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notesSlides/notesSlide10.xml" ContentType="application/vnd.openxmlformats-officedocument.presentationml.notesSlide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8D5D92E-6C30-4392-A51C-AF2BB25765B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When investigating a memory dump you should perform at least the following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A handle is a map to various system resources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0960" y="0"/>
            <a:ext cx="1643040" cy="1643040"/>
          </a:xfrm>
          <a:prstGeom prst="diagStripe">
            <a:avLst>
              <a:gd name="adj" fmla="val 0"/>
            </a:avLst>
          </a:prstGeom>
          <a:solidFill>
            <a:schemeClr val="lt1">
              <a:alpha val="4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-360" y="1800"/>
            <a:ext cx="5153400" cy="5133600"/>
            <a:chOff x="-360" y="1800"/>
            <a:chExt cx="5153400" cy="513360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9720" y="-7560"/>
              <a:ext cx="5133600" cy="51530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4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6840" y="1135440"/>
              <a:ext cx="3981600" cy="39963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4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6200000">
              <a:off x="5760" y="-2160"/>
              <a:ext cx="2290680" cy="2299320"/>
            </a:xfrm>
            <a:prstGeom prst="diagStripe">
              <a:avLst>
                <a:gd name="adj" fmla="val 50000"/>
              </a:avLst>
            </a:prstGeom>
            <a:solidFill>
              <a:srgbClr val="d0d0c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651960" y="588240"/>
              <a:ext cx="2299320" cy="2290680"/>
            </a:xfrm>
            <a:prstGeom prst="diagStripe">
              <a:avLst>
                <a:gd name="adj" fmla="val 50000"/>
              </a:avLst>
            </a:prstGeom>
            <a:solidFill>
              <a:srgbClr val="fe5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400" cy="114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4406760" y="-360"/>
            <a:ext cx="4736880" cy="5143320"/>
            <a:chOff x="4406760" y="-360"/>
            <a:chExt cx="4736880" cy="5143320"/>
          </a:xfrm>
        </p:grpSpPr>
        <p:sp>
          <p:nvSpPr>
            <p:cNvPr id="45" name="CustomShape 2"/>
            <p:cNvSpPr/>
            <p:nvPr/>
          </p:nvSpPr>
          <p:spPr>
            <a:xfrm rot="5400000">
              <a:off x="4408200" y="-1800"/>
              <a:ext cx="4733280" cy="47368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4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 rot="5400000">
              <a:off x="4841640" y="5040"/>
              <a:ext cx="4297320" cy="42861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4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"/>
            <p:cNvSpPr/>
            <p:nvPr/>
          </p:nvSpPr>
          <p:spPr>
            <a:xfrm rot="16200000">
              <a:off x="5618520" y="12369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8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5"/>
            <p:cNvSpPr/>
            <p:nvPr/>
          </p:nvSpPr>
          <p:spPr>
            <a:xfrm flipH="1">
              <a:off x="5849280" y="14439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8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6"/>
            <p:cNvSpPr/>
            <p:nvPr/>
          </p:nvSpPr>
          <p:spPr>
            <a:xfrm rot="16200000">
              <a:off x="5987160" y="24699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8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7"/>
            <p:cNvSpPr/>
            <p:nvPr/>
          </p:nvSpPr>
          <p:spPr>
            <a:xfrm flipH="1">
              <a:off x="6221520" y="26769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8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8"/>
            <p:cNvSpPr/>
            <p:nvPr/>
          </p:nvSpPr>
          <p:spPr>
            <a:xfrm rot="16200000">
              <a:off x="6675480" y="18626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8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9"/>
            <p:cNvSpPr/>
            <p:nvPr/>
          </p:nvSpPr>
          <p:spPr>
            <a:xfrm flipH="1">
              <a:off x="6907320" y="20696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rgbClr val="fe5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10"/>
            <p:cNvSpPr/>
            <p:nvPr/>
          </p:nvSpPr>
          <p:spPr>
            <a:xfrm rot="16200000">
              <a:off x="6861240" y="24782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8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11"/>
            <p:cNvSpPr/>
            <p:nvPr/>
          </p:nvSpPr>
          <p:spPr>
            <a:xfrm flipH="1">
              <a:off x="7964640" y="26928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8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12"/>
            <p:cNvSpPr/>
            <p:nvPr/>
          </p:nvSpPr>
          <p:spPr>
            <a:xfrm flipH="1">
              <a:off x="8144280" y="33087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8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13"/>
            <p:cNvSpPr/>
            <p:nvPr/>
          </p:nvSpPr>
          <p:spPr>
            <a:xfrm rot="16200000">
              <a:off x="7047720" y="30956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8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14"/>
            <p:cNvSpPr/>
            <p:nvPr/>
          </p:nvSpPr>
          <p:spPr>
            <a:xfrm flipH="1">
              <a:off x="7275960" y="33026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8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15"/>
            <p:cNvSpPr/>
            <p:nvPr/>
          </p:nvSpPr>
          <p:spPr>
            <a:xfrm rot="16200000">
              <a:off x="7227360" y="37112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rgbClr val="d0d0c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16"/>
            <p:cNvSpPr/>
            <p:nvPr/>
          </p:nvSpPr>
          <p:spPr>
            <a:xfrm flipH="1">
              <a:off x="7461720" y="39182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8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17"/>
            <p:cNvSpPr/>
            <p:nvPr/>
          </p:nvSpPr>
          <p:spPr>
            <a:xfrm rot="16200000">
              <a:off x="8102520" y="37191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8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18"/>
            <p:cNvSpPr/>
            <p:nvPr/>
          </p:nvSpPr>
          <p:spPr>
            <a:xfrm flipH="1">
              <a:off x="8333640" y="39258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8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19"/>
            <p:cNvSpPr/>
            <p:nvPr/>
          </p:nvSpPr>
          <p:spPr>
            <a:xfrm rot="16200000">
              <a:off x="8288280" y="43347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8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" name="PlaceHolder 2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"/>
          <p:cNvGrpSpPr/>
          <p:nvPr/>
        </p:nvGrpSpPr>
        <p:grpSpPr>
          <a:xfrm>
            <a:off x="0" y="381600"/>
            <a:ext cx="1036800" cy="1015200"/>
            <a:chOff x="0" y="381600"/>
            <a:chExt cx="1036800" cy="1015200"/>
          </a:xfrm>
        </p:grpSpPr>
        <p:sp>
          <p:nvSpPr>
            <p:cNvPr id="102" name="CustomShape 2"/>
            <p:cNvSpPr/>
            <p:nvPr/>
          </p:nvSpPr>
          <p:spPr>
            <a:xfrm rot="16200000">
              <a:off x="0" y="381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rgbClr val="d0d0c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3"/>
            <p:cNvSpPr/>
            <p:nvPr/>
          </p:nvSpPr>
          <p:spPr>
            <a:xfrm flipH="1">
              <a:off x="228240" y="588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rgbClr val="fe5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" name="PlaceHolder 4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400" cy="114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537000" y="1578240"/>
            <a:ext cx="5016960" cy="157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e5000"/>
                </a:solidFill>
                <a:latin typeface="Blackout"/>
                <a:ea typeface="Ubuntu"/>
              </a:rPr>
              <a:t>A trip down the memory </a:t>
            </a:r>
            <a:r>
              <a:rPr b="0" lang="en-US" sz="4000" spc="-1" strike="sngStrike">
                <a:solidFill>
                  <a:srgbClr val="fe5000"/>
                </a:solidFill>
                <a:latin typeface="Blackout"/>
                <a:ea typeface="Ubuntu"/>
              </a:rPr>
              <a:t>lane </a:t>
            </a:r>
            <a:r>
              <a:rPr b="0" lang="en-US" sz="4000" spc="-1" strike="noStrike">
                <a:solidFill>
                  <a:srgbClr val="fe5000"/>
                </a:solidFill>
                <a:latin typeface="Blackout"/>
                <a:ea typeface="Ubuntu"/>
              </a:rPr>
              <a:t>dump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Blackout Midnight"/>
                <a:ea typeface="Ubuntu"/>
              </a:rPr>
              <a:t>introduction to memory forensics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7" name="Google Shape;135;p13" descr=""/>
          <p:cNvPicPr/>
          <p:nvPr/>
        </p:nvPicPr>
        <p:blipFill>
          <a:blip r:embed="rId1"/>
          <a:stretch/>
        </p:blipFill>
        <p:spPr>
          <a:xfrm>
            <a:off x="0" y="4297680"/>
            <a:ext cx="1804680" cy="80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Blackout Midnight"/>
                <a:ea typeface="Montserrat"/>
              </a:rPr>
              <a:t>Structured analysis minimum steps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Known as memory analysis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Identify network connections</a:t>
            </a:r>
            <a:endParaRPr b="0" lang="en-US" sz="1300" spc="-1" strike="noStrike">
              <a:latin typeface="Arial"/>
            </a:endParaRPr>
          </a:p>
          <a:p>
            <a:pPr lvl="1" marL="914400" indent="-29772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-US" sz="1100" spc="-1" strike="noStrike">
                <a:solidFill>
                  <a:srgbClr val="ffffff"/>
                </a:solidFill>
                <a:latin typeface="Lato"/>
                <a:ea typeface="Lato"/>
              </a:rPr>
              <a:t>netscan, sockets, connscan (XP, Vista)</a:t>
            </a:r>
            <a:endParaRPr b="0" lang="en-US" sz="11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Identify processes</a:t>
            </a:r>
            <a:endParaRPr b="0" lang="en-US" sz="1300" spc="-1" strike="noStrike">
              <a:latin typeface="Arial"/>
            </a:endParaRPr>
          </a:p>
          <a:p>
            <a:pPr lvl="1" marL="914400" indent="-29772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-US" sz="1100" spc="-1" strike="noStrike">
                <a:solidFill>
                  <a:srgbClr val="ffffff"/>
                </a:solidFill>
                <a:latin typeface="Lato"/>
                <a:ea typeface="Lato"/>
              </a:rPr>
              <a:t>pstree, psscan, psxview</a:t>
            </a:r>
            <a:endParaRPr b="0" lang="en-US" sz="11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Analyze process resources sets (DLLs, handles)</a:t>
            </a:r>
            <a:endParaRPr b="0" lang="en-US" sz="1300" spc="-1" strike="noStrike">
              <a:latin typeface="Arial"/>
            </a:endParaRPr>
          </a:p>
          <a:p>
            <a:pPr lvl="1" marL="914400" indent="-29772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-US" sz="1100" spc="-1" strike="noStrike">
                <a:solidFill>
                  <a:srgbClr val="ffffff"/>
                </a:solidFill>
                <a:latin typeface="Lato"/>
                <a:ea typeface="Lato"/>
              </a:rPr>
              <a:t>dlllist, handles, getsids</a:t>
            </a:r>
            <a:endParaRPr b="0" lang="en-US" sz="11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Hunt for code injection and rootkits</a:t>
            </a:r>
            <a:endParaRPr b="0" lang="en-US" sz="1300" spc="-1" strike="noStrike">
              <a:latin typeface="Arial"/>
            </a:endParaRPr>
          </a:p>
          <a:p>
            <a:pPr lvl="1" marL="914400" indent="-29772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-US" sz="1100" spc="-1" strike="noStrike">
                <a:solidFill>
                  <a:srgbClr val="ffffff"/>
                </a:solidFill>
                <a:latin typeface="Lato"/>
                <a:ea typeface="Lato"/>
              </a:rPr>
              <a:t>malfind, ldrmodules, awesome community plugins</a:t>
            </a:r>
            <a:endParaRPr b="0" lang="en-US" sz="11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Extract processes, drivers and objects</a:t>
            </a:r>
            <a:endParaRPr b="0" lang="en-US" sz="1300" spc="-1" strike="noStrike">
              <a:latin typeface="Arial"/>
            </a:endParaRPr>
          </a:p>
          <a:p>
            <a:pPr lvl="1" marL="914400" indent="-29772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-US" sz="1100" spc="-1" strike="noStrike">
                <a:solidFill>
                  <a:srgbClr val="ffffff"/>
                </a:solidFill>
                <a:latin typeface="Lato"/>
                <a:ea typeface="Lato"/>
              </a:rPr>
              <a:t>(proc/dll/mem/mod)dump(files)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03;p23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8838360" cy="4486320"/>
          </a:xfrm>
          <a:prstGeom prst="rect">
            <a:avLst/>
          </a:prstGeom>
          <a:ln>
            <a:noFill/>
          </a:ln>
        </p:spPr>
      </p:pic>
      <p:sp>
        <p:nvSpPr>
          <p:cNvPr id="216" name="CustomShape 1"/>
          <p:cNvSpPr/>
          <p:nvPr/>
        </p:nvSpPr>
        <p:spPr>
          <a:xfrm>
            <a:off x="0" y="4392360"/>
            <a:ext cx="4330800" cy="7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d0d0ce"/>
                </a:solidFill>
                <a:latin typeface="Blackout Midnight"/>
                <a:ea typeface="Arial"/>
              </a:rPr>
              <a:t>Password:</a:t>
            </a:r>
            <a:r>
              <a:rPr b="0" lang="en-US" sz="3000" spc="-1" strike="noStrike">
                <a:solidFill>
                  <a:srgbClr val="d0d0ce"/>
                </a:solidFill>
                <a:latin typeface="Arial"/>
                <a:ea typeface="Arial"/>
              </a:rPr>
              <a:t>en4l)yrom3m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09;p24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8838360" cy="448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4;p25" descr=""/>
          <p:cNvPicPr/>
          <p:nvPr/>
        </p:nvPicPr>
        <p:blipFill>
          <a:blip r:embed="rId1"/>
          <a:stretch/>
        </p:blipFill>
        <p:spPr>
          <a:xfrm>
            <a:off x="152280" y="-441360"/>
            <a:ext cx="8838360" cy="400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Blackout Midnight"/>
                <a:ea typeface="Montserrat"/>
              </a:rPr>
              <a:t>What is an assembly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2400" spc="-1" strike="noStrike">
                <a:solidFill>
                  <a:srgbClr val="d0d0ce"/>
                </a:solidFill>
                <a:latin typeface="Arial"/>
                <a:ea typeface="Arial"/>
              </a:rPr>
              <a:t>Groups of people sharing ideas, from hackerspaces or projects come together in what is called an </a:t>
            </a:r>
            <a:r>
              <a:rPr b="1" lang="en-US" sz="2400" spc="-1" strike="noStrike">
                <a:solidFill>
                  <a:srgbClr val="d0d0ce"/>
                </a:solidFill>
                <a:latin typeface="Blackout"/>
                <a:ea typeface="Arial"/>
              </a:rPr>
              <a:t>Assembly</a:t>
            </a:r>
            <a:r>
              <a:rPr b="0" lang="en-US" sz="2400" spc="-1" strike="noStrike">
                <a:solidFill>
                  <a:srgbClr val="d0d0ce"/>
                </a:solidFill>
                <a:latin typeface="Arial"/>
                <a:ea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Blackout Midnight"/>
                <a:ea typeface="Montserrat"/>
              </a:rPr>
              <a:t>The idea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Ctrl + F (Forensics/4n6): Nothing in fahrplan, or Self Organised Sessions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A CCC group dedicated to digital forensics to host: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Lighting talks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Hands-on Workshops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COMING TOGETHER AS A COMMUNITY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Blackout Midnight"/>
                <a:ea typeface="Montserrat"/>
              </a:rPr>
              <a:t>What we need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Dedication and free time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Website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Communication channel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Hardware (?)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SWAGS :)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823680" y="2053080"/>
            <a:ext cx="4586400" cy="11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Blackout"/>
                <a:ea typeface="Montserrat"/>
              </a:rPr>
              <a:t>Let’s make it happen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Blackout Midnight"/>
                <a:ea typeface="Montserrat"/>
              </a:rPr>
              <a:t>Contact: novemb3r@pm.me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23680" y="2053080"/>
            <a:ext cx="4586400" cy="11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e5000"/>
                </a:solidFill>
                <a:latin typeface="Blackout"/>
                <a:ea typeface="Montserrat"/>
              </a:rPr>
              <a:t>Process Internals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Blackout Midnight"/>
                <a:ea typeface="Montserrat"/>
              </a:rPr>
              <a:t>Process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Container for a set of resources used upon program execution: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Private Virtual Address Space: Set of virtual memory addresses that a process can use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Executable itself: Initial code and data that are mapped to VAS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Security context: Token to identify SIDs, privileges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List of open handles to resources (semaphores, files etc) requested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Process ID: Unique identifier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 u="sng">
                <a:solidFill>
                  <a:srgbClr val="ffffff"/>
                </a:solidFill>
                <a:uFillTx/>
                <a:latin typeface="Lato"/>
                <a:ea typeface="Lato"/>
              </a:rPr>
              <a:t>At least one</a:t>
            </a: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 thread for execution 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Blackout Midnight"/>
                <a:ea typeface="Montserrat"/>
              </a:rPr>
              <a:t>Process abstract view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2559960" y="1747440"/>
            <a:ext cx="825840" cy="255960"/>
          </a:xfrm>
          <a:prstGeom prst="rect">
            <a:avLst/>
          </a:prstGeom>
          <a:solidFill>
            <a:srgbClr val="fe5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Process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3211200" y="3901680"/>
            <a:ext cx="825840" cy="255960"/>
          </a:xfrm>
          <a:prstGeom prst="rect">
            <a:avLst/>
          </a:prstGeom>
          <a:solidFill>
            <a:srgbClr val="fe5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Thread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4369680" y="2061000"/>
            <a:ext cx="825840" cy="255960"/>
          </a:xfrm>
          <a:prstGeom prst="parallelogram">
            <a:avLst>
              <a:gd name="adj" fmla="val 25000"/>
            </a:avLst>
          </a:prstGeom>
          <a:solidFill>
            <a:srgbClr val="d0d0ce"/>
          </a:solidFill>
          <a:ln w="9360">
            <a:solidFill>
              <a:srgbClr val="d0d0c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VAD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4369680" y="2568240"/>
            <a:ext cx="1160640" cy="989640"/>
          </a:xfrm>
          <a:prstGeom prst="flowChartInternalStorage">
            <a:avLst/>
          </a:prstGeom>
          <a:solidFill>
            <a:srgbClr val="d0d0ce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Handle table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6041160" y="2774880"/>
            <a:ext cx="825840" cy="483840"/>
          </a:xfrm>
          <a:prstGeom prst="cube">
            <a:avLst>
              <a:gd name="adj" fmla="val 25000"/>
            </a:avLst>
          </a:prstGeom>
          <a:solidFill>
            <a:srgbClr val="d0d0ce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Object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3211200" y="1617840"/>
            <a:ext cx="1360080" cy="191520"/>
          </a:xfrm>
          <a:prstGeom prst="rect">
            <a:avLst/>
          </a:prstGeom>
          <a:solidFill>
            <a:srgbClr val="d0d0ce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Privileges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8" name="CustomShape 8"/>
          <p:cNvSpPr/>
          <p:nvPr/>
        </p:nvSpPr>
        <p:spPr>
          <a:xfrm>
            <a:off x="3904920" y="3809160"/>
            <a:ext cx="1360080" cy="191520"/>
          </a:xfrm>
          <a:prstGeom prst="rect">
            <a:avLst/>
          </a:prstGeom>
          <a:solidFill>
            <a:srgbClr val="d0d0ce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Privileges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" name="CustomShape 9"/>
          <p:cNvSpPr/>
          <p:nvPr/>
        </p:nvSpPr>
        <p:spPr>
          <a:xfrm>
            <a:off x="2973240" y="2004120"/>
            <a:ext cx="1427760" cy="18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0d0c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0"/>
          <p:cNvSpPr/>
          <p:nvPr/>
        </p:nvSpPr>
        <p:spPr>
          <a:xfrm>
            <a:off x="2987280" y="2004120"/>
            <a:ext cx="223200" cy="202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1"/>
          <p:cNvSpPr/>
          <p:nvPr/>
        </p:nvSpPr>
        <p:spPr>
          <a:xfrm>
            <a:off x="2980080" y="2010960"/>
            <a:ext cx="1388520" cy="105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2"/>
          <p:cNvSpPr/>
          <p:nvPr/>
        </p:nvSpPr>
        <p:spPr>
          <a:xfrm>
            <a:off x="5530680" y="3063240"/>
            <a:ext cx="509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3"/>
          <p:cNvSpPr/>
          <p:nvPr/>
        </p:nvSpPr>
        <p:spPr>
          <a:xfrm>
            <a:off x="5195880" y="2057400"/>
            <a:ext cx="825840" cy="255960"/>
          </a:xfrm>
          <a:prstGeom prst="parallelogram">
            <a:avLst>
              <a:gd name="adj" fmla="val 25000"/>
            </a:avLst>
          </a:prstGeom>
          <a:solidFill>
            <a:srgbClr val="d0d0ce"/>
          </a:solidFill>
          <a:ln w="9360">
            <a:solidFill>
              <a:srgbClr val="d0d0c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VAD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Blackout Midnight"/>
                <a:ea typeface="Montserrat"/>
              </a:rPr>
              <a:t>Virtual Address Descriptors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Set of self-balancing AVL trees used to keep track of the virtual addresses in use by the process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When a process reserves address space, the memory manager creates a VAD to store :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The range of addresses that the thread can use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Whether the range will be shared/private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Whether a child process can inherit the contents of this range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The type of page protection enforced to the pages in range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One VAD exists for each virtually contiguous range of not free virtual addresses that have the same characteristics (ex. protection)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Blackout Midnight"/>
                <a:ea typeface="Montserrat"/>
              </a:rPr>
              <a:t>Process creation steps in Windows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Step 1: Conversion and validation of parameters &amp; flags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Step 2: Executable opens and creates a section object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Step 3: Windows create process structure and thread objects </a:t>
            </a: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(_EPROCESS is set up)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Step 4: Specific process initialization for Windows subsystem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Step 5: Execution start of the initial thread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Step 6: Final process initialization</a:t>
            </a:r>
            <a:endParaRPr b="0" lang="en-US" sz="1300" spc="-1" strike="noStrike">
              <a:latin typeface="Arial"/>
            </a:endParaRPr>
          </a:p>
          <a:p>
            <a:pPr marL="914400" indent="-31032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Start execution of entry point</a:t>
            </a:r>
            <a:endParaRPr b="0" lang="en-US" sz="1300" spc="-1" strike="noStrike">
              <a:latin typeface="Arial"/>
            </a:endParaRPr>
          </a:p>
          <a:p>
            <a:pPr marL="914400" indent="-3103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Prefetch creation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23680" y="2053080"/>
            <a:ext cx="4586400" cy="11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Blackout"/>
                <a:ea typeface="Montserrat"/>
              </a:rPr>
              <a:t>Memory analysis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Blackout Midnight"/>
                <a:ea typeface="Montserrat"/>
              </a:rPr>
              <a:t>What can be recovered from memory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Running processes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Network connections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Loaded kernel drivers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Console (terminal) input &amp; output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Malware created artifacts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Disk encryption keys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Blackout Midnight"/>
                <a:ea typeface="Montserrat"/>
              </a:rPr>
              <a:t>Analysis types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Unstructured: </a:t>
            </a:r>
            <a:endParaRPr b="0" lang="en-US" sz="1300" spc="-1" strike="noStrike">
              <a:latin typeface="Arial"/>
            </a:endParaRPr>
          </a:p>
          <a:p>
            <a:pPr lvl="1" marL="914400" indent="-29772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-US" sz="1100" spc="-1" strike="noStrike">
                <a:solidFill>
                  <a:srgbClr val="ffffff"/>
                </a:solidFill>
                <a:latin typeface="Lato"/>
                <a:ea typeface="Lato"/>
              </a:rPr>
              <a:t>Finding Passwords, domains, chat logs, system logs:</a:t>
            </a:r>
            <a:endParaRPr b="0" lang="en-US" sz="1100" spc="-1" strike="noStrike">
              <a:latin typeface="Arial"/>
            </a:endParaRPr>
          </a:p>
          <a:p>
            <a:pPr lvl="2" marL="1371600" indent="-297720">
              <a:lnSpc>
                <a:spcPct val="115000"/>
              </a:lnSpc>
              <a:buClr>
                <a:srgbClr val="ffffff"/>
              </a:buClr>
              <a:buFont typeface="Lato"/>
              <a:buChar char="■"/>
            </a:pPr>
            <a:r>
              <a:rPr b="0" lang="en-US" sz="1100" spc="-1" strike="noStrike">
                <a:solidFill>
                  <a:srgbClr val="ffffff"/>
                </a:solidFill>
                <a:latin typeface="Lato"/>
                <a:ea typeface="Lato"/>
              </a:rPr>
              <a:t>strings, grep, less, regex</a:t>
            </a:r>
            <a:r>
              <a:rPr b="0" lang="en-US" sz="110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endParaRPr b="0" lang="en-US" sz="11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File carving: </a:t>
            </a:r>
            <a:endParaRPr b="0" lang="en-US" sz="1300" spc="-1" strike="noStrike">
              <a:latin typeface="Arial"/>
            </a:endParaRPr>
          </a:p>
          <a:p>
            <a:pPr lvl="1" marL="914400" indent="-29772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-US" sz="1100" spc="-1" strike="noStrike">
                <a:solidFill>
                  <a:srgbClr val="ffffff"/>
                </a:solidFill>
                <a:latin typeface="Lato"/>
                <a:ea typeface="Lato"/>
              </a:rPr>
              <a:t>Finding 2 major categories of files - executables and data: </a:t>
            </a:r>
            <a:endParaRPr b="0" lang="en-US" sz="1100" spc="-1" strike="noStrike">
              <a:latin typeface="Arial"/>
            </a:endParaRPr>
          </a:p>
          <a:p>
            <a:pPr lvl="2" marL="1371600" indent="-297720">
              <a:lnSpc>
                <a:spcPct val="115000"/>
              </a:lnSpc>
              <a:buClr>
                <a:srgbClr val="ffffff"/>
              </a:buClr>
              <a:buFont typeface="Lato"/>
              <a:buChar char="■"/>
            </a:pPr>
            <a:r>
              <a:rPr b="0" lang="en-US" sz="1100" spc="-1" strike="noStrike">
                <a:solidFill>
                  <a:srgbClr val="ffffff"/>
                </a:solidFill>
                <a:latin typeface="Lato"/>
                <a:ea typeface="Lato"/>
              </a:rPr>
              <a:t>foremost, scalpel, photorec, bulk_extractor, dumpfiles plugin</a:t>
            </a:r>
            <a:endParaRPr b="0" lang="en-US" sz="11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Structured: </a:t>
            </a:r>
            <a:endParaRPr b="0" lang="en-US" sz="1300" spc="-1" strike="noStrike">
              <a:latin typeface="Arial"/>
            </a:endParaRPr>
          </a:p>
          <a:p>
            <a:pPr lvl="1" marL="914400" indent="-29772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-US" sz="1100" spc="-1" strike="noStrike">
                <a:solidFill>
                  <a:srgbClr val="ffffff"/>
                </a:solidFill>
                <a:latin typeface="Lato"/>
                <a:ea typeface="Lato"/>
              </a:rPr>
              <a:t>Modeling of data structures, Interpret data in RAM):</a:t>
            </a:r>
            <a:endParaRPr b="0" lang="en-US" sz="1100" spc="-1" strike="noStrike">
              <a:latin typeface="Arial"/>
            </a:endParaRPr>
          </a:p>
          <a:p>
            <a:pPr lvl="2" marL="1371600" indent="-297720">
              <a:lnSpc>
                <a:spcPct val="115000"/>
              </a:lnSpc>
              <a:buClr>
                <a:srgbClr val="ffffff"/>
              </a:buClr>
              <a:buFont typeface="Lato"/>
              <a:buChar char="■"/>
            </a:pPr>
            <a:r>
              <a:rPr b="0" lang="en-US" sz="1100" spc="-1" strike="noStrike">
                <a:solidFill>
                  <a:srgbClr val="ffffff"/>
                </a:solidFill>
                <a:latin typeface="Lato"/>
                <a:ea typeface="Lato"/>
              </a:rPr>
              <a:t>Volatility framework</a:t>
            </a:r>
            <a:endParaRPr b="0" lang="en-US" sz="1100" spc="-1" strike="noStrike">
              <a:latin typeface="Arial"/>
            </a:endParaRPr>
          </a:p>
          <a:p>
            <a:pPr lvl="1" marL="914400" indent="-29772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-US" sz="1100" spc="-1" strike="noStrike">
                <a:solidFill>
                  <a:srgbClr val="ffffff"/>
                </a:solidFill>
                <a:latin typeface="Lato"/>
                <a:ea typeface="Lato"/>
              </a:rPr>
              <a:t>MOST IN-DEPTH TYPE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LibreOffice/6.3.4.2.0$Linux_X86_64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2019-12-30T02:06:13Z</dcterms:modified>
  <cp:revision>4</cp:revision>
  <dc:subject/>
  <dc:title/>
</cp:coreProperties>
</file>