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3" d="100"/>
          <a:sy n="123" d="100"/>
        </p:scale>
        <p:origin x="-114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_web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과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html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_web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과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html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HTML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CSS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Web</a:t>
            </a:r>
            <a:r>
              <a:rPr lang="ko-KR" altLang="en-US" sz="1600" b="1" dirty="0">
                <a:latin typeface="+mn-ea"/>
              </a:rPr>
              <a:t>이란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Web(</a:t>
            </a:r>
            <a:r>
              <a:rPr lang="ko-KR" altLang="en-US" sz="1200" dirty="0"/>
              <a:t>웹</a:t>
            </a:r>
            <a:r>
              <a:rPr lang="en-US" altLang="ko-KR" sz="1200" dirty="0"/>
              <a:t>)</a:t>
            </a:r>
            <a:r>
              <a:rPr lang="ko-KR" altLang="en-US" sz="1200" dirty="0"/>
              <a:t>이란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사전적인 의미로 거미줄이란 뜻으로 </a:t>
            </a:r>
            <a:r>
              <a:rPr lang="en-US" altLang="ko-KR" sz="1200" dirty="0" smtClean="0"/>
              <a:t>IT</a:t>
            </a:r>
            <a:r>
              <a:rPr lang="ko-KR" altLang="en-US" sz="1200" dirty="0" smtClean="0"/>
              <a:t>에서는 </a:t>
            </a:r>
            <a:r>
              <a:rPr lang="en-US" altLang="ko-KR" sz="1200" dirty="0" smtClean="0"/>
              <a:t>WWW(world </a:t>
            </a:r>
            <a:r>
              <a:rPr lang="en-US" altLang="ko-KR" sz="1200" dirty="0"/>
              <a:t>wide web)</a:t>
            </a:r>
            <a:r>
              <a:rPr lang="ko-KR" altLang="en-US" sz="1200" dirty="0"/>
              <a:t>라는 말의 </a:t>
            </a:r>
            <a:r>
              <a:rPr lang="ko-KR" altLang="en-US" sz="1200" dirty="0" err="1" smtClean="0"/>
              <a:t>줄임말로서</a:t>
            </a:r>
            <a:r>
              <a:rPr lang="ko-KR" altLang="en-US" sz="1200" dirty="0" smtClean="0"/>
              <a:t> 사용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전 세계의 컴퓨터들을 연결하여 정보 공유를 하는데 주 목적이 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이렇게 연결되어 있는 상태를 네트워크에 연결되어 있다고 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013491" y="2033234"/>
            <a:ext cx="1177872" cy="5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computer</a:t>
            </a:r>
            <a:endParaRPr lang="ko-KR" altLang="en-US" sz="1100" b="1" dirty="0"/>
          </a:p>
        </p:txBody>
      </p:sp>
      <p:sp>
        <p:nvSpPr>
          <p:cNvPr id="20" name="타원 19"/>
          <p:cNvSpPr/>
          <p:nvPr/>
        </p:nvSpPr>
        <p:spPr>
          <a:xfrm>
            <a:off x="5072542" y="3750963"/>
            <a:ext cx="1177872" cy="5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computer</a:t>
            </a:r>
            <a:endParaRPr lang="ko-KR" altLang="en-US" sz="1100" b="1" dirty="0"/>
          </a:p>
        </p:txBody>
      </p:sp>
      <p:sp>
        <p:nvSpPr>
          <p:cNvPr id="21" name="타원 20"/>
          <p:cNvSpPr/>
          <p:nvPr/>
        </p:nvSpPr>
        <p:spPr>
          <a:xfrm>
            <a:off x="6214252" y="2033233"/>
            <a:ext cx="1177872" cy="5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computer</a:t>
            </a:r>
            <a:endParaRPr lang="ko-KR" altLang="en-US" sz="1100" b="1" dirty="0"/>
          </a:p>
        </p:txBody>
      </p:sp>
      <p:sp>
        <p:nvSpPr>
          <p:cNvPr id="27" name="타원 26"/>
          <p:cNvSpPr/>
          <p:nvPr/>
        </p:nvSpPr>
        <p:spPr>
          <a:xfrm>
            <a:off x="3894670" y="5114813"/>
            <a:ext cx="1177872" cy="5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computer</a:t>
            </a:r>
            <a:endParaRPr lang="ko-KR" altLang="en-US" sz="1100" b="1" dirty="0"/>
          </a:p>
        </p:txBody>
      </p:sp>
      <p:sp>
        <p:nvSpPr>
          <p:cNvPr id="32" name="타원 31"/>
          <p:cNvSpPr/>
          <p:nvPr/>
        </p:nvSpPr>
        <p:spPr>
          <a:xfrm>
            <a:off x="6534548" y="4693776"/>
            <a:ext cx="1177872" cy="5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computer</a:t>
            </a:r>
            <a:endParaRPr lang="ko-KR" altLang="en-US" sz="1100" b="1" dirty="0"/>
          </a:p>
        </p:txBody>
      </p:sp>
      <p:sp>
        <p:nvSpPr>
          <p:cNvPr id="33" name="타원 32"/>
          <p:cNvSpPr/>
          <p:nvPr/>
        </p:nvSpPr>
        <p:spPr>
          <a:xfrm>
            <a:off x="3458134" y="3570148"/>
            <a:ext cx="1177872" cy="5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computer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6250414" y="2996711"/>
            <a:ext cx="1177872" cy="5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computer</a:t>
            </a:r>
            <a:endParaRPr lang="ko-KR" altLang="en-US" sz="1100" b="1" dirty="0"/>
          </a:p>
        </p:txBody>
      </p:sp>
      <p:cxnSp>
        <p:nvCxnSpPr>
          <p:cNvPr id="8" name="직선 연결선 7"/>
          <p:cNvCxnSpPr>
            <a:stCxn id="6" idx="6"/>
            <a:endCxn id="21" idx="2"/>
          </p:cNvCxnSpPr>
          <p:nvPr/>
        </p:nvCxnSpPr>
        <p:spPr>
          <a:xfrm flipV="1">
            <a:off x="5191363" y="2319952"/>
            <a:ext cx="10228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4"/>
            <a:endCxn id="20" idx="0"/>
          </p:cNvCxnSpPr>
          <p:nvPr/>
        </p:nvCxnSpPr>
        <p:spPr>
          <a:xfrm>
            <a:off x="4602427" y="2606671"/>
            <a:ext cx="1059051" cy="114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4"/>
            <a:endCxn id="33" idx="0"/>
          </p:cNvCxnSpPr>
          <p:nvPr/>
        </p:nvCxnSpPr>
        <p:spPr>
          <a:xfrm flipH="1">
            <a:off x="4047070" y="2606671"/>
            <a:ext cx="555357" cy="96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34" idx="2"/>
          </p:cNvCxnSpPr>
          <p:nvPr/>
        </p:nvCxnSpPr>
        <p:spPr>
          <a:xfrm>
            <a:off x="4602427" y="2606671"/>
            <a:ext cx="1647987" cy="67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4"/>
            <a:endCxn id="34" idx="0"/>
          </p:cNvCxnSpPr>
          <p:nvPr/>
        </p:nvCxnSpPr>
        <p:spPr>
          <a:xfrm>
            <a:off x="6803188" y="2606670"/>
            <a:ext cx="36162" cy="39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0" idx="4"/>
            <a:endCxn id="27" idx="7"/>
          </p:cNvCxnSpPr>
          <p:nvPr/>
        </p:nvCxnSpPr>
        <p:spPr>
          <a:xfrm flipH="1">
            <a:off x="4900047" y="4324400"/>
            <a:ext cx="761431" cy="87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3" idx="4"/>
            <a:endCxn id="27" idx="0"/>
          </p:cNvCxnSpPr>
          <p:nvPr/>
        </p:nvCxnSpPr>
        <p:spPr>
          <a:xfrm>
            <a:off x="4047070" y="4143585"/>
            <a:ext cx="436536" cy="97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0" idx="6"/>
            <a:endCxn id="32" idx="0"/>
          </p:cNvCxnSpPr>
          <p:nvPr/>
        </p:nvCxnSpPr>
        <p:spPr>
          <a:xfrm>
            <a:off x="6250414" y="4037682"/>
            <a:ext cx="873070" cy="65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4" idx="4"/>
            <a:endCxn id="32" idx="0"/>
          </p:cNvCxnSpPr>
          <p:nvPr/>
        </p:nvCxnSpPr>
        <p:spPr>
          <a:xfrm>
            <a:off x="6839350" y="3570148"/>
            <a:ext cx="284134" cy="112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0" idx="4"/>
            <a:endCxn id="32" idx="2"/>
          </p:cNvCxnSpPr>
          <p:nvPr/>
        </p:nvCxnSpPr>
        <p:spPr>
          <a:xfrm>
            <a:off x="5661478" y="4324400"/>
            <a:ext cx="873070" cy="65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0" idx="7"/>
            <a:endCxn id="34" idx="3"/>
          </p:cNvCxnSpPr>
          <p:nvPr/>
        </p:nvCxnSpPr>
        <p:spPr>
          <a:xfrm flipV="1">
            <a:off x="6077919" y="3486170"/>
            <a:ext cx="344990" cy="34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33" idx="6"/>
            <a:endCxn id="20" idx="2"/>
          </p:cNvCxnSpPr>
          <p:nvPr/>
        </p:nvCxnSpPr>
        <p:spPr>
          <a:xfrm>
            <a:off x="4636006" y="3856867"/>
            <a:ext cx="436536" cy="18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3" idx="7"/>
            <a:endCxn id="21" idx="3"/>
          </p:cNvCxnSpPr>
          <p:nvPr/>
        </p:nvCxnSpPr>
        <p:spPr>
          <a:xfrm flipV="1">
            <a:off x="4463511" y="2522692"/>
            <a:ext cx="1923236" cy="1131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3" idx="5"/>
            <a:endCxn id="32" idx="2"/>
          </p:cNvCxnSpPr>
          <p:nvPr/>
        </p:nvCxnSpPr>
        <p:spPr>
          <a:xfrm>
            <a:off x="4463511" y="4059607"/>
            <a:ext cx="2071037" cy="920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21" idx="3"/>
          </p:cNvCxnSpPr>
          <p:nvPr/>
        </p:nvCxnSpPr>
        <p:spPr>
          <a:xfrm flipV="1">
            <a:off x="4483606" y="2522692"/>
            <a:ext cx="1903141" cy="253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4" idx="4"/>
            <a:endCxn id="27" idx="6"/>
          </p:cNvCxnSpPr>
          <p:nvPr/>
        </p:nvCxnSpPr>
        <p:spPr>
          <a:xfrm flipH="1">
            <a:off x="5072542" y="3570148"/>
            <a:ext cx="1766808" cy="183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1" idx="4"/>
            <a:endCxn id="20" idx="0"/>
          </p:cNvCxnSpPr>
          <p:nvPr/>
        </p:nvCxnSpPr>
        <p:spPr>
          <a:xfrm flipH="1">
            <a:off x="5661478" y="2606670"/>
            <a:ext cx="1141710" cy="114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6" idx="5"/>
            <a:endCxn id="32" idx="0"/>
          </p:cNvCxnSpPr>
          <p:nvPr/>
        </p:nvCxnSpPr>
        <p:spPr>
          <a:xfrm>
            <a:off x="5018868" y="2522693"/>
            <a:ext cx="2104616" cy="217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3" idx="6"/>
            <a:endCxn id="34" idx="2"/>
          </p:cNvCxnSpPr>
          <p:nvPr/>
        </p:nvCxnSpPr>
        <p:spPr>
          <a:xfrm flipV="1">
            <a:off x="4636006" y="3283430"/>
            <a:ext cx="1614408" cy="573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" idx="4"/>
            <a:endCxn id="27" idx="0"/>
          </p:cNvCxnSpPr>
          <p:nvPr/>
        </p:nvCxnSpPr>
        <p:spPr>
          <a:xfrm flipH="1">
            <a:off x="4483606" y="2606671"/>
            <a:ext cx="118821" cy="250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4"/>
            <a:endCxn id="32" idx="7"/>
          </p:cNvCxnSpPr>
          <p:nvPr/>
        </p:nvCxnSpPr>
        <p:spPr>
          <a:xfrm>
            <a:off x="6803188" y="2606670"/>
            <a:ext cx="736737" cy="217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40792" y="5915558"/>
            <a:ext cx="4171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네트워크상에서 </a:t>
            </a:r>
            <a:r>
              <a:rPr lang="en-US" altLang="ko-KR" sz="1200" dirty="0" smtClean="0"/>
              <a:t>WWW</a:t>
            </a:r>
            <a:r>
              <a:rPr lang="ko-KR" altLang="en-US" sz="1200" dirty="0" smtClean="0"/>
              <a:t>서비스로 정보공유를 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72" name="직선 연결선 71"/>
          <p:cNvCxnSpPr>
            <a:stCxn id="27" idx="6"/>
            <a:endCxn id="32" idx="3"/>
          </p:cNvCxnSpPr>
          <p:nvPr/>
        </p:nvCxnSpPr>
        <p:spPr>
          <a:xfrm flipV="1">
            <a:off x="5072542" y="5183235"/>
            <a:ext cx="1634501" cy="21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615462" y="1777250"/>
            <a:ext cx="10840915" cy="4164989"/>
          </a:xfrm>
          <a:prstGeom prst="roundRect">
            <a:avLst>
              <a:gd name="adj" fmla="val 5120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Web</a:t>
            </a:r>
            <a:r>
              <a:rPr lang="ko-KR" altLang="en-US" sz="1600" b="1" dirty="0">
                <a:latin typeface="+mn-ea"/>
              </a:rPr>
              <a:t>이란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>
                <a:latin typeface="+mn-ea"/>
              </a:rPr>
              <a:t>웹이란</a:t>
            </a:r>
            <a:r>
              <a:rPr lang="en-US" altLang="ko-KR" sz="1100" dirty="0" smtClean="0">
                <a:latin typeface="+mn-ea"/>
              </a:rPr>
              <a:t>, 1</a:t>
            </a:r>
            <a:r>
              <a:rPr lang="ko-KR" altLang="en-US" sz="1100" dirty="0" smtClean="0">
                <a:latin typeface="+mn-ea"/>
              </a:rPr>
              <a:t>개 이상의 사이트가 연결되어있는 인터넷 서비스의 한가지 형태를 말합니다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smtClean="0">
                <a:latin typeface="+mn-ea"/>
              </a:rPr>
              <a:t>인터넷이란</a:t>
            </a:r>
            <a:r>
              <a:rPr lang="en-US" altLang="ko-KR" sz="1100" dirty="0" smtClean="0">
                <a:latin typeface="+mn-ea"/>
              </a:rPr>
              <a:t>, 1</a:t>
            </a:r>
            <a:r>
              <a:rPr lang="ko-KR" altLang="en-US" sz="1100" dirty="0" smtClean="0">
                <a:latin typeface="+mn-ea"/>
              </a:rPr>
              <a:t>개 이상의 네트워크가 연결되어 있는 형태를 말합니다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008" y="1980136"/>
            <a:ext cx="1067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프로토콜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(Protocol) :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네트워크상에서 약속한 통신규약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(Http, FTP, SMTP, POP, DHCP)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IP :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네트워크상에서 컴퓨터를 식별할 수 있는 주소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DNS : IP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주소를 인간이 쉽게 외우도록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맵핑한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문자열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Port : IP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주소가 컴퓨터를 식별할 수 있게 해준다면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, Port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번호는 해당컴퓨터의 구동되고 있는 프로그램을 구분할 수 있는 번호 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008" y="3246824"/>
            <a:ext cx="10676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서울산업진흥원 웹사이트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http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://www.sba.seoul.kr:80/kr/index</a:t>
            </a:r>
            <a:endParaRPr lang="en-US" altLang="ko-KR" sz="40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932618" y="4261947"/>
            <a:ext cx="977730" cy="46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412373" y="4261488"/>
            <a:ext cx="3873330" cy="60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7474703" y="4261488"/>
            <a:ext cx="464751" cy="46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8256804" y="4261488"/>
            <a:ext cx="1836765" cy="46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21483" y="4261488"/>
            <a:ext cx="0" cy="7684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67502" y="5019191"/>
            <a:ext cx="110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프로토콜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431383" y="4261488"/>
            <a:ext cx="0" cy="7684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25720" y="5029929"/>
            <a:ext cx="3211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컴퓨터 주소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(DNS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를 통한 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IP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주소로 변경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693937" y="4261488"/>
            <a:ext cx="0" cy="7684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22016" y="5029929"/>
            <a:ext cx="943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port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9096511" y="4261488"/>
            <a:ext cx="0" cy="7684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41283" y="5029929"/>
            <a:ext cx="1331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Information path</a:t>
            </a:r>
          </a:p>
        </p:txBody>
      </p:sp>
    </p:spTree>
    <p:extLst>
      <p:ext uri="{BB962C8B-B14F-4D97-AF65-F5344CB8AC3E}">
        <p14:creationId xmlns:p14="http://schemas.microsoft.com/office/powerpoint/2010/main" val="15655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</a:t>
            </a:r>
            <a:r>
              <a:rPr lang="ko-KR" altLang="en-US" sz="1600" b="1" dirty="0" smtClean="0">
                <a:latin typeface="+mn-ea"/>
              </a:rPr>
              <a:t>이란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이란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Hyper Text Markup Language</a:t>
            </a:r>
            <a:r>
              <a:rPr lang="ko-KR" altLang="en-US" sz="1100" dirty="0">
                <a:latin typeface="+mn-ea"/>
              </a:rPr>
              <a:t>의 약자로서 </a:t>
            </a:r>
            <a:r>
              <a:rPr lang="ko-KR" altLang="en-US" sz="1100" dirty="0" err="1" smtClean="0">
                <a:latin typeface="+mn-ea"/>
              </a:rPr>
              <a:t>웹문서를</a:t>
            </a:r>
            <a:r>
              <a:rPr lang="ko-KR" altLang="en-US" sz="1100" dirty="0" smtClean="0">
                <a:latin typeface="+mn-ea"/>
              </a:rPr>
              <a:t> 기술하는 </a:t>
            </a:r>
            <a:r>
              <a:rPr lang="ko-KR" altLang="en-US" sz="1100" dirty="0">
                <a:latin typeface="+mn-ea"/>
              </a:rPr>
              <a:t>언어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err="1">
                <a:latin typeface="+mn-ea"/>
              </a:rPr>
              <a:t>웹</a:t>
            </a:r>
            <a:r>
              <a:rPr lang="ko-KR" altLang="en-US" sz="1100" dirty="0" err="1" smtClean="0">
                <a:latin typeface="+mn-ea"/>
              </a:rPr>
              <a:t>문서를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표현하기 위해 </a:t>
            </a:r>
            <a:r>
              <a:rPr lang="ko-KR" altLang="en-US" sz="1100" dirty="0" smtClean="0">
                <a:latin typeface="+mn-ea"/>
              </a:rPr>
              <a:t>태그들로 구성되어 </a:t>
            </a:r>
            <a:r>
              <a:rPr lang="ko-KR" altLang="en-US" sz="1100" dirty="0">
                <a:latin typeface="+mn-ea"/>
              </a:rPr>
              <a:t>있습니다</a:t>
            </a:r>
            <a:r>
              <a:rPr lang="en-US" altLang="ko-KR" sz="1100" dirty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4" y="2045364"/>
            <a:ext cx="5827120" cy="355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49" y="2045364"/>
            <a:ext cx="4995364" cy="387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881247" y="6027286"/>
            <a:ext cx="4657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왼쪽의 </a:t>
            </a:r>
            <a:r>
              <a:rPr lang="ko-KR" altLang="en-US" sz="1100" dirty="0" err="1" smtClean="0">
                <a:latin typeface="+mn-ea"/>
              </a:rPr>
              <a:t>웹문서를</a:t>
            </a:r>
            <a:r>
              <a:rPr lang="ko-KR" altLang="en-US" sz="1100" dirty="0" smtClean="0">
                <a:latin typeface="+mn-ea"/>
              </a:rPr>
              <a:t> 만들기 위해 기술되어진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프로그램 문서 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5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CSS</a:t>
            </a:r>
            <a:r>
              <a:rPr lang="ko-KR" altLang="en-US" sz="1600" b="1" dirty="0" smtClean="0">
                <a:latin typeface="+mn-ea"/>
              </a:rPr>
              <a:t>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Cascading Style </a:t>
            </a:r>
            <a:r>
              <a:rPr lang="en-US" altLang="ko-KR" sz="1100" dirty="0">
                <a:latin typeface="+mn-ea"/>
              </a:rPr>
              <a:t>S</a:t>
            </a:r>
            <a:r>
              <a:rPr lang="en-US" altLang="ko-KR" sz="1100" dirty="0" smtClean="0">
                <a:latin typeface="+mn-ea"/>
              </a:rPr>
              <a:t>heets</a:t>
            </a:r>
            <a:r>
              <a:rPr lang="ko-KR" altLang="en-US" sz="1100" dirty="0" smtClean="0">
                <a:latin typeface="+mn-ea"/>
              </a:rPr>
              <a:t>의 약자로</a:t>
            </a:r>
            <a:r>
              <a:rPr lang="en-US" altLang="ko-KR" sz="1100" dirty="0" smtClean="0">
                <a:latin typeface="+mn-ea"/>
              </a:rPr>
              <a:t>, HTML</a:t>
            </a:r>
            <a:r>
              <a:rPr lang="ko-KR" altLang="en-US" sz="1100" dirty="0" smtClean="0">
                <a:latin typeface="+mn-ea"/>
              </a:rPr>
              <a:t>문서를 디자인적으로 </a:t>
            </a:r>
            <a:r>
              <a:rPr lang="ko-KR" altLang="en-US" sz="1100" dirty="0">
                <a:latin typeface="+mn-ea"/>
              </a:rPr>
              <a:t>예</a:t>
            </a:r>
            <a:r>
              <a:rPr lang="ko-KR" altLang="en-US" sz="1100" dirty="0" smtClean="0">
                <a:latin typeface="+mn-ea"/>
              </a:rPr>
              <a:t>쁘게 만들어 정보 전달을 좀더 효율적으로 하기 위해 만들어진 문서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은 정보를 가지고 있고</a:t>
            </a:r>
            <a:r>
              <a:rPr lang="en-US" altLang="ko-KR" sz="1100" dirty="0" smtClean="0">
                <a:latin typeface="+mn-ea"/>
              </a:rPr>
              <a:t>, CSS</a:t>
            </a:r>
            <a:r>
              <a:rPr lang="ko-KR" altLang="en-US" sz="1100" dirty="0" smtClean="0">
                <a:latin typeface="+mn-ea"/>
              </a:rPr>
              <a:t>는 화면상의 </a:t>
            </a:r>
            <a:r>
              <a:rPr lang="ko-KR" altLang="en-US" sz="1100" dirty="0" err="1" smtClean="0">
                <a:latin typeface="+mn-ea"/>
              </a:rPr>
              <a:t>레이아웃등을</a:t>
            </a:r>
            <a:r>
              <a:rPr lang="ko-KR" altLang="en-US" sz="1100" dirty="0" smtClean="0">
                <a:latin typeface="+mn-ea"/>
              </a:rPr>
              <a:t> 컨트롤하는 문서라고 생각 하면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" y="1957189"/>
            <a:ext cx="8840932" cy="72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48352" y="2725523"/>
            <a:ext cx="8593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메뉴배치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18" y="3280713"/>
            <a:ext cx="8918864" cy="83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48353" y="3950185"/>
            <a:ext cx="8593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폰트 색상 및 크기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25" y="4600924"/>
            <a:ext cx="3289258" cy="200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24583" y="6344824"/>
            <a:ext cx="154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+mn-ea"/>
              </a:rPr>
              <a:t>전체적인 레이아웃</a:t>
            </a:r>
            <a:endParaRPr lang="en-US" altLang="ko-KR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41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275</Words>
  <Application>Microsoft Office PowerPoint</Application>
  <PresentationFormat>사용자 지정</PresentationFormat>
  <Paragraphs>45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hohasic</cp:lastModifiedBy>
  <cp:revision>1076</cp:revision>
  <dcterms:created xsi:type="dcterms:W3CDTF">2014-12-01T08:37:15Z</dcterms:created>
  <dcterms:modified xsi:type="dcterms:W3CDTF">2015-04-15T01:38:54Z</dcterms:modified>
</cp:coreProperties>
</file>