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83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텍스트 관련 태그들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78319" y="2753427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82994" y="2753427"/>
            <a:ext cx="4010024" cy="485775"/>
            <a:chOff x="2282994" y="2753427"/>
            <a:chExt cx="4010024" cy="485775"/>
          </a:xfrm>
        </p:grpSpPr>
        <p:sp>
          <p:nvSpPr>
            <p:cNvPr id="5" name="직사각형 4"/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02-1</a:t>
              </a: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233" y="2791371"/>
              <a:ext cx="326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텍스트를 묶어주는 태그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282994" y="3538491"/>
            <a:ext cx="4586787" cy="486000"/>
            <a:chOff x="2282994" y="3705927"/>
            <a:chExt cx="4586787" cy="486000"/>
          </a:xfrm>
        </p:grpSpPr>
        <p:sp>
          <p:nvSpPr>
            <p:cNvPr id="8" name="직사각형 7"/>
            <p:cNvSpPr/>
            <p:nvPr/>
          </p:nvSpPr>
          <p:spPr>
            <a:xfrm>
              <a:off x="2978319" y="3705927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82994" y="3705927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02-2</a:t>
              </a: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78319" y="3756374"/>
              <a:ext cx="389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텍스트를 한 줄로 표시하는 태그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959269" y="41726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82994" y="4323780"/>
            <a:ext cx="4010024" cy="486000"/>
            <a:chOff x="2282994" y="4677478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978319" y="4677478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82994" y="4677478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02-3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8319" y="4708650"/>
              <a:ext cx="305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목록을 만드는 태그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959269" y="5144203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2282994" y="5109070"/>
            <a:ext cx="4010024" cy="486000"/>
            <a:chOff x="2282994" y="4677478"/>
            <a:chExt cx="4010024" cy="486000"/>
          </a:xfrm>
        </p:grpSpPr>
        <p:sp>
          <p:nvSpPr>
            <p:cNvPr id="19" name="직사각형 18"/>
            <p:cNvSpPr/>
            <p:nvPr/>
          </p:nvSpPr>
          <p:spPr>
            <a:xfrm>
              <a:off x="2978319" y="4677478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82994" y="4677478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02-4</a:t>
              </a: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78319" y="4726175"/>
              <a:ext cx="2948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표를 만드는 태그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959269" y="5144203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30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314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8818" y="237041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Modern Browser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4617186"/>
            <a:ext cx="4254182" cy="14520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29123" y="1312752"/>
            <a:ext cx="410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제목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123" y="2370417"/>
            <a:ext cx="529511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국내에서 자주 사용하는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모던 브라우저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figure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86" y="4645602"/>
            <a:ext cx="3905204" cy="1423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788" y="1813225"/>
            <a:ext cx="31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제목이 위쪽 중앙에 표시됨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52364" y="1813225"/>
            <a:ext cx="499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&lt;figcaption&gt; </a:t>
            </a:r>
            <a:r>
              <a:rPr lang="ko-KR" altLang="en-US" sz="1400"/>
              <a:t>위치에 따라 표의 위나 아래에 제목 표시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758004" y="1312752"/>
            <a:ext cx="0" cy="5133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1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&lt;thead&gt;, &lt;tbody&gt;, &lt;tfoot&gt; – </a:t>
            </a:r>
            <a:r>
              <a:rPr lang="ko-KR" altLang="en-US" b="1"/>
              <a:t>표</a:t>
            </a:r>
            <a:r>
              <a:rPr lang="en-US" altLang="ko-KR" b="1"/>
              <a:t> </a:t>
            </a:r>
            <a:r>
              <a:rPr lang="ko-KR" altLang="en-US" b="1"/>
              <a:t>구조</a:t>
            </a:r>
            <a:r>
              <a:rPr lang="en-US" altLang="ko-KR" b="1"/>
              <a:t> </a:t>
            </a:r>
            <a:r>
              <a:rPr lang="ko-KR" altLang="en-US" b="1"/>
              <a:t>정의하기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63" y="1763728"/>
            <a:ext cx="5014529" cy="17218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63" y="3735593"/>
            <a:ext cx="3932081" cy="2133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1119" y="1990356"/>
            <a:ext cx="521607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구조를 제목 부분과 실제 본문 그리고 요약 부분이 있는 부분으로 나눈다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&gt;, &lt;</a:t>
            </a:r>
            <a:r>
              <a:rPr lang="en-US" altLang="ko-KR" sz="1400" dirty="0" err="1"/>
              <a:t>tfoot</a:t>
            </a:r>
            <a:r>
              <a:rPr lang="en-US" altLang="ko-KR" sz="1400" dirty="0"/>
              <a:t>&gt; </a:t>
            </a:r>
            <a:r>
              <a:rPr lang="ko-KR" altLang="en-US" sz="1400" dirty="0"/>
              <a:t>태그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시각 장애인도 화면 판독기를 통해 표의 구조를 쉽게 이해할 수 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표의 본문이 </a:t>
            </a:r>
            <a:r>
              <a:rPr lang="ko-KR" altLang="en-US" sz="1400"/>
              <a:t>길 경우 자바스크립트를 이용하면 제목과 바닥 부분을 고정하고 본문만 스크롤되도록 할 수 있다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4139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6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&lt;col&gt;, &lt;colgroup&gt; – </a:t>
            </a:r>
            <a:r>
              <a:rPr lang="ko-KR" altLang="en-US" b="1"/>
              <a:t>열끼리 묶어 스타일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119" y="1990356"/>
            <a:ext cx="521607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</a:t>
            </a:r>
            <a:r>
              <a:rPr lang="en-US" altLang="ko-KR" sz="1400"/>
              <a:t> 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열에 있는 모든 셀에 같은 스타일을 적 용하려고 할 때 사용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닫는 태그 없음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&lt;col&gt; </a:t>
            </a:r>
            <a:r>
              <a:rPr lang="ko-KR" altLang="en-US" sz="1400"/>
              <a:t>태그에 </a:t>
            </a:r>
            <a:r>
              <a:rPr lang="en-US" altLang="ko-KR" sz="1400"/>
              <a:t>span </a:t>
            </a:r>
            <a:r>
              <a:rPr lang="ko-KR" altLang="en-US" sz="1400"/>
              <a:t>속성을 사용해 여러 열을 묶을 수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&lt;colgroup&gt; </a:t>
            </a:r>
            <a:r>
              <a:rPr lang="ko-KR" altLang="en-US" sz="1400"/>
              <a:t>태그로 여러 열을 묶을 수도 있는데</a:t>
            </a:r>
            <a:r>
              <a:rPr lang="en-US" altLang="ko-KR" sz="1400"/>
              <a:t>, &lt;colgroup&gt; </a:t>
            </a:r>
            <a:r>
              <a:rPr lang="ko-KR" altLang="en-US" sz="1400"/>
              <a:t>태그 안에</a:t>
            </a:r>
            <a:r>
              <a:rPr lang="en-US" altLang="ko-KR" sz="1400"/>
              <a:t> </a:t>
            </a:r>
            <a:r>
              <a:rPr lang="ko-KR" altLang="en-US" sz="1400"/>
              <a:t>묶는 열의 개수만큼 </a:t>
            </a:r>
            <a:r>
              <a:rPr lang="en-US" altLang="ko-KR" sz="1400"/>
              <a:t>&lt;col&gt;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 있음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&lt;caption&gt;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뒤에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&lt;tr&gt;, &lt;td&gt;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전 에 사용해야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&lt;colgroup&gt;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 안에 있는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태그를 비롯해 단독 으로 사용한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&lt;col&gt;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태그의 개수와 표의 열의 개수가 같아야 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4051" y="106551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연습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caption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yellow"&gt;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8" y="4656216"/>
            <a:ext cx="3952875" cy="8953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7640" y="6025313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7640" y="6025314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온라인 프로필 </a:t>
            </a:r>
            <a:r>
              <a:rPr lang="en-US" altLang="ko-KR" b="1"/>
              <a:t>–</a:t>
            </a:r>
            <a:r>
              <a:rPr lang="ko-KR" altLang="en-US" b="1"/>
              <a:t> 표 추가하기</a:t>
            </a:r>
          </a:p>
        </p:txBody>
      </p:sp>
    </p:spTree>
    <p:extLst>
      <p:ext uri="{BB962C8B-B14F-4D97-AF65-F5344CB8AC3E}">
        <p14:creationId xmlns:p14="http://schemas.microsoft.com/office/powerpoint/2010/main" val="1225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554600" y="4885039"/>
            <a:ext cx="4770538" cy="143187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54599" y="1400772"/>
            <a:ext cx="4770538" cy="128753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54599" y="3332318"/>
            <a:ext cx="4770538" cy="104156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71119" y="3339175"/>
            <a:ext cx="5178736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95651"/>
            <a:ext cx="51787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409459"/>
            <a:ext cx="5178736" cy="135042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02-1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</a:t>
            </a:r>
            <a:r>
              <a:rPr lang="en-US" altLang="ko-KR" sz="1400" b="1" i="1"/>
              <a:t>n</a:t>
            </a:r>
            <a:r>
              <a:rPr lang="en-US" altLang="ko-KR" sz="1400" b="1"/>
              <a:t>&gt; </a:t>
            </a:r>
            <a:r>
              <a:rPr lang="ko-KR" altLang="en-US" sz="1400" b="1"/>
              <a:t>제목 </a:t>
            </a:r>
            <a:r>
              <a:rPr lang="en-US" altLang="ko-KR" sz="1400" b="1"/>
              <a:t>&lt;/h</a:t>
            </a:r>
            <a:r>
              <a:rPr lang="en-US" altLang="ko-KR" sz="1400" b="1" i="1"/>
              <a:t>n</a:t>
            </a:r>
            <a:r>
              <a:rPr lang="en-US" altLang="ko-KR" sz="1400" b="1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웹 콘텐츠 영역에서 제목을 표시할 때 사용하는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h1 &gt; h2 &gt; h3 &gt; h4 &gt; h5 &gt; h6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2835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</a:t>
            </a:r>
            <a:r>
              <a:rPr lang="en-US" altLang="ko-KR" b="1" i="1"/>
              <a:t>n</a:t>
            </a:r>
            <a:r>
              <a:rPr lang="en-US" altLang="ko-KR" b="1"/>
              <a:t>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제목 표시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2735" y="1216106"/>
            <a:ext cx="2775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텍스트</a:t>
            </a:r>
            <a:r>
              <a:rPr lang="en-US" altLang="ko-KR" b="1"/>
              <a:t> </a:t>
            </a:r>
            <a:r>
              <a:rPr lang="ko-KR" altLang="en-US" b="1"/>
              <a:t>단락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9" y="3124539"/>
            <a:ext cx="262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줄</a:t>
            </a:r>
            <a:r>
              <a:rPr lang="en-US" altLang="ko-KR" b="1"/>
              <a:t> </a:t>
            </a:r>
            <a:r>
              <a:rPr lang="ko-KR" altLang="en-US" b="1"/>
              <a:t>바꾸기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3483768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바꿀 위치에 </a:t>
            </a:r>
            <a:r>
              <a:rPr lang="en-US" altLang="ko-KR" sz="1400"/>
              <a:t>&lt;br&gt; </a:t>
            </a:r>
            <a:r>
              <a:rPr lang="ko-KR" altLang="en-US" sz="1400"/>
              <a:t>태그를 사용</a:t>
            </a:r>
            <a:r>
              <a:rPr lang="en-US" altLang="ko-KR" sz="1400"/>
              <a:t>. </a:t>
            </a:r>
            <a:r>
              <a:rPr lang="ko-KR" altLang="en-US" sz="1400"/>
              <a:t>닫는 태그가 없음</a:t>
            </a:r>
            <a:endParaRPr lang="en-US" altLang="ko-KR" sz="1200"/>
          </a:p>
        </p:txBody>
      </p:sp>
      <p:sp>
        <p:nvSpPr>
          <p:cNvPr id="11" name="TextBox 10"/>
          <p:cNvSpPr txBox="1"/>
          <p:nvPr/>
        </p:nvSpPr>
        <p:spPr>
          <a:xfrm>
            <a:off x="6702735" y="1572161"/>
            <a:ext cx="3911087" cy="10618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</a:t>
            </a:r>
            <a:r>
              <a:rPr lang="en-US" altLang="ko-KR" sz="1400"/>
              <a:t> : </a:t>
            </a:r>
            <a:r>
              <a:rPr lang="en-US" altLang="ko-KR" sz="1400" b="1"/>
              <a:t>&lt;p&gt;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입력한 내용 앞뒤로 빈 줄이 생기면서 </a:t>
            </a:r>
            <a:br>
              <a:rPr lang="en-US" altLang="ko-KR" sz="1400"/>
            </a:br>
            <a:r>
              <a:rPr lang="ko-KR" altLang="en-US" sz="1400"/>
              <a:t>텍스트 단락이 만들어짐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22579" y="4694130"/>
            <a:ext cx="2818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&lt;hr&gt;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분위기</a:t>
            </a:r>
            <a:r>
              <a:rPr lang="en-US" altLang="ko-KR" b="1"/>
              <a:t> </a:t>
            </a:r>
            <a:r>
              <a:rPr lang="ko-KR" altLang="en-US" b="1"/>
              <a:t>전환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255" y="5100984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&lt;hr&gt;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주제가 바뀔 때 분위기 전환</a:t>
            </a:r>
            <a:r>
              <a:rPr lang="en-US" altLang="ko-KR" sz="1400"/>
              <a:t>.  </a:t>
            </a:r>
            <a:r>
              <a:rPr lang="ko-KR" altLang="en-US" sz="1400"/>
              <a:t>수평 줄 생김</a:t>
            </a:r>
            <a:endParaRPr lang="en-US" altLang="ko-KR" sz="1200"/>
          </a:p>
        </p:txBody>
      </p:sp>
      <p:sp>
        <p:nvSpPr>
          <p:cNvPr id="14" name="TextBox 13"/>
          <p:cNvSpPr txBox="1"/>
          <p:nvPr/>
        </p:nvSpPr>
        <p:spPr>
          <a:xfrm>
            <a:off x="6738213" y="3098314"/>
            <a:ext cx="3846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&lt;blockquote&gt;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인용문</a:t>
            </a:r>
            <a:r>
              <a:rPr lang="en-US" altLang="ko-KR" b="1"/>
              <a:t> </a:t>
            </a:r>
            <a:r>
              <a:rPr lang="ko-KR" altLang="en-US" b="1"/>
              <a:t>넣기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2735" y="3517585"/>
            <a:ext cx="548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&lt;blockquote&gt; </a:t>
            </a:r>
            <a:r>
              <a:rPr lang="ko-KR" altLang="en-US" sz="1400" b="1"/>
              <a:t>인용 내용 </a:t>
            </a:r>
            <a:r>
              <a:rPr lang="en-US" altLang="ko-KR" sz="1400" b="1"/>
              <a:t>&lt;/blockquote&gt;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텍스트보다 안으로 들여 써짐</a:t>
            </a:r>
            <a:r>
              <a:rPr lang="en-US" altLang="ko-KR" sz="1400"/>
              <a:t>. </a:t>
            </a:r>
            <a:endParaRPr lang="en-US" altLang="ko-KR" sz="1200"/>
          </a:p>
        </p:txBody>
      </p:sp>
      <p:sp>
        <p:nvSpPr>
          <p:cNvPr id="16" name="TextBox 15"/>
          <p:cNvSpPr txBox="1"/>
          <p:nvPr/>
        </p:nvSpPr>
        <p:spPr>
          <a:xfrm>
            <a:off x="6850872" y="5153220"/>
            <a:ext cx="54892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기본형 </a:t>
            </a:r>
            <a:r>
              <a:rPr lang="en-US" altLang="ko-KR" sz="1400"/>
              <a:t>: </a:t>
            </a:r>
            <a:r>
              <a:rPr lang="en-US" altLang="ko-KR" sz="1400" b="1"/>
              <a:t>&lt;pre&gt; </a:t>
            </a:r>
            <a:r>
              <a:rPr lang="ko-KR" altLang="en-US" sz="1400" b="1"/>
              <a:t>텍스트 </a:t>
            </a:r>
            <a:r>
              <a:rPr lang="en-US" altLang="ko-KR" sz="1400" b="1"/>
              <a:t>&lt;/pre&gt;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소스에</a:t>
            </a:r>
            <a:r>
              <a:rPr lang="en-US" altLang="ko-KR" sz="1400"/>
              <a:t> </a:t>
            </a:r>
            <a:r>
              <a:rPr lang="ko-KR" altLang="en-US" sz="1400"/>
              <a:t>표시한 공백이 그대로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프로그램 소스를 표시할 때 유용함</a:t>
            </a:r>
            <a:r>
              <a:rPr lang="en-US" altLang="ko-KR" sz="1400"/>
              <a:t>.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sp>
        <p:nvSpPr>
          <p:cNvPr id="17" name="TextBox 16"/>
          <p:cNvSpPr txBox="1"/>
          <p:nvPr/>
        </p:nvSpPr>
        <p:spPr>
          <a:xfrm>
            <a:off x="6738213" y="4697835"/>
            <a:ext cx="3698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&lt;pre&gt;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입력한</a:t>
            </a:r>
            <a:r>
              <a:rPr lang="en-US" altLang="ko-KR" b="1"/>
              <a:t> </a:t>
            </a:r>
            <a:r>
              <a:rPr lang="ko-KR" altLang="en-US" b="1"/>
              <a:t>그대로 표시</a:t>
            </a:r>
          </a:p>
        </p:txBody>
      </p:sp>
    </p:spTree>
    <p:extLst>
      <p:ext uri="{BB962C8B-B14F-4D97-AF65-F5344CB8AC3E}">
        <p14:creationId xmlns:p14="http://schemas.microsoft.com/office/powerpoint/2010/main" val="29812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텍스트를 묶어주는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02-1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543047" y="1857393"/>
            <a:ext cx="6300132" cy="37548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남아있는데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지닌다고 전문가들은 평가합니다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성이시돌목장은 제주특별자치도 제주시 한림읍 금악리에 있는 목장이다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특히 이시돌목장은 제주 지역 최초의 전기업목장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全企業牧場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1961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월 말 제주시 한림읍 금악리에 세워 양돈 사업을 실시하였으며 면양을 사육하였던 것으로 알려져 있다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이시돌목장의 특색있는 건축양식으로 테쉬폰도 유명하다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출처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향토문화전자대전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blockquote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2" y="2390862"/>
            <a:ext cx="4987482" cy="30007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942147"/>
            <a:ext cx="1257300" cy="1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4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2940" y="2895946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71119" y="4831196"/>
            <a:ext cx="5102536" cy="1077627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5"/>
            <a:ext cx="5102536" cy="105809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02-2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45060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&lt;strong&gt; - </a:t>
            </a:r>
            <a:r>
              <a:rPr lang="ko-KR" altLang="en-US" sz="1400"/>
              <a:t>중요한 내용이라서 강조해야 할 때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&lt;b&gt; - </a:t>
            </a:r>
            <a:r>
              <a:rPr lang="ko-KR" altLang="en-US" sz="1400"/>
              <a:t>단순히 굵게 표시할 때</a:t>
            </a:r>
            <a:endParaRPr lang="en-US" altLang="ko-KR" sz="1400"/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&lt;strong&gt;, &lt;b&gt;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굵게</a:t>
            </a:r>
            <a:r>
              <a:rPr lang="en-US" altLang="ko-KR" b="1"/>
              <a:t> </a:t>
            </a:r>
            <a:r>
              <a:rPr lang="ko-KR" altLang="en-US" b="1"/>
              <a:t>표시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4399" y="2681310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&lt;em&gt;, &lt;i&gt;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이탤릭체로 표시하기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74" y="3040539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&lt;em&gt; - </a:t>
            </a:r>
            <a:r>
              <a:rPr lang="ko-KR" altLang="en-US" sz="1400"/>
              <a:t>흐름상 특정 부분을 강조하고 싶을 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&lt;i&gt; - </a:t>
            </a:r>
            <a:r>
              <a:rPr lang="ko-KR" altLang="en-US" sz="1400"/>
              <a:t>단순히</a:t>
            </a:r>
            <a:r>
              <a:rPr lang="en-US" altLang="ko-KR" sz="1400"/>
              <a:t> </a:t>
            </a:r>
            <a:r>
              <a:rPr lang="ko-KR" altLang="en-US" sz="1400"/>
              <a:t>이탤릭체로 표시할 때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846379" y="4629675"/>
            <a:ext cx="31243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&lt;q&gt;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인용</a:t>
            </a:r>
            <a:r>
              <a:rPr lang="en-US" altLang="ko-KR" b="1"/>
              <a:t> </a:t>
            </a:r>
            <a:r>
              <a:rPr lang="ko-KR" altLang="en-US" b="1"/>
              <a:t>내용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36529"/>
            <a:ext cx="548926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줄바꿈 없이 다른 내용과 한 줄에 인용 내용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인용 내용 앞뒤에 따옴표</a:t>
            </a:r>
            <a:r>
              <a:rPr lang="en-US" altLang="ko-KR" sz="1400"/>
              <a:t>(“ “) </a:t>
            </a:r>
            <a:r>
              <a:rPr lang="ko-KR" altLang="en-US" sz="1400"/>
              <a:t>추가됨</a:t>
            </a:r>
            <a:endParaRPr lang="en-US" altLang="ko-KR" sz="16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 이색 여행지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이중섭 거리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마다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서귀포문화예술디자인시장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 열립니다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아트마켓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이라고도 부르는데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문화예술체험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공연관람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할 수도 있고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작가들이 직접 만든 창작예술품 등을 판매하기도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29663"/>
            <a:ext cx="3989042" cy="13742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789" y="3779203"/>
            <a:ext cx="1293735" cy="19074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32319" y="4632106"/>
            <a:ext cx="5703683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접근성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웹의 창시자인 팀 버너스 리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(Tim Berners-Lee)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="http://www.w3.org/standards/webdesign/accessibility"&gt;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웹의 힘은 보편성에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장애에 구애없이 모든 사람이 접근할 수 있는 것이 필수적인 요소이다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라는 말로 웹 접근성을 설명한다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699951"/>
            <a:ext cx="3989042" cy="8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71119" y="2579184"/>
            <a:ext cx="5100715" cy="107976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3055" y="4828784"/>
            <a:ext cx="5102536" cy="75542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119" y="1337886"/>
            <a:ext cx="5102536" cy="819224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텍스트를 한 줄로 표시하는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02-2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819254" y="1652811"/>
            <a:ext cx="506549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&lt;mark&gt; </a:t>
            </a:r>
            <a:r>
              <a:rPr lang="ko-KR" altLang="en-US" sz="1400"/>
              <a:t>태그로</a:t>
            </a:r>
            <a:r>
              <a:rPr lang="en-US" altLang="ko-KR" sz="1400"/>
              <a:t> </a:t>
            </a:r>
            <a:r>
              <a:rPr lang="ko-KR" altLang="en-US" sz="1400"/>
              <a:t>묶은 부분의 배경색이 노랑으로 표시됨</a:t>
            </a:r>
            <a:r>
              <a:rPr lang="en-US" altLang="ko-KR" sz="14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254" y="1216106"/>
            <a:ext cx="3580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&lt;mark&gt;</a:t>
            </a:r>
            <a:r>
              <a:rPr lang="ko-KR" altLang="en-US" b="1"/>
              <a:t> </a:t>
            </a:r>
            <a:r>
              <a:rPr lang="en-US" altLang="ko-KR" b="1"/>
              <a:t>– </a:t>
            </a:r>
            <a:r>
              <a:rPr lang="ko-KR" altLang="en-US" b="1"/>
              <a:t>형광펜 효과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8" y="2364548"/>
            <a:ext cx="3875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&lt;span&gt;, &lt;div&gt; – </a:t>
            </a:r>
            <a:r>
              <a:rPr lang="ko-KR" altLang="en-US" b="1"/>
              <a:t>영역 묶기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253" y="2723777"/>
            <a:ext cx="450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&lt;span&gt; - </a:t>
            </a:r>
            <a:r>
              <a:rPr lang="ko-KR" altLang="en-US" sz="1400"/>
              <a:t>줄 안에서 </a:t>
            </a:r>
            <a:r>
              <a:rPr lang="en-US" altLang="ko-KR" sz="1400"/>
              <a:t>(</a:t>
            </a:r>
            <a:r>
              <a:rPr lang="ko-KR" altLang="en-US" sz="1400"/>
              <a:t>인라인</a:t>
            </a:r>
            <a:r>
              <a:rPr lang="en-US" altLang="ko-KR" sz="1400"/>
              <a:t>) </a:t>
            </a:r>
            <a:r>
              <a:rPr lang="ko-KR" altLang="en-US" sz="1400"/>
              <a:t>묶기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&lt;div&gt; -  </a:t>
            </a:r>
            <a:r>
              <a:rPr lang="ko-KR" altLang="en-US" sz="1400"/>
              <a:t>줄</a:t>
            </a:r>
            <a:r>
              <a:rPr lang="en-US" altLang="ko-KR" sz="1400"/>
              <a:t> </a:t>
            </a:r>
            <a:r>
              <a:rPr lang="ko-KR" altLang="en-US" sz="1400"/>
              <a:t>바꿔 </a:t>
            </a:r>
            <a:r>
              <a:rPr lang="en-US" altLang="ko-KR" sz="1400"/>
              <a:t>(</a:t>
            </a:r>
            <a:r>
              <a:rPr lang="ko-KR" altLang="en-US" sz="1400"/>
              <a:t>블록</a:t>
            </a:r>
            <a:r>
              <a:rPr lang="en-US" altLang="ko-KR" sz="1400"/>
              <a:t>) </a:t>
            </a:r>
            <a:r>
              <a:rPr lang="ko-KR" altLang="en-US" sz="1400"/>
              <a:t>단락으로 묶기</a:t>
            </a:r>
            <a:endParaRPr lang="en-US" altLang="ko-KR" sz="1200"/>
          </a:p>
        </p:txBody>
      </p:sp>
      <p:sp>
        <p:nvSpPr>
          <p:cNvPr id="12" name="TextBox 11"/>
          <p:cNvSpPr txBox="1"/>
          <p:nvPr/>
        </p:nvSpPr>
        <p:spPr>
          <a:xfrm>
            <a:off x="918315" y="4627263"/>
            <a:ext cx="44788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&lt;ruby&gt; - </a:t>
            </a:r>
            <a:r>
              <a:rPr lang="ko-KR" altLang="en-US" b="1"/>
              <a:t>동아시아</a:t>
            </a:r>
            <a:r>
              <a:rPr lang="en-US" altLang="ko-KR" b="1"/>
              <a:t> </a:t>
            </a:r>
            <a:r>
              <a:rPr lang="ko-KR" altLang="en-US" b="1"/>
              <a:t>글자에 주석 표시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055" y="5029063"/>
            <a:ext cx="54892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&lt;ruby&gt; </a:t>
            </a:r>
            <a:r>
              <a:rPr lang="ko-KR" altLang="en-US" sz="1400"/>
              <a:t>태그 안에 </a:t>
            </a:r>
            <a:r>
              <a:rPr lang="en-US" altLang="ko-KR" sz="1400"/>
              <a:t>&lt;rt&gt; </a:t>
            </a:r>
            <a:r>
              <a:rPr lang="ko-KR" altLang="en-US" sz="1400"/>
              <a:t>태그를 사용해 주석 표시</a:t>
            </a:r>
            <a:endParaRPr lang="en-US" altLang="ko-KR" sz="1200"/>
          </a:p>
        </p:txBody>
      </p:sp>
      <p:sp>
        <p:nvSpPr>
          <p:cNvPr id="3" name="TextBox 2"/>
          <p:cNvSpPr txBox="1"/>
          <p:nvPr/>
        </p:nvSpPr>
        <p:spPr>
          <a:xfrm>
            <a:off x="6232320" y="1357476"/>
            <a:ext cx="570368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야외 텐트를 닮은 건축물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테쉬폰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아일랜드 출신 임피제 신부가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1954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 제주에 오면서 목장 숙소로 짓기 시작한 후 사료공장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성당으로 활용됐습니다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제주에서 점차 다른 지방으로 보급됐지만 현재 제주에만 건축물이 남아있으며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국내 근현대 건축사의 한 페이지를 보여주는 가치를 지닌다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 전문가들은 평가합니다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6232320" y="4560168"/>
            <a:ext cx="5703683" cy="64633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루비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(Ruby)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1995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년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일본의 프로그래머인 마츠모토 유키히로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松本行弘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まつもとゆきひろ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ruby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 만든 프로그래밍 언어입니다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320" y="2686332"/>
            <a:ext cx="4296577" cy="11728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057" y="3554418"/>
            <a:ext cx="1095753" cy="1550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0" y="5310655"/>
            <a:ext cx="3635957" cy="754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382" y="5767646"/>
            <a:ext cx="1151487" cy="1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&lt;ul&gt;, &lt;li&gt; - </a:t>
            </a:r>
            <a:r>
              <a:rPr lang="ko-KR" altLang="en-US" b="1"/>
              <a:t>순서 없는 목록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7651" y="2982537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&lt;ol&gt;, &lt;li&gt; - </a:t>
            </a:r>
            <a:r>
              <a:rPr lang="ko-KR" altLang="en-US" b="1"/>
              <a:t>순서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1" y="1753880"/>
            <a:ext cx="438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불릿이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CSS</a:t>
            </a:r>
            <a:r>
              <a:rPr lang="ko-KR" altLang="en-US" sz="1600"/>
              <a:t>의 </a:t>
            </a:r>
            <a:r>
              <a:rPr lang="en-US" altLang="ko-KR" sz="1600"/>
              <a:t>list-style-type </a:t>
            </a:r>
            <a:r>
              <a:rPr lang="ko-KR" altLang="en-US" sz="1600"/>
              <a:t>속성으로 불릿 수정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651" y="3398364"/>
            <a:ext cx="4010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각</a:t>
            </a:r>
            <a:r>
              <a:rPr lang="en-US" altLang="ko-KR" sz="1600"/>
              <a:t> </a:t>
            </a:r>
            <a:r>
              <a:rPr lang="ko-KR" altLang="en-US" sz="1600"/>
              <a:t>항목 앞에 숫자가 붙여짐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&lt;ol&gt; </a:t>
            </a:r>
            <a:r>
              <a:rPr lang="ko-KR" altLang="en-US" sz="1600"/>
              <a:t>태그의 속성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type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불릿 앞의 숫자 조정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start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중간 번호부터 수정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reserved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역순으로 표시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34409" y="995881"/>
            <a:ext cx="31355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해녀박물관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낚시체험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일차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start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용눈이오름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만장굴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카약체험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start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81" y="4441915"/>
            <a:ext cx="3367037" cy="15242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18" y="1060610"/>
            <a:ext cx="1057275" cy="1809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5972" y="6152958"/>
            <a:ext cx="110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★ 여러 항목이 나열될 때 </a:t>
            </a:r>
            <a:r>
              <a:rPr lang="en-US" altLang="ko-KR" sz="1400" b="1">
                <a:solidFill>
                  <a:srgbClr val="0070C0"/>
                </a:solidFill>
              </a:rPr>
              <a:t>&lt;/li&gt; </a:t>
            </a:r>
            <a:r>
              <a:rPr lang="ko-KR" altLang="en-US" sz="1400" b="1">
                <a:solidFill>
                  <a:srgbClr val="0070C0"/>
                </a:solidFill>
              </a:rPr>
              <a:t>태그를 생략해도 다음에 오는 </a:t>
            </a:r>
            <a:r>
              <a:rPr lang="en-US" altLang="ko-KR" sz="1400" b="1">
                <a:solidFill>
                  <a:srgbClr val="0070C0"/>
                </a:solidFill>
              </a:rPr>
              <a:t>&lt;li&gt; </a:t>
            </a:r>
            <a:r>
              <a:rPr lang="ko-KR" altLang="en-US" sz="1400" b="1">
                <a:solidFill>
                  <a:srgbClr val="0070C0"/>
                </a:solidFill>
              </a:rPr>
              <a:t>태그를 만나면 자동으로 그 전에 </a:t>
            </a:r>
            <a:r>
              <a:rPr lang="en-US" altLang="ko-KR" sz="1400" b="1">
                <a:solidFill>
                  <a:srgbClr val="0070C0"/>
                </a:solidFill>
              </a:rPr>
              <a:t>&lt;/li&gt;</a:t>
            </a:r>
            <a:r>
              <a:rPr lang="ko-KR" altLang="en-US" sz="1400" b="1">
                <a:solidFill>
                  <a:srgbClr val="0070C0"/>
                </a:solidFill>
              </a:rPr>
              <a:t>태그가 있는 것처럼 인식함 </a:t>
            </a:r>
          </a:p>
        </p:txBody>
      </p:sp>
    </p:spTree>
    <p:extLst>
      <p:ext uri="{BB962C8B-B14F-4D97-AF65-F5344CB8AC3E}">
        <p14:creationId xmlns:p14="http://schemas.microsoft.com/office/powerpoint/2010/main" val="291475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목록을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&lt;dl&gt;, &lt;dt&gt;, &lt;dd&gt; - </a:t>
            </a:r>
            <a:r>
              <a:rPr lang="ko-KR" altLang="en-US" b="1"/>
              <a:t>설명</a:t>
            </a:r>
            <a:r>
              <a:rPr lang="en-US" altLang="ko-KR" b="1"/>
              <a:t> </a:t>
            </a:r>
            <a:r>
              <a:rPr lang="ko-KR" altLang="en-US" b="1"/>
              <a:t>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7650" y="1753880"/>
            <a:ext cx="526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‘제목’과 그에 대한 ‘설명’으로 이루어진 목록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&lt;dl&gt;</a:t>
            </a:r>
            <a:r>
              <a:rPr lang="ko-KR" altLang="en-US" sz="1600"/>
              <a:t>과 </a:t>
            </a:r>
            <a:r>
              <a:rPr lang="en-US" altLang="ko-KR" sz="1600"/>
              <a:t>&lt;dt&gt;, &lt;dd&gt; </a:t>
            </a:r>
            <a:r>
              <a:rPr lang="ko-KR" altLang="en-US" sz="1600"/>
              <a:t>태그 사용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하나의 </a:t>
            </a:r>
            <a:r>
              <a:rPr lang="en-US" altLang="ko-KR" sz="1600"/>
              <a:t>&lt;dt&gt;</a:t>
            </a:r>
            <a:r>
              <a:rPr lang="ko-KR" altLang="en-US" sz="1600"/>
              <a:t>에 여러 개의 </a:t>
            </a:r>
            <a:r>
              <a:rPr lang="en-US" altLang="ko-KR" sz="1600"/>
              <a:t>&lt;dd&gt; </a:t>
            </a:r>
            <a:r>
              <a:rPr lang="ko-KR" altLang="en-US" sz="1600"/>
              <a:t>값을 가질 수 있다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34409" y="1497418"/>
            <a:ext cx="4864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시흥 초등학교 옆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14.6km(4~5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올레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코스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광치기 해변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온평 포구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거리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14.5km(4~5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난이도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중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09" y="3988948"/>
            <a:ext cx="3325639" cy="18504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0048" y="1235808"/>
            <a:ext cx="1394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예제</a:t>
            </a:r>
            <a:r>
              <a:rPr lang="en-US" altLang="ko-KR" sz="1100" b="1"/>
              <a:t>:02/dl.html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88549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426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</a:t>
            </a:r>
            <a:r>
              <a:rPr lang="en-US" altLang="ko-KR" b="1"/>
              <a:t>(table)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787650" y="1753880"/>
            <a:ext cx="526006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자료를</a:t>
            </a:r>
            <a:r>
              <a:rPr lang="en-US" altLang="ko-KR" sz="1600"/>
              <a:t> </a:t>
            </a:r>
            <a:r>
              <a:rPr lang="ko-KR" altLang="en-US" sz="1600"/>
              <a:t>보기 좋게 정리한 것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633652"/>
              </p:ext>
            </p:extLst>
          </p:nvPr>
        </p:nvGraphicFramePr>
        <p:xfrm>
          <a:off x="787650" y="2562130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H="1">
            <a:off x="4574834" y="2811216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6079" y="2671920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4834" y="3403705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56080" y="3255275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574073" y="3991978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6078" y="3901606"/>
            <a:ext cx="194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행</a:t>
            </a:r>
            <a:r>
              <a:rPr lang="en-US" altLang="ko-KR" sz="1400" dirty="0"/>
              <a:t>(row)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3899" y="4495317"/>
            <a:ext cx="17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r>
              <a:rPr lang="ko-KR" altLang="en-US" sz="1400" dirty="0"/>
              <a:t> 열</a:t>
            </a:r>
            <a:r>
              <a:rPr lang="en-US" altLang="ko-KR" sz="1400" dirty="0"/>
              <a:t>(column)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508179" y="4088969"/>
            <a:ext cx="6936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5807" y="4732839"/>
            <a:ext cx="106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r>
              <a:rPr lang="ko-KR" altLang="en-US" sz="1400" dirty="0"/>
              <a:t> 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7956" y="4732839"/>
            <a:ext cx="1003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r>
              <a:rPr lang="ko-KR" altLang="en-US" sz="1400" dirty="0"/>
              <a:t> 열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20085" y="4081538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108394" y="4088969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65979" y="3209861"/>
            <a:ext cx="83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셀</a:t>
            </a:r>
            <a:r>
              <a:rPr lang="en-US" altLang="ko-KR" sz="1400"/>
              <a:t>(cell)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59587" y="3367517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716004" y="2138620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7430" y="942935"/>
            <a:ext cx="41101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표를 만드는 태그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sz="1400" dirty="0"/>
              <a:t>&lt;table&gt; ~ &lt;/table&gt; : </a:t>
            </a:r>
            <a:r>
              <a:rPr lang="ko-KR" altLang="en-US" sz="1400" dirty="0"/>
              <a:t>표 전체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~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</a:t>
            </a:r>
            <a:r>
              <a:rPr lang="en-US" altLang="ko-KR" sz="1400"/>
              <a:t>: </a:t>
            </a:r>
            <a:r>
              <a:rPr lang="ko-KR" altLang="en-US" sz="1400" dirty="0"/>
              <a:t>행</a:t>
            </a:r>
            <a:r>
              <a:rPr lang="en-US" altLang="ko-KR" sz="1400"/>
              <a:t> </a:t>
            </a:r>
            <a:endParaRPr lang="en-US" altLang="ko-KR" sz="1400" dirty="0"/>
          </a:p>
          <a:p>
            <a:r>
              <a:rPr lang="en-US" altLang="ko-KR" sz="1400" dirty="0"/>
              <a:t>&lt;td&gt; ~ &lt;/td&gt; </a:t>
            </a:r>
            <a:r>
              <a:rPr lang="en-US" altLang="ko-KR" sz="1400"/>
              <a:t>: </a:t>
            </a:r>
            <a:r>
              <a:rPr lang="ko-KR" altLang="en-US" sz="1400"/>
              <a:t>셀</a:t>
            </a:r>
            <a:r>
              <a:rPr lang="en-US" altLang="ko-KR" sz="1400"/>
              <a:t>, &lt;th&gt; ~ &lt;/th&gt;  </a:t>
            </a:r>
            <a:r>
              <a:rPr lang="ko-KR" altLang="en-US" sz="1400"/>
              <a:t>제목 셀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sz="1400" b="1" dirty="0"/>
              <a:t>예</a:t>
            </a:r>
            <a:r>
              <a:rPr lang="en-US" altLang="ko-KR" sz="1400" b="1"/>
              <a:t>) 2*3 (2</a:t>
            </a:r>
            <a:r>
              <a:rPr lang="ko-KR" altLang="en-US" sz="1400" b="1"/>
              <a:t>행 </a:t>
            </a:r>
            <a:r>
              <a:rPr lang="en-US" altLang="ko-KR" sz="1400" b="1"/>
              <a:t>3</a:t>
            </a:r>
            <a:r>
              <a:rPr lang="ko-KR" altLang="en-US" sz="1400" b="1"/>
              <a:t>열</a:t>
            </a:r>
            <a:r>
              <a:rPr lang="en-US" altLang="ko-KR" sz="1400" b="1"/>
              <a:t>) </a:t>
            </a:r>
            <a:r>
              <a:rPr lang="ko-KR" altLang="en-US" sz="1400" b="1" dirty="0"/>
              <a:t>표</a:t>
            </a:r>
            <a:endParaRPr lang="en-US" altLang="ko-KR" sz="1400" b="1" dirty="0"/>
          </a:p>
          <a:p>
            <a:endParaRPr lang="en-US" altLang="ko-KR" dirty="0"/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행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열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34" y="5040616"/>
            <a:ext cx="23907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9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206247"/>
            <a:ext cx="9091189" cy="667587"/>
          </a:xfrm>
        </p:spPr>
        <p:txBody>
          <a:bodyPr/>
          <a:lstStyle/>
          <a:p>
            <a:r>
              <a:rPr lang="ko-KR" altLang="en-US"/>
              <a:t>표를 만드는 태그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19" y="351289"/>
            <a:ext cx="79695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02-3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671119" y="1312752"/>
            <a:ext cx="50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colspan, rowspan </a:t>
            </a:r>
            <a:r>
              <a:rPr lang="ko-KR" altLang="en-US" b="1"/>
              <a:t>속성 </a:t>
            </a:r>
            <a:r>
              <a:rPr lang="en-US" altLang="ko-KR" b="1"/>
              <a:t>– </a:t>
            </a:r>
            <a:r>
              <a:rPr lang="ko-KR" altLang="en-US" b="1"/>
              <a:t>행 또는 열 합치기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38631" y="530860"/>
            <a:ext cx="41101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colgroup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연락처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주소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자기소개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colspan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="3"&gt;&lt;/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899782" y="2370417"/>
            <a:ext cx="4829175" cy="1039714"/>
            <a:chOff x="937882" y="1777175"/>
            <a:chExt cx="4829175" cy="10397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882" y="1931064"/>
              <a:ext cx="4829175" cy="88582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09456" y="1777175"/>
              <a:ext cx="15843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C00000"/>
                  </a:solidFill>
                </a:rPr>
                <a:t>colspan=“3”</a:t>
              </a:r>
              <a:endParaRPr lang="ko-KR" altLang="en-US" sz="140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20592" y="4563263"/>
            <a:ext cx="4867275" cy="1088581"/>
            <a:chOff x="937882" y="3070638"/>
            <a:chExt cx="4867275" cy="108858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82" y="3187669"/>
              <a:ext cx="4867275" cy="97155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018921" y="3070638"/>
              <a:ext cx="15843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C00000"/>
                  </a:solidFill>
                </a:rPr>
                <a:t>rowspan=“2”</a:t>
              </a:r>
              <a:endParaRPr lang="ko-KR" altLang="en-US" sz="1400">
                <a:solidFill>
                  <a:srgbClr val="C00000"/>
                </a:solidFill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00" y="4914044"/>
            <a:ext cx="3533775" cy="12382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3596" y="873834"/>
            <a:ext cx="10668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1877</Words>
  <Application>Microsoft Office PowerPoint</Application>
  <PresentationFormat>와이드스크린</PresentationFormat>
  <Paragraphs>236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D2Coding</vt:lpstr>
      <vt:lpstr>TDc_SSiMyungJo 120</vt:lpstr>
      <vt:lpstr>맑은 고딕</vt:lpstr>
      <vt:lpstr>Arial</vt:lpstr>
      <vt:lpstr>Office 테마</vt:lpstr>
      <vt:lpstr>02. 텍스트 관련 태그들</vt:lpstr>
      <vt:lpstr>텍스트를 묶어주는 태그</vt:lpstr>
      <vt:lpstr>텍스트를 묶어주는 태그</vt:lpstr>
      <vt:lpstr>텍스트를 한 줄로 표시하는 태그</vt:lpstr>
      <vt:lpstr>텍스트를 한 줄로 표시하는 태그</vt:lpstr>
      <vt:lpstr>목록을 만드는 태그</vt:lpstr>
      <vt:lpstr>목록을 만드는 태그</vt:lpstr>
      <vt:lpstr>표를 만드는 태그</vt:lpstr>
      <vt:lpstr>표를 만드는 태그</vt:lpstr>
      <vt:lpstr>표를 만드는 태그</vt:lpstr>
      <vt:lpstr>표를 만드는 태그</vt:lpstr>
      <vt:lpstr>표를 만드는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Kyunghee Ko</cp:lastModifiedBy>
  <cp:revision>39</cp:revision>
  <dcterms:created xsi:type="dcterms:W3CDTF">2016-12-02T05:48:21Z</dcterms:created>
  <dcterms:modified xsi:type="dcterms:W3CDTF">2016-12-29T02:22:38Z</dcterms:modified>
</cp:coreProperties>
</file>