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 userDrawn="1"/>
        </p:nvGrpSpPr>
        <p:grpSpPr>
          <a:xfrm>
            <a:off x="1752601" y="4744364"/>
            <a:ext cx="4010024" cy="486000"/>
            <a:chOff x="1914526" y="2838450"/>
            <a:chExt cx="4010024" cy="486000"/>
          </a:xfrm>
        </p:grpSpPr>
        <p:sp>
          <p:nvSpPr>
            <p:cNvPr id="25" name="직사각형 24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5706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81203" y="6118888"/>
            <a:ext cx="462857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.org/Style/CSS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05. CSS </a:t>
            </a:r>
            <a:r>
              <a:rPr lang="ko-KR" altLang="en-US"/>
              <a:t>기초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09" y="258380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05-1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1530" y="2583809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4909" y="3313651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05-2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1530" y="3313651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주요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4909" y="4079625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05-3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1530" y="4079625"/>
            <a:ext cx="32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44909" y="479268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05-4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1530" y="4792689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05-2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63236" y="12761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.redtext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마진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Center)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신경과학자들은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88" y="3391510"/>
            <a:ext cx="3882705" cy="22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7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774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05-2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0" y="17797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선택자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3" y="2532077"/>
            <a:ext cx="3524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05-2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그룹</a:t>
            </a:r>
            <a:r>
              <a:rPr lang="en-US" altLang="ko-KR" b="1"/>
              <a:t> </a:t>
            </a:r>
            <a:r>
              <a:rPr lang="ko-KR" altLang="en-US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10645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스타일을 사용하는 선택자를 한꺼번에 정의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여러 선택자를 나열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8" y="2631040"/>
            <a:ext cx="1647825" cy="314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3525386"/>
            <a:ext cx="6019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05-3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의미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6524"/>
            <a:ext cx="106456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캐스캐이딩</a:t>
            </a:r>
            <a:r>
              <a:rPr lang="en-US" altLang="ko-KR" sz="1400">
                <a:latin typeface="+mn-ea"/>
              </a:rPr>
              <a:t>(Cascading) : </a:t>
            </a:r>
            <a:r>
              <a:rPr lang="ko-KR" altLang="en-US" sz="1400">
                <a:latin typeface="+mn-ea"/>
              </a:rPr>
              <a:t> ‘위에서 아래로 흐른다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는 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선택자에 여러 스타일이 적용될 때 스타일 충돌을 막기 위해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위에서 아래로 흐르며 적용되는</a:t>
            </a:r>
            <a:r>
              <a:rPr lang="en-US" altLang="ko-KR" sz="1400">
                <a:latin typeface="+mn-ea"/>
              </a:rPr>
              <a:t>’ </a:t>
            </a:r>
            <a:r>
              <a:rPr lang="ko-KR" altLang="en-US" sz="1400">
                <a:latin typeface="+mn-ea"/>
              </a:rPr>
              <a:t>방법을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005" y="3147134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원칙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3641892"/>
            <a:ext cx="85064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스타일 규칙의 중요도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4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612396" y="5178706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7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05-3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96954" y="2348917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중요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96954" y="2880039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중요 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96954" y="3411161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일반 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96954" y="3942283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일반 스타일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96954" y="4473405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브라우저 스타일 시트의 스타일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71119" y="5217951"/>
            <a:ext cx="1170263" cy="1132515"/>
            <a:chOff x="671119" y="5217951"/>
            <a:chExt cx="1170263" cy="1132515"/>
          </a:xfrm>
        </p:grpSpPr>
        <p:sp>
          <p:nvSpPr>
            <p:cNvPr id="33" name="직사각형 32"/>
            <p:cNvSpPr/>
            <p:nvPr/>
          </p:nvSpPr>
          <p:spPr>
            <a:xfrm>
              <a:off x="671119" y="5217952"/>
              <a:ext cx="1107347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036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119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중요 스타일</a:t>
              </a:r>
              <a:endParaRPr lang="ko-KR" altLang="en-US" sz="1400" b="1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948343" y="5217951"/>
            <a:ext cx="1170263" cy="1132515"/>
            <a:chOff x="1948343" y="5217951"/>
            <a:chExt cx="1170263" cy="1132515"/>
          </a:xfrm>
        </p:grpSpPr>
        <p:sp>
          <p:nvSpPr>
            <p:cNvPr id="35" name="직사각형 34"/>
            <p:cNvSpPr/>
            <p:nvPr/>
          </p:nvSpPr>
          <p:spPr>
            <a:xfrm>
              <a:off x="197980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2719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8343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일반 스타일</a:t>
              </a:r>
              <a:endParaRPr lang="ko-KR" altLang="en-US" sz="1400" b="1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181523" y="5217951"/>
            <a:ext cx="1170263" cy="1132515"/>
            <a:chOff x="3181523" y="5217951"/>
            <a:chExt cx="1170263" cy="1132515"/>
          </a:xfrm>
        </p:grpSpPr>
        <p:sp>
          <p:nvSpPr>
            <p:cNvPr id="39" name="직사각형 38"/>
            <p:cNvSpPr/>
            <p:nvPr/>
          </p:nvSpPr>
          <p:spPr>
            <a:xfrm>
              <a:off x="321298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1523" y="5217951"/>
              <a:ext cx="1170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브라우저</a:t>
              </a:r>
              <a:endParaRPr lang="en-US" altLang="ko-KR" sz="1400" b="1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스타일</a:t>
              </a:r>
              <a:endParaRPr lang="ko-KR" altLang="en-US" sz="1400" b="1"/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1803631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030522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2155971" y="267608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2155971" y="319553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2155971" y="3750004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>
            <a:off x="2155971" y="426945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098958" y="1678564"/>
            <a:ext cx="4362275" cy="944284"/>
            <a:chOff x="1098958" y="1678564"/>
            <a:chExt cx="4362275" cy="944284"/>
          </a:xfrm>
        </p:grpSpPr>
        <p:sp>
          <p:nvSpPr>
            <p:cNvPr id="50" name="TextBox 49"/>
            <p:cNvSpPr txBox="1"/>
            <p:nvPr/>
          </p:nvSpPr>
          <p:spPr>
            <a:xfrm>
              <a:off x="3414319" y="1678564"/>
              <a:ext cx="20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200">
                  <a:solidFill>
                    <a:schemeClr val="accent2"/>
                  </a:solidFill>
                </a:rPr>
                <a:t>. </a:t>
              </a:r>
              <a:r>
                <a:rPr lang="ko-KR" altLang="en-US" sz="120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98958" y="2424059"/>
              <a:ext cx="1308682" cy="198789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구부러진 연결선 52"/>
            <p:cNvCxnSpPr>
              <a:stCxn id="50" idx="1"/>
              <a:endCxn id="51" idx="0"/>
            </p:cNvCxnSpPr>
            <p:nvPr/>
          </p:nvCxnSpPr>
          <p:spPr>
            <a:xfrm rot="10800000" flipV="1">
              <a:off x="1753299" y="1909397"/>
              <a:ext cx="1661020" cy="514662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088979" y="2880039"/>
            <a:ext cx="4564095" cy="783292"/>
            <a:chOff x="1088979" y="2880039"/>
            <a:chExt cx="4564095" cy="783292"/>
          </a:xfrm>
        </p:grpSpPr>
        <p:sp>
          <p:nvSpPr>
            <p:cNvPr id="55" name="직사각형 54"/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64906" y="2880039"/>
              <a:ext cx="1588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58" name="구부러진 연결선 57"/>
            <p:cNvCxnSpPr>
              <a:stCxn id="56" idx="1"/>
              <a:endCxn id="55" idx="0"/>
            </p:cNvCxnSpPr>
            <p:nvPr/>
          </p:nvCxnSpPr>
          <p:spPr>
            <a:xfrm rot="10800000" flipV="1">
              <a:off x="1748310" y="3095482"/>
              <a:ext cx="2316596" cy="385657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195917" y="4007843"/>
            <a:ext cx="4656243" cy="718867"/>
            <a:chOff x="1195917" y="4007843"/>
            <a:chExt cx="4656243" cy="718867"/>
          </a:xfrm>
        </p:grpSpPr>
        <p:sp>
          <p:nvSpPr>
            <p:cNvPr id="63" name="직사각형 62"/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64906" y="4007843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67" name="구부러진 연결선 66"/>
            <p:cNvCxnSpPr>
              <a:stCxn id="65" idx="1"/>
              <a:endCxn id="63" idx="0"/>
            </p:cNvCxnSpPr>
            <p:nvPr/>
          </p:nvCxnSpPr>
          <p:spPr>
            <a:xfrm rot="10800000" flipV="1">
              <a:off x="1945496" y="4138648"/>
              <a:ext cx="2119410" cy="402132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6551802" y="1083686"/>
            <a:ext cx="4640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!important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우선 적용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70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56" y="4371428"/>
            <a:ext cx="3491382" cy="23063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1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05-3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얼마나 한정지을 수 있는가에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4218" y="2385162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4218" y="292593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id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4218" y="3475088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클래스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24218" y="399686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태그 스타일</a:t>
            </a:r>
          </a:p>
        </p:txBody>
      </p:sp>
      <p:sp>
        <p:nvSpPr>
          <p:cNvPr id="46" name="아래쪽 화살표 45"/>
          <p:cNvSpPr/>
          <p:nvPr/>
        </p:nvSpPr>
        <p:spPr>
          <a:xfrm>
            <a:off x="1504709" y="2721979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1504709" y="3261416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1477166" y="379367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74087" y="2426945"/>
            <a:ext cx="2424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해당 태그에만 적용되는 스타일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65697" y="287407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한번만 사용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28107" y="3423229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여러번 사용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5696" y="394500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특정 태그에만 적용되는 스타일</a:t>
            </a:r>
            <a:endParaRPr lang="en-US" altLang="ko-KR" sz="1100">
              <a:solidFill>
                <a:schemeClr val="accent2"/>
              </a:solidFill>
            </a:endParaRPr>
          </a:p>
          <a:p>
            <a:r>
              <a:rPr lang="ko-KR" altLang="en-US" sz="1100">
                <a:solidFill>
                  <a:schemeClr val="accent2"/>
                </a:solidFill>
              </a:rPr>
              <a:t>문서 안의 같은 태그에 모두 적용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70040" y="955797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#habor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 회색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여백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green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.heading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="heading"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="habor"&gt;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77" y="4221069"/>
            <a:ext cx="4143375" cy="2419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612396" y="4848815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87897" y="5338511"/>
            <a:ext cx="51927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중요도와 명시도가 같다면 소스 순서에 따라 결정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소스에서 나중에 온 스타일이 먼저 온 스타일을 덮어씀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09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05-3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2431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상속을 이용하면 스타일 시트를 효과적으로 만들 수 있다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주의할 것은 스타일의 모든 속성이 부모 요소에서 자식 요소로 상속되는 것은 아니라는 점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글자 색은 상속되지만 배경 색은 상속되지 않음</a:t>
            </a:r>
            <a:r>
              <a:rPr lang="en-US" altLang="ko-KR" sz="140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요소로부터 스타일이 상속되는데 자식 요소에서 다른 스타일을 사용하고자 한다면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스타일 충돌이 생긴다면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중요도</a:t>
            </a:r>
            <a:r>
              <a:rPr lang="en-US" altLang="ko-KR" sz="1400">
                <a:latin typeface="+mn-ea"/>
              </a:rPr>
              <a:t>＇</a:t>
            </a:r>
            <a:r>
              <a:rPr lang="ko-KR" altLang="en-US" sz="1400">
                <a:latin typeface="+mn-ea"/>
              </a:rPr>
              <a:t>나 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명시도</a:t>
            </a:r>
            <a:r>
              <a:rPr lang="en-US" altLang="ko-KR" sz="1400">
                <a:latin typeface="+mn-ea"/>
              </a:rPr>
              <a:t>‘, 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소스순서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등에 따라 우선 순위 결정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16785" y="1385447"/>
            <a:ext cx="4146958" cy="4132905"/>
            <a:chOff x="6985233" y="1834117"/>
            <a:chExt cx="4146958" cy="4132905"/>
          </a:xfrm>
        </p:grpSpPr>
        <p:sp>
          <p:nvSpPr>
            <p:cNvPr id="7" name="직사각형 6"/>
            <p:cNvSpPr/>
            <p:nvPr/>
          </p:nvSpPr>
          <p:spPr>
            <a:xfrm>
              <a:off x="6985233" y="1834117"/>
              <a:ext cx="3492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font-family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ko-KR" altLang="en-US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돋움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글꼴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color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darkgreen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글자색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85233" y="3104700"/>
              <a:ext cx="414695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뉴욕 타임즈에서 발표한 세계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대 슈퍼푸드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블루베리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귀리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토마토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시금치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적포도주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견과류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브로콜리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연어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마늘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녹차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94" y="4417784"/>
            <a:ext cx="3182531" cy="15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05-4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CSS1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CSS2  </a:t>
            </a:r>
            <a:r>
              <a:rPr lang="en-US" altLang="ko-KR" sz="1400" b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기본으로 새로운 규약들을 추가한 것이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규약 안에는 모든 스타일 규약이 담겨있어서 덩치가 크고 복잡해서 한꺼번에 업데이트하기 어려움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부터는 배경이나 글꼴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박스 모델 등 수십 개 기능을 주제별로 규약을 따로 만듦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 “CSS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 “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이라고 부름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모듈별로 개발 진행 속도도 다르고 필요에 따라 계속 새로운 모듈이 생김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는 한번에 표준 규약이 결정되지 않음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hlinkClick r:id="rId2"/>
              </a:rPr>
              <a:t>W3C CSS </a:t>
            </a:r>
            <a:r>
              <a:rPr lang="ko-KR" altLang="en-US" sz="1400">
                <a:latin typeface="+mn-ea"/>
                <a:hlinkClick r:id="rId2"/>
              </a:rPr>
              <a:t>사이트로 이동하기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38" y="1886671"/>
            <a:ext cx="4365702" cy="3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05-4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와 브라우저 접두사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모듈이 계속 개발되고 있는데 표준 규약이 아닌 속성들은 브라우저에 따라 다른 방식으로 지원됨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속성 이름 앞에 접두사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(prefix)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붙여 브라우저별로 구분해야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표준 규약이 완성된 속성도 옛날 버전의 모던 브라우저 사용자를 고려하기 위해 브라우저 접두사를 붙여 사용하기도 함</a:t>
            </a:r>
            <a:endParaRPr lang="en-US" altLang="ko-KR" sz="140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7792" y="3233935"/>
            <a:ext cx="3936732" cy="959500"/>
            <a:chOff x="2337792" y="3233935"/>
            <a:chExt cx="3936732" cy="959500"/>
          </a:xfrm>
        </p:grpSpPr>
        <p:sp>
          <p:nvSpPr>
            <p:cNvPr id="4" name="직사각형 3"/>
            <p:cNvSpPr/>
            <p:nvPr/>
          </p:nvSpPr>
          <p:spPr>
            <a:xfrm>
              <a:off x="4079523" y="4017266"/>
              <a:ext cx="1107346" cy="176169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7792" y="3233935"/>
              <a:ext cx="3936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</a:rPr>
                <a:t>IE</a:t>
              </a:r>
              <a:r>
                <a:rPr lang="ko-KR" altLang="en-US" sz="1200">
                  <a:solidFill>
                    <a:schemeClr val="accent2"/>
                  </a:solidFill>
                </a:rPr>
                <a:t>를 제외하고 크롬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파이어폭스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오페라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사파리 등 웹 표준을 지원하는 브라우저</a:t>
              </a:r>
              <a:r>
                <a:rPr lang="en-US" altLang="ko-KR" sz="1200">
                  <a:solidFill>
                    <a:schemeClr val="accent2"/>
                  </a:solidFill>
                </a:rPr>
                <a:t>.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cxnSp>
          <p:nvCxnSpPr>
            <p:cNvPr id="8" name="직선 화살표 연결선 7"/>
            <p:cNvCxnSpPr>
              <a:endCxn id="4" idx="0"/>
            </p:cNvCxnSpPr>
            <p:nvPr/>
          </p:nvCxnSpPr>
          <p:spPr>
            <a:xfrm>
              <a:off x="4292867" y="3684949"/>
              <a:ext cx="340329" cy="33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838373"/>
            <a:ext cx="4943475" cy="15621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734329" y="1385447"/>
            <a:ext cx="3914862" cy="2539766"/>
            <a:chOff x="7751107" y="528615"/>
            <a:chExt cx="3914862" cy="2539766"/>
          </a:xfrm>
        </p:grpSpPr>
        <p:sp>
          <p:nvSpPr>
            <p:cNvPr id="12" name="직사각형 11"/>
            <p:cNvSpPr/>
            <p:nvPr/>
          </p:nvSpPr>
          <p:spPr>
            <a:xfrm>
              <a:off x="7751107" y="528615"/>
              <a:ext cx="391486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.box:hover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-webkit-transform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-moz-transform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-o-transform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-ms-transform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51107" y="2422050"/>
              <a:ext cx="34534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="box"&gt;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Mouse Over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1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05-4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 접두사를 자동으로 붙여준다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8387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-prefix-free.js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브라우저 벤더 접두사를 자동으로 붙여줌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/>
              <a:t>http://leaverou.github.io/prefixfree/ </a:t>
            </a:r>
            <a:r>
              <a:rPr lang="ko-KR" altLang="en-US" sz="1400"/>
              <a:t>에서 파일 다운로드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prefixfree.min.js </a:t>
            </a:r>
            <a:r>
              <a:rPr lang="ko-KR" altLang="en-US" sz="1400">
                <a:latin typeface="+mn-ea"/>
              </a:rPr>
              <a:t>파일을 원하는 곳으로 복사하거나 옮김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&lt;script&gt; </a:t>
            </a:r>
            <a:r>
              <a:rPr lang="ko-KR" altLang="en-US" sz="1400">
                <a:latin typeface="+mn-ea"/>
              </a:rPr>
              <a:t>태그를 이용해 웹 문서에 삽입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+mn-ea"/>
              </a:rPr>
              <a:t>이제부터는 브라우저 접두사 없이 </a:t>
            </a: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속성 사용</a:t>
            </a:r>
            <a:endParaRPr lang="en-US" altLang="ko-KR" sz="11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94165" y="1866917"/>
            <a:ext cx="3847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.box:hover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rotate(15deg)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="box"&gt;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Mouse Over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05-1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스타일과</a:t>
            </a:r>
            <a:r>
              <a:rPr lang="en-US" altLang="ko-KR" b="1"/>
              <a:t> </a:t>
            </a:r>
            <a:r>
              <a:rPr lang="ko-KR" altLang="en-US" b="1"/>
              <a:t>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119" y="3454092"/>
            <a:ext cx="8791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문서의 내용과 상관없이 디자인만 바꿀 수 있다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내용과 디자인의 분리 </a:t>
            </a:r>
            <a:r>
              <a:rPr lang="en-US" altLang="ko-KR" sz="1400"/>
              <a:t>– </a:t>
            </a:r>
            <a:r>
              <a:rPr lang="ko-KR" altLang="en-US" sz="1400"/>
              <a:t>웹 표준의 시작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디자인에 영향 없이 내용 수정하거나 내용은 건드리지 않고 디자인만 바꾸는게 가능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hlinkClick r:id="rId2"/>
              </a:rPr>
              <a:t>CSS Zen Garden</a:t>
            </a:r>
            <a:r>
              <a:rPr lang="en-US" altLang="ko-KR" sz="1400"/>
              <a:t> </a:t>
            </a:r>
            <a:r>
              <a:rPr lang="ko-KR" altLang="en-US" sz="1400"/>
              <a:t>사이트 참고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기기에 맞춰 탄력적으로 바뀌는 문서를 만들 수 있다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내용은</a:t>
            </a:r>
            <a:r>
              <a:rPr lang="en-US" altLang="ko-KR" sz="1400"/>
              <a:t> </a:t>
            </a:r>
            <a:r>
              <a:rPr lang="ko-KR" altLang="en-US" sz="1400"/>
              <a:t>그대로 두고</a:t>
            </a:r>
            <a:r>
              <a:rPr lang="en-US" altLang="ko-KR" sz="1400"/>
              <a:t>, </a:t>
            </a:r>
            <a:r>
              <a:rPr lang="ko-KR" altLang="en-US" sz="1400"/>
              <a:t>프린터나 스마트폰 브라우저 등 다양한 기기에 맞는 레이아웃을 만들 수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28506" y="288762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28506" y="1809742"/>
            <a:ext cx="1119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</a:t>
            </a:r>
            <a:r>
              <a:rPr lang="en-US" altLang="ko-KR" sz="1400"/>
              <a:t>(style) : HTML </a:t>
            </a:r>
            <a:r>
              <a:rPr lang="ko-KR" altLang="en-US" sz="1400"/>
              <a:t>문서에서 자주 사용하는 글꼴이나 색상</a:t>
            </a:r>
            <a:r>
              <a:rPr lang="en-US" altLang="ko-KR" sz="1400"/>
              <a:t>, </a:t>
            </a:r>
            <a:r>
              <a:rPr lang="ko-KR" altLang="en-US" sz="1400"/>
              <a:t>정렬</a:t>
            </a:r>
            <a:r>
              <a:rPr lang="en-US" altLang="ko-KR" sz="1400"/>
              <a:t>, </a:t>
            </a:r>
            <a:r>
              <a:rPr lang="ko-KR" altLang="en-US" sz="1400"/>
              <a:t>각 요소들의  배치 방법 등 문서의 겉모습을 결정짓는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 시트</a:t>
            </a:r>
            <a:r>
              <a:rPr lang="en-US" altLang="ko-KR" sz="1400"/>
              <a:t>(style sheet) : </a:t>
            </a:r>
            <a:r>
              <a:rPr lang="ko-KR" altLang="en-US" sz="1400"/>
              <a:t>스타일을</a:t>
            </a:r>
            <a:r>
              <a:rPr lang="en-US" altLang="ko-KR" sz="1400"/>
              <a:t> </a:t>
            </a:r>
            <a:r>
              <a:rPr lang="ko-KR" altLang="en-US" sz="1400"/>
              <a:t>관리하기 쉽도록 한 군데 모아놓은 것</a:t>
            </a:r>
          </a:p>
        </p:txBody>
      </p:sp>
    </p:spTree>
    <p:extLst>
      <p:ext uri="{BB962C8B-B14F-4D97-AF65-F5344CB8AC3E}">
        <p14:creationId xmlns:p14="http://schemas.microsoft.com/office/powerpoint/2010/main" val="103932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05-1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1902029"/>
            <a:ext cx="31146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32" y="3311729"/>
            <a:ext cx="60400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선택자 </a:t>
            </a:r>
            <a:r>
              <a:rPr lang="en-US" altLang="ko-KR" sz="1400"/>
              <a:t>: { </a:t>
            </a:r>
            <a:r>
              <a:rPr lang="ko-KR" altLang="en-US" sz="1400"/>
              <a:t>와 </a:t>
            </a:r>
            <a:r>
              <a:rPr lang="en-US" altLang="ko-KR" sz="1400"/>
              <a:t>} </a:t>
            </a:r>
            <a:r>
              <a:rPr lang="ko-KR" altLang="en-US" sz="1400"/>
              <a:t>사이에 정의한 스타일 규칙이 적용될 대상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속성과 속성 값 </a:t>
            </a:r>
            <a:r>
              <a:rPr lang="en-US" altLang="ko-KR" sz="1400"/>
              <a:t>: </a:t>
            </a:r>
            <a:r>
              <a:rPr lang="ko-KR" altLang="en-US" sz="1400"/>
              <a:t>‘속성 </a:t>
            </a:r>
            <a:r>
              <a:rPr lang="en-US" altLang="ko-KR" sz="1400"/>
              <a:t>: </a:t>
            </a:r>
            <a:r>
              <a:rPr lang="ko-KR" altLang="en-US" sz="1400"/>
              <a:t>속성 값’과 같은 형식으로 함께 표시하며</a:t>
            </a:r>
            <a:r>
              <a:rPr lang="en-US" altLang="ko-KR" sz="1400"/>
              <a:t>, </a:t>
            </a:r>
            <a:r>
              <a:rPr lang="ko-KR" altLang="en-US" sz="1400"/>
              <a:t>속성</a:t>
            </a:r>
            <a:r>
              <a:rPr lang="en-US" altLang="ko-KR" sz="1400"/>
              <a:t>/</a:t>
            </a:r>
            <a:r>
              <a:rPr lang="ko-KR" altLang="en-US" sz="1400"/>
              <a:t>속성 값 쌍이 여럿일 경우에 세미콜론</a:t>
            </a:r>
            <a:r>
              <a:rPr lang="en-US" altLang="ko-KR" sz="1400"/>
              <a:t>(;)</a:t>
            </a:r>
            <a:r>
              <a:rPr lang="ko-KR" altLang="en-US" sz="1400"/>
              <a:t>으로 구분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844688"/>
            <a:ext cx="5656803" cy="3717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2" y="5322576"/>
            <a:ext cx="5656803" cy="5196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0092" y="713281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스타일을 표기하는 방법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69" y="1082613"/>
            <a:ext cx="3333750" cy="3324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8301" y="25170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모두 가능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10310070" y="1331794"/>
            <a:ext cx="738231" cy="261002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8480" y="4585395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주석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3569" y="5092117"/>
            <a:ext cx="417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/*</a:t>
            </a:r>
            <a:r>
              <a:rPr lang="ko-KR" altLang="en-US" sz="1400"/>
              <a:t>와 *</a:t>
            </a:r>
            <a:r>
              <a:rPr lang="en-US" altLang="ko-KR" sz="1400"/>
              <a:t>/ </a:t>
            </a:r>
            <a:r>
              <a:rPr lang="ko-KR" altLang="en-US" sz="1400"/>
              <a:t>사이에 주석 내용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217359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05-1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내부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6040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 안에서 사용할 스타일을 문서 안에 정리한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스타일 정보는 </a:t>
            </a:r>
            <a:r>
              <a:rPr lang="en-US" altLang="ko-KR" sz="1400"/>
              <a:t>&lt;head&gt; </a:t>
            </a:r>
            <a:r>
              <a:rPr lang="ko-KR" altLang="en-US" sz="1400"/>
              <a:t>태그와 </a:t>
            </a:r>
            <a:r>
              <a:rPr lang="en-US" altLang="ko-KR" sz="1400"/>
              <a:t>&lt;/head&gt; </a:t>
            </a:r>
            <a:r>
              <a:rPr lang="ko-KR" altLang="en-US" sz="1400"/>
              <a:t>태그 안에서 정의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태그와 </a:t>
            </a:r>
            <a:r>
              <a:rPr lang="en-US" altLang="ko-KR" sz="1400"/>
              <a:t>&lt;/style&gt; </a:t>
            </a:r>
            <a:r>
              <a:rPr lang="ko-KR" altLang="en-US" sz="1400"/>
              <a:t>태그 사이에 작성</a:t>
            </a:r>
            <a:endParaRPr lang="en-US" altLang="ko-KR" sz="1400"/>
          </a:p>
        </p:txBody>
      </p:sp>
      <p:sp>
        <p:nvSpPr>
          <p:cNvPr id="5" name="직사각형 4"/>
          <p:cNvSpPr/>
          <p:nvPr/>
        </p:nvSpPr>
        <p:spPr>
          <a:xfrm>
            <a:off x="6596544" y="232355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내부 스타일시트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목록의 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 형태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사각형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7" y="3837963"/>
            <a:ext cx="354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05-1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외부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웹 문서에서 사용할 스타일을 별도 파일로 저장해 놓고 필요할 때마다 파일에서 가져와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 없이 </a:t>
            </a:r>
            <a:r>
              <a:rPr lang="en-US" altLang="ko-KR" sz="1400"/>
              <a:t>&lt;link&gt; </a:t>
            </a:r>
            <a:r>
              <a:rPr lang="ko-KR" altLang="en-US" sz="1400"/>
              <a:t>태그만 사용해 미리 만들어 놓은 외부 스타일 시트 파일 연결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6050303" y="33525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외부 스타일시트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="style.css"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="stylesheet"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="text/css"&gt;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883640" y="2996616"/>
            <a:ext cx="3176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구름 모양 설명선 9"/>
          <p:cNvSpPr/>
          <p:nvPr/>
        </p:nvSpPr>
        <p:spPr>
          <a:xfrm>
            <a:off x="629174" y="2694176"/>
            <a:ext cx="3431098" cy="1290750"/>
          </a:xfrm>
          <a:prstGeom prst="cloudCallout">
            <a:avLst>
              <a:gd name="adj1" fmla="val 107773"/>
              <a:gd name="adj2" fmla="val 48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748" y="2524899"/>
            <a:ext cx="9797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C00000"/>
                </a:solidFill>
              </a:rPr>
              <a:t>style.css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4416366"/>
            <a:ext cx="3562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05-1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</a:t>
            </a:r>
            <a:r>
              <a:rPr lang="en-US" altLang="ko-KR" b="1"/>
              <a:t> </a:t>
            </a:r>
            <a:r>
              <a:rPr lang="ko-KR" altLang="en-US" b="1"/>
              <a:t>스타일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 시트를 사용하지 않고 스타일을 적용할 대상에 직접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스타일을 적용하고 싶은 태그에 </a:t>
            </a:r>
            <a:r>
              <a:rPr lang="en-US" altLang="ko-KR" sz="1400"/>
              <a:t>style </a:t>
            </a:r>
            <a:r>
              <a:rPr lang="ko-KR" altLang="en-US" sz="1400"/>
              <a:t>속성을 사용해 </a:t>
            </a:r>
            <a:r>
              <a:rPr lang="en-US" altLang="ko-KR" sz="1400" b="1">
                <a:solidFill>
                  <a:srgbClr val="0070C0"/>
                </a:solidFill>
              </a:rPr>
              <a:t>style=“</a:t>
            </a:r>
            <a:r>
              <a:rPr lang="ko-KR" altLang="en-US" sz="1400" b="1">
                <a:solidFill>
                  <a:srgbClr val="0070C0"/>
                </a:solidFill>
              </a:rPr>
              <a:t>속성</a:t>
            </a:r>
            <a:r>
              <a:rPr lang="en-US" altLang="ko-KR" sz="1400" b="1">
                <a:solidFill>
                  <a:srgbClr val="0070C0"/>
                </a:solidFill>
              </a:rPr>
              <a:t>: </a:t>
            </a:r>
            <a:r>
              <a:rPr lang="ko-KR" altLang="en-US" sz="1400" b="1">
                <a:solidFill>
                  <a:srgbClr val="0070C0"/>
                </a:solidFill>
              </a:rPr>
              <a:t>속성 값</a:t>
            </a:r>
            <a:r>
              <a:rPr lang="en-US" altLang="ko-KR" sz="1400" b="1">
                <a:solidFill>
                  <a:srgbClr val="0070C0"/>
                </a:solidFill>
              </a:rPr>
              <a:t>;” </a:t>
            </a:r>
            <a:r>
              <a:rPr lang="ko-KR" altLang="en-US" sz="1400"/>
              <a:t>형태로 스타일 적용</a:t>
            </a:r>
            <a:endParaRPr lang="en-US" altLang="ko-KR" sz="1400"/>
          </a:p>
        </p:txBody>
      </p:sp>
      <p:sp>
        <p:nvSpPr>
          <p:cNvPr id="5" name="직사각형 4"/>
          <p:cNvSpPr/>
          <p:nvPr/>
        </p:nvSpPr>
        <p:spPr>
          <a:xfrm>
            <a:off x="5698920" y="3440745"/>
            <a:ext cx="4778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 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블루베리는 과일 중에서 가장 항산화 작용이 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64" y="4011990"/>
            <a:ext cx="4219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05-2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전체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선택자와 함께 모든 하위 요소에 한꺼번에 스타일을 적용하려고 할 때 주로 사용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5" y="2641746"/>
            <a:ext cx="3638550" cy="4000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86905" y="3310944"/>
            <a:ext cx="2308632" cy="830997"/>
            <a:chOff x="786905" y="3126278"/>
            <a:chExt cx="2308632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786905" y="312627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82179" y="3126278"/>
              <a:ext cx="20133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margin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padding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79182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05-2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528506" y="139978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태그 선택자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174" y="1875246"/>
            <a:ext cx="548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특정 태그를 사용한 모든 요소에 스타일이 적용됨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17" y="2396871"/>
            <a:ext cx="2162175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78168" y="2482053"/>
            <a:ext cx="6599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사실을 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43" y="4689460"/>
            <a:ext cx="3434697" cy="14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396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05-2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  <a:r>
              <a:rPr lang="en-US" altLang="ko-KR" b="1"/>
              <a:t>, 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1768929"/>
            <a:ext cx="106456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공통점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요소의 특정 부분에만 스타일 적용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차이점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클래스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여러 번 반복할 스타일이라면 클래스 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      </a:t>
            </a:r>
            <a:r>
              <a:rPr lang="ko-KR" altLang="en-US" sz="1400">
                <a:latin typeface="+mn-ea"/>
              </a:rPr>
              <a:t>마침표</a:t>
            </a:r>
            <a:r>
              <a:rPr lang="en-US" altLang="ko-KR" sz="1400">
                <a:latin typeface="+mn-ea"/>
              </a:rPr>
              <a:t>(.) </a:t>
            </a:r>
            <a:r>
              <a:rPr lang="ko-KR" altLang="en-US" sz="1400">
                <a:latin typeface="+mn-ea"/>
              </a:rPr>
              <a:t>다음에 클래스 이름 지정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한번만 사용한다면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</a:t>
            </a:r>
            <a:r>
              <a:rPr lang="ko-KR" altLang="en-US" sz="1400">
                <a:latin typeface="+mn-ea"/>
              </a:rPr>
              <a:t>파운드</a:t>
            </a:r>
            <a:r>
              <a:rPr lang="en-US" altLang="ko-KR" sz="1400">
                <a:latin typeface="+mn-ea"/>
              </a:rPr>
              <a:t>(#) </a:t>
            </a:r>
            <a:r>
              <a:rPr lang="ko-KR" altLang="en-US" sz="1400">
                <a:latin typeface="+mn-ea"/>
              </a:rPr>
              <a:t>다음에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이름 지정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8957" y="4946974"/>
            <a:ext cx="2583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050303" y="4946974"/>
            <a:ext cx="3814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040234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클래스 선택자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872293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id</a:t>
            </a:r>
            <a:r>
              <a:rPr lang="ko-KR" altLang="en-US" sz="1400" b="1">
                <a:solidFill>
                  <a:schemeClr val="tx1"/>
                </a:solidFill>
              </a:rPr>
              <a:t> 선택자</a:t>
            </a:r>
          </a:p>
        </p:txBody>
      </p:sp>
    </p:spTree>
    <p:extLst>
      <p:ext uri="{BB962C8B-B14F-4D97-AF65-F5344CB8AC3E}">
        <p14:creationId xmlns:p14="http://schemas.microsoft.com/office/powerpoint/2010/main" val="205747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773</TotalTime>
  <Words>2018</Words>
  <Application>Microsoft Office PowerPoint</Application>
  <PresentationFormat>와이드스크린</PresentationFormat>
  <Paragraphs>354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D2Coding</vt:lpstr>
      <vt:lpstr>TDc_SSiGothic 110</vt:lpstr>
      <vt:lpstr>TDc_SSiGothic 120</vt:lpstr>
      <vt:lpstr>TDc_SSiGothic 140</vt:lpstr>
      <vt:lpstr>맑은 고딕</vt:lpstr>
      <vt:lpstr>Arial</vt:lpstr>
      <vt:lpstr>Wingdings</vt:lpstr>
      <vt:lpstr>Office 테마</vt:lpstr>
      <vt:lpstr>05. CSS 기초</vt:lpstr>
      <vt:lpstr>스타일과 스타일 시트</vt:lpstr>
      <vt:lpstr>스타일과 스타일 시트</vt:lpstr>
      <vt:lpstr>스타일과 스타일 시트</vt:lpstr>
      <vt:lpstr>스타일과 스타일 시트</vt:lpstr>
      <vt:lpstr>스타일과 스타일 시트</vt:lpstr>
      <vt:lpstr>주요 선택자</vt:lpstr>
      <vt:lpstr>주요 선택자</vt:lpstr>
      <vt:lpstr>주요 선택자</vt:lpstr>
      <vt:lpstr>주요 선택자</vt:lpstr>
      <vt:lpstr>주요 선택자</vt:lpstr>
      <vt:lpstr>주요 선택자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CSS3와 CSS 모듈</vt:lpstr>
      <vt:lpstr>CSS3와 CSS 모듈</vt:lpstr>
      <vt:lpstr>CSS3와 CSS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 CSS 기초</dc:title>
  <dc:creator>Kyunghee Ko</dc:creator>
  <cp:lastModifiedBy>Kyunghee Ko</cp:lastModifiedBy>
  <cp:revision>21</cp:revision>
  <dcterms:created xsi:type="dcterms:W3CDTF">2016-12-12T01:35:59Z</dcterms:created>
  <dcterms:modified xsi:type="dcterms:W3CDTF">2017-01-03T04:49:02Z</dcterms:modified>
</cp:coreProperties>
</file>