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617538"/>
            <a:ext cx="8089783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07. </a:t>
            </a:r>
            <a:r>
              <a:rPr lang="ko-KR" altLang="en-US"/>
              <a:t>색상과 배경을 위한 스타일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0077" y="258380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83809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웹에서 색상 표현하기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0077" y="332204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0077" y="406027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0271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그러데이션 효과로 배경 꾸미기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그러데이션과 브라우저 접두사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9722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그러데이션은</a:t>
            </a:r>
            <a:r>
              <a:rPr lang="en-US" altLang="ko-KR" sz="1400"/>
              <a:t> </a:t>
            </a:r>
            <a:r>
              <a:rPr lang="ko-KR" altLang="en-US" sz="1400"/>
              <a:t>크기가 없는 배경 이미지이므로 </a:t>
            </a:r>
            <a:r>
              <a:rPr lang="en-US" altLang="ko-KR" sz="1400"/>
              <a:t>background-image</a:t>
            </a:r>
            <a:r>
              <a:rPr lang="ko-KR" altLang="en-US" sz="1400"/>
              <a:t>나 </a:t>
            </a:r>
            <a:r>
              <a:rPr lang="en-US" altLang="ko-KR" sz="1400"/>
              <a:t>background </a:t>
            </a:r>
            <a:r>
              <a:rPr lang="ko-KR" altLang="en-US" sz="1400"/>
              <a:t>속성에서 사용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 속성은 표준화 됨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 구형 모던 브라우저에서는 브라우저 접두사를 붙여야 동작함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1" y="3081743"/>
            <a:ext cx="2898921" cy="1247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09" y="3081743"/>
            <a:ext cx="6123032" cy="21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7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928661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수직 방향이나 수평 방향으로</a:t>
            </a:r>
            <a:r>
              <a:rPr lang="en-US" altLang="ko-KR" sz="1400"/>
              <a:t>, </a:t>
            </a:r>
            <a:r>
              <a:rPr lang="ko-KR" altLang="en-US" sz="1400"/>
              <a:t>혹은 대각선 방향으로 색상이 일정하게 변하는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선형 그러데이션을 지정할 때는 방향과 색상이 필요하다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위 구문이 표준 구문이지만 ‘위치’와 ‘각도’를 표시하는 방법이 중간에 몇 번 바뀌다 보니 브라우저별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버전별 사용법이 조금씩 다름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2677206"/>
            <a:ext cx="5269772" cy="3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/>
              <a:t>방향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536056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표준 구문</a:t>
            </a:r>
            <a:r>
              <a:rPr lang="en-US" altLang="ko-KR" sz="1400"/>
              <a:t>] </a:t>
            </a:r>
            <a:r>
              <a:rPr lang="ko-KR" altLang="en-US" sz="1400"/>
              <a:t>끝 지점을 기준으로 ‘</a:t>
            </a:r>
            <a:r>
              <a:rPr lang="en-US" altLang="ko-KR" sz="1400"/>
              <a:t>to’ </a:t>
            </a:r>
            <a:r>
              <a:rPr lang="ko-KR" altLang="en-US" sz="1400"/>
              <a:t>키워드와 함께 사용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516842"/>
            <a:ext cx="4120262" cy="14832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4949" y="4317493"/>
            <a:ext cx="53605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접두사 구문</a:t>
            </a:r>
            <a:r>
              <a:rPr lang="en-US" altLang="ko-KR" sz="1400"/>
              <a:t>] </a:t>
            </a:r>
            <a:r>
              <a:rPr lang="ko-KR" altLang="en-US" sz="1400"/>
              <a:t>예전 모던 브라우저에서는 접두사를 사용해야 하는데</a:t>
            </a:r>
            <a:r>
              <a:rPr lang="en-US" altLang="ko-KR" sz="1400"/>
              <a:t>, </a:t>
            </a:r>
            <a:r>
              <a:rPr lang="ko-KR" altLang="en-US" sz="1400"/>
              <a:t>접두사마다 방향 속성 값을 사용하는 기준이 다름</a:t>
            </a:r>
            <a:r>
              <a:rPr lang="en-US" altLang="ko-KR" sz="140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5130502"/>
            <a:ext cx="5050173" cy="121922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86151" y="1690531"/>
            <a:ext cx="50557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14" y="4000136"/>
            <a:ext cx="3015651" cy="18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ko-KR" altLang="en-US" sz="1600" b="1"/>
              <a:t>각도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536056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그러데이션이 끝나는 각도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단위는 </a:t>
            </a:r>
            <a:r>
              <a:rPr lang="en-US" altLang="ko-KR" sz="1400"/>
              <a:t>deg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4776133" y="1751322"/>
            <a:ext cx="72872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.grad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45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위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방향으로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빨강에서 흰색으로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96" y="3121692"/>
            <a:ext cx="2404932" cy="19968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33" y="4238636"/>
            <a:ext cx="4738993" cy="17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3) </a:t>
            </a:r>
            <a:r>
              <a:rPr lang="ko-KR" altLang="en-US" sz="1600" b="1"/>
              <a:t>색상 중지점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897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바뀌는 지점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색상만 지정할 수도 있고 색상과 함께 중지 점의 위치도 함께 지정할 수도 있음</a:t>
            </a:r>
            <a:r>
              <a:rPr lang="en-US" altLang="ko-KR" sz="140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4948" y="3211050"/>
            <a:ext cx="8732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-webkit-linear-gradient(top,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6" y="4841495"/>
            <a:ext cx="3744942" cy="14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7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5310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원이나 타원의 중심부터 동심원을 그리며 바깥 방향으로 색상이 바뀌는 그러데이션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바뀌기 시작하는 원의 중심과 크기를 지정하고 그러데이션의 모양을 지정해야 함</a:t>
            </a:r>
            <a:r>
              <a:rPr lang="en-US" altLang="ko-KR" sz="14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3" y="3145682"/>
            <a:ext cx="5394123" cy="2954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003" y="4113832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/>
              <a:t>모양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004" y="4732446"/>
            <a:ext cx="6157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원형 그러데이션에서 만들어지는 모양은 </a:t>
            </a:r>
            <a:r>
              <a:rPr lang="en-US" altLang="ko-KR" sz="1400"/>
              <a:t>circle(</a:t>
            </a:r>
            <a:r>
              <a:rPr lang="ko-KR" altLang="en-US" sz="1400"/>
              <a:t>원형</a:t>
            </a:r>
            <a:r>
              <a:rPr lang="en-US" altLang="ko-KR" sz="1400"/>
              <a:t>)</a:t>
            </a:r>
            <a:r>
              <a:rPr lang="ko-KR" altLang="en-US" sz="1400"/>
              <a:t>과 </a:t>
            </a:r>
            <a:r>
              <a:rPr lang="en-US" altLang="ko-KR" sz="1400"/>
              <a:t>ellipse(</a:t>
            </a:r>
            <a:r>
              <a:rPr lang="ko-KR" altLang="en-US" sz="1400"/>
              <a:t>타원형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따로 지정하지 않으면 </a:t>
            </a:r>
            <a:r>
              <a:rPr lang="en-US" altLang="ko-KR" sz="1400"/>
              <a:t>ellipse</a:t>
            </a:r>
            <a:r>
              <a:rPr lang="ko-KR" altLang="en-US" sz="1400"/>
              <a:t>로 인식</a:t>
            </a:r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848212" y="1115736"/>
            <a:ext cx="524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3" y="4452386"/>
            <a:ext cx="4064073" cy="14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ko-KR" altLang="en-US" sz="1600" b="1"/>
              <a:t>위치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10284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그러데이션이 시작하는 원의 중심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표준 구문</a:t>
            </a:r>
            <a:r>
              <a:rPr lang="en-US" altLang="ko-KR" sz="1400"/>
              <a:t>] </a:t>
            </a:r>
            <a:r>
              <a:rPr lang="ko-KR" altLang="en-US" sz="1400"/>
              <a:t>‘모양’과 ‘크기’ 속성 다음에 </a:t>
            </a:r>
            <a:r>
              <a:rPr lang="en-US" altLang="ko-KR" sz="1400"/>
              <a:t>at </a:t>
            </a:r>
            <a:r>
              <a:rPr lang="ko-KR" altLang="en-US" sz="1400"/>
              <a:t>키워드와 함께 위치 값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접두사 구문</a:t>
            </a:r>
            <a:r>
              <a:rPr lang="en-US" altLang="ko-KR" sz="1400"/>
              <a:t>] at </a:t>
            </a:r>
            <a:r>
              <a:rPr lang="ko-KR" altLang="en-US" sz="1400"/>
              <a:t>키워드 없이 구문의 맨 앞에 위치 값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사용할 수 있는 값 </a:t>
            </a:r>
            <a:r>
              <a:rPr lang="en-US" altLang="ko-KR" sz="1400"/>
              <a:t>: </a:t>
            </a:r>
            <a:r>
              <a:rPr lang="ko-KR" altLang="en-US" sz="1400"/>
              <a:t>키워드</a:t>
            </a:r>
            <a:r>
              <a:rPr lang="en-US" altLang="ko-KR" sz="1400"/>
              <a:t>(left, center, right </a:t>
            </a:r>
            <a:r>
              <a:rPr lang="ko-KR" altLang="en-US" sz="1400"/>
              <a:t>중 하나</a:t>
            </a:r>
            <a:r>
              <a:rPr lang="en-US" altLang="ko-KR" sz="1400"/>
              <a:t>, top, center, bottom </a:t>
            </a:r>
            <a:r>
              <a:rPr lang="ko-KR" altLang="en-US" sz="1400"/>
              <a:t>중 하나</a:t>
            </a:r>
            <a:r>
              <a:rPr lang="en-US" altLang="ko-KR" sz="1400"/>
              <a:t>)</a:t>
            </a:r>
            <a:r>
              <a:rPr lang="ko-KR" altLang="en-US" sz="1400"/>
              <a:t>나 백분율</a:t>
            </a:r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782973" y="3616266"/>
            <a:ext cx="5601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radial-gradient(circle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05" y="3777977"/>
            <a:ext cx="2553923" cy="15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3) </a:t>
            </a:r>
            <a:r>
              <a:rPr lang="ko-KR" altLang="en-US" sz="1600" b="1"/>
              <a:t>크기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1028490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그러데이션 원의 크기 지정</a:t>
            </a:r>
            <a:endParaRPr lang="en-US" altLang="ko-KR" sz="140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242"/>
              </p:ext>
            </p:extLst>
          </p:nvPr>
        </p:nvGraphicFramePr>
        <p:xfrm>
          <a:off x="369407" y="2667030"/>
          <a:ext cx="5754846" cy="3597288"/>
        </p:xfrm>
        <a:graphic>
          <a:graphicData uri="http://schemas.openxmlformats.org/drawingml/2006/table">
            <a:tbl>
              <a:tblPr firstRow="1" bandRow="1"/>
              <a:tblGrid>
                <a:gridCol w="1433994">
                  <a:extLst>
                    <a:ext uri="{9D8B030D-6E8A-4147-A177-3AD203B41FA5}">
                      <a16:colId xmlns:a16="http://schemas.microsoft.com/office/drawing/2014/main" val="1121857718"/>
                    </a:ext>
                  </a:extLst>
                </a:gridCol>
                <a:gridCol w="2632135">
                  <a:extLst>
                    <a:ext uri="{9D8B030D-6E8A-4147-A177-3AD203B41FA5}">
                      <a16:colId xmlns:a16="http://schemas.microsoft.com/office/drawing/2014/main" val="1417436534"/>
                    </a:ext>
                  </a:extLst>
                </a:gridCol>
                <a:gridCol w="1688717">
                  <a:extLst>
                    <a:ext uri="{9D8B030D-6E8A-4147-A177-3AD203B41FA5}">
                      <a16:colId xmlns:a16="http://schemas.microsoft.com/office/drawing/2014/main" val="3740574131"/>
                    </a:ext>
                  </a:extLst>
                </a:gridCol>
              </a:tblGrid>
              <a:tr h="44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속성 값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35979"/>
                  </a:ext>
                </a:extLst>
              </a:tr>
              <a:tr h="1562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closest-side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가까운 요소의 모서리와 만남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타원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중심에서 가장 가까운 요소의 수평축이나</a:t>
                      </a:r>
                    </a:p>
                    <a:p>
                      <a:pPr latinLnBrk="1"/>
                      <a:r>
                        <a:rPr lang="ko-KR" altLang="en-US" sz="1400"/>
                        <a:t>수직축과 만남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8307"/>
                  </a:ext>
                </a:extLst>
              </a:tr>
              <a:tr h="109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closest-corner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그러데이션 가장자리가 그러데이션 중심에서 가장 가까운 요소의 코너에 닿도록 함</a:t>
                      </a:r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796458"/>
                  </a:ext>
                </a:extLst>
              </a:tr>
            </a:tbl>
          </a:graphicData>
        </a:graphic>
      </p:graphicFrame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1" y="3132455"/>
            <a:ext cx="1128395" cy="114810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23145"/>
              </p:ext>
            </p:extLst>
          </p:nvPr>
        </p:nvGraphicFramePr>
        <p:xfrm>
          <a:off x="6274965" y="2667030"/>
          <a:ext cx="5754846" cy="3542912"/>
        </p:xfrm>
        <a:graphic>
          <a:graphicData uri="http://schemas.openxmlformats.org/drawingml/2006/table">
            <a:tbl>
              <a:tblPr firstRow="1" bandRow="1"/>
              <a:tblGrid>
                <a:gridCol w="1433994">
                  <a:extLst>
                    <a:ext uri="{9D8B030D-6E8A-4147-A177-3AD203B41FA5}">
                      <a16:colId xmlns:a16="http://schemas.microsoft.com/office/drawing/2014/main" val="1121857718"/>
                    </a:ext>
                  </a:extLst>
                </a:gridCol>
                <a:gridCol w="2632135">
                  <a:extLst>
                    <a:ext uri="{9D8B030D-6E8A-4147-A177-3AD203B41FA5}">
                      <a16:colId xmlns:a16="http://schemas.microsoft.com/office/drawing/2014/main" val="1417436534"/>
                    </a:ext>
                  </a:extLst>
                </a:gridCol>
                <a:gridCol w="1688717">
                  <a:extLst>
                    <a:ext uri="{9D8B030D-6E8A-4147-A177-3AD203B41FA5}">
                      <a16:colId xmlns:a16="http://schemas.microsoft.com/office/drawing/2014/main" val="3740574131"/>
                    </a:ext>
                  </a:extLst>
                </a:gridCol>
              </a:tblGrid>
              <a:tr h="43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속성 값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35979"/>
                  </a:ext>
                </a:extLst>
              </a:tr>
              <a:tr h="15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farthest-side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먼 모서리와 만남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타원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먼 모서리와 만남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8307"/>
                  </a:ext>
                </a:extLst>
              </a:tr>
              <a:tr h="1062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farthest-corner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그러데이션 가장자리가 그러데이션 중심에서 가장 먼 코너에 닿도록 함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기본값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144828"/>
                  </a:ext>
                </a:extLst>
              </a:tr>
            </a:tbl>
          </a:graphicData>
        </a:graphic>
      </p:graphicFrame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66" y="4918505"/>
            <a:ext cx="1082040" cy="1111885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55" y="3153104"/>
            <a:ext cx="1097280" cy="1106805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95" y="4918505"/>
            <a:ext cx="1031240" cy="10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4) </a:t>
            </a:r>
            <a:r>
              <a:rPr lang="ko-KR" altLang="en-US" sz="1600" b="1"/>
              <a:t>색상 중지점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897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바뀌는 지점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색상만 지정할 수도 있고 색상과 함께 중지 점의 위치도 함께 지정할 수도 있음</a:t>
            </a:r>
            <a:r>
              <a:rPr lang="en-US" altLang="ko-KR" sz="140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8473" y="302411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3" y="3897558"/>
            <a:ext cx="4573529" cy="16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그러데이션 반복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2396" y="1574292"/>
            <a:ext cx="897622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단순히 그러데이션을 반복하는 것이 아니라 </a:t>
            </a:r>
            <a:r>
              <a:rPr lang="en-US" altLang="ko-KR" sz="1400"/>
              <a:t>‘</a:t>
            </a:r>
            <a:r>
              <a:rPr lang="ko-KR" altLang="en-US" sz="1400"/>
              <a:t>패턴</a:t>
            </a:r>
            <a:r>
              <a:rPr lang="en-US" altLang="ko-KR" sz="1400"/>
              <a:t>’</a:t>
            </a:r>
            <a:r>
              <a:rPr lang="ko-KR" altLang="en-US" sz="1400"/>
              <a:t>을 만들어 반복시킴</a:t>
            </a:r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612396" y="2307096"/>
            <a:ext cx="9983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1" y="4207778"/>
            <a:ext cx="4500513" cy="18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378430" y="4035104"/>
            <a:ext cx="5525548" cy="2371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78430" y="1308683"/>
            <a:ext cx="5525548" cy="229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4950" y="4010045"/>
            <a:ext cx="5396918" cy="24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4950" y="1308683"/>
            <a:ext cx="5396918" cy="229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웹에서 색상 표현하기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20" y="1635853"/>
            <a:ext cx="52794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#ffffff </a:t>
            </a:r>
            <a:r>
              <a:rPr lang="ko-KR" altLang="en-US" sz="1400"/>
              <a:t>처럼 </a:t>
            </a:r>
            <a:r>
              <a:rPr lang="en-US" altLang="ko-KR" sz="1400"/>
              <a:t>#</a:t>
            </a:r>
            <a:r>
              <a:rPr lang="ko-KR" altLang="en-US" sz="1400"/>
              <a:t>과 함께 </a:t>
            </a:r>
            <a:r>
              <a:rPr lang="en-US" altLang="ko-KR" sz="1400"/>
              <a:t>6</a:t>
            </a:r>
            <a:r>
              <a:rPr lang="ko-KR" altLang="en-US" sz="1400"/>
              <a:t>자리의 </a:t>
            </a:r>
            <a:r>
              <a:rPr lang="en-US" altLang="ko-KR" sz="1400"/>
              <a:t>16</a:t>
            </a:r>
            <a:r>
              <a:rPr lang="ko-KR" altLang="en-US" sz="1400"/>
              <a:t>진수로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앞에서부터 두자리씩 묶어 빨강</a:t>
            </a:r>
            <a:r>
              <a:rPr lang="en-US" altLang="ko-KR" sz="1400"/>
              <a:t>, </a:t>
            </a:r>
            <a:r>
              <a:rPr lang="ko-KR" altLang="en-US" sz="1400"/>
              <a:t>초록</a:t>
            </a:r>
            <a:r>
              <a:rPr lang="en-US" altLang="ko-KR" sz="1400"/>
              <a:t>, </a:t>
            </a:r>
            <a:r>
              <a:rPr lang="ko-KR" altLang="en-US" sz="1400"/>
              <a:t>파랑의 양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하나도 섞이지 않았을 때는 </a:t>
            </a:r>
            <a:r>
              <a:rPr lang="en-US" altLang="ko-KR" sz="1400"/>
              <a:t>00, </a:t>
            </a:r>
            <a:r>
              <a:rPr lang="ko-KR" altLang="en-US" sz="1400"/>
              <a:t>가득 섞였을 때는 </a:t>
            </a:r>
            <a:r>
              <a:rPr lang="en-US" altLang="ko-KR" sz="1400"/>
              <a:t>ff</a:t>
            </a:r>
            <a:r>
              <a:rPr lang="ko-KR" altLang="en-US" sz="1400"/>
              <a:t>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000000(</a:t>
            </a:r>
            <a:r>
              <a:rPr lang="ko-KR" altLang="en-US" sz="1400"/>
              <a:t>검은색</a:t>
            </a:r>
            <a:r>
              <a:rPr lang="en-US" altLang="ko-KR" sz="1400"/>
              <a:t>) ~ ffffff(</a:t>
            </a:r>
            <a:r>
              <a:rPr lang="ko-KR" altLang="en-US" sz="1400"/>
              <a:t>흰색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두자리씩 중복될 경우 줄여 사용할 수 있음</a:t>
            </a:r>
            <a:r>
              <a:rPr lang="en-US" altLang="ko-KR" sz="1400"/>
              <a:t>.</a:t>
            </a:r>
          </a:p>
          <a:p>
            <a:r>
              <a:rPr lang="ko-KR" altLang="en-US" sz="1400">
                <a:solidFill>
                  <a:srgbClr val="0070C0"/>
                </a:solidFill>
              </a:rPr>
              <a:t>예</a:t>
            </a:r>
            <a:r>
              <a:rPr lang="en-US" altLang="ko-KR" sz="1400">
                <a:solidFill>
                  <a:srgbClr val="0070C0"/>
                </a:solidFill>
              </a:rPr>
              <a:t>) #ffff00 </a:t>
            </a:r>
            <a:r>
              <a:rPr lang="en-US" altLang="ko-KR" sz="1400">
                <a:solidFill>
                  <a:srgbClr val="0070C0"/>
                </a:solidFill>
                <a:sym typeface="Wingdings" panose="05000000000000000000" pitchFamily="2" charset="2"/>
              </a:rPr>
              <a:t> #ff0, #cccccc  #ccc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3825380"/>
            <a:ext cx="20553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rgb/rgba</a:t>
            </a:r>
            <a:r>
              <a:rPr lang="ko-KR" altLang="en-US" b="1"/>
              <a:t> 표기법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620" y="4353886"/>
            <a:ext cx="498306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color:rgb(255,0,0)</a:t>
            </a:r>
            <a:r>
              <a:rPr lang="ko-KR" altLang="en-US" sz="1400"/>
              <a:t>처럼 세 자리의 숫자로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숫자부터 빨강</a:t>
            </a:r>
            <a:r>
              <a:rPr lang="en-US" altLang="ko-KR" sz="1400"/>
              <a:t>, </a:t>
            </a:r>
            <a:r>
              <a:rPr lang="ko-KR" altLang="en-US" sz="1400"/>
              <a:t>초록</a:t>
            </a:r>
            <a:r>
              <a:rPr lang="en-US" altLang="ko-KR" sz="1400"/>
              <a:t>, </a:t>
            </a:r>
            <a:r>
              <a:rPr lang="ko-KR" altLang="en-US" sz="1400"/>
              <a:t>파랑의 양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하나도 섞이지 않았을 때는 </a:t>
            </a:r>
            <a:r>
              <a:rPr lang="en-US" altLang="ko-KR" sz="1400"/>
              <a:t>0, </a:t>
            </a:r>
            <a:r>
              <a:rPr lang="ko-KR" altLang="en-US" sz="1400"/>
              <a:t>가득 섞였을 때는 </a:t>
            </a:r>
            <a:r>
              <a:rPr lang="en-US" altLang="ko-KR" sz="1400"/>
              <a:t>255</a:t>
            </a:r>
            <a:endParaRPr lang="ko-KR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투명도를 조절할 때는 </a:t>
            </a:r>
            <a:r>
              <a:rPr lang="en-US" altLang="ko-KR" sz="1400"/>
              <a:t>color:rgba(255,0,0,.3) </a:t>
            </a:r>
            <a:r>
              <a:rPr lang="ko-KR" altLang="en-US" sz="1400"/>
              <a:t>처럼 마지막에 알파값 추가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알파값은 불투명도를 나타내는 값으로 </a:t>
            </a:r>
            <a:r>
              <a:rPr lang="en-US" altLang="ko-KR" sz="1400"/>
              <a:t>0~1 </a:t>
            </a:r>
            <a:r>
              <a:rPr lang="ko-KR" altLang="en-US" sz="1400"/>
              <a:t>값 중에서 사용</a:t>
            </a:r>
            <a:r>
              <a:rPr lang="en-US" altLang="ko-KR" sz="1400"/>
              <a:t>(1</a:t>
            </a:r>
            <a:r>
              <a:rPr lang="ko-KR" altLang="en-US" sz="1400"/>
              <a:t>은 불투명</a:t>
            </a:r>
            <a:r>
              <a:rPr lang="en-US" altLang="ko-KR" sz="1400"/>
              <a:t>, 0</a:t>
            </a:r>
            <a:r>
              <a:rPr lang="ko-KR" altLang="en-US" sz="1400"/>
              <a:t>은 완전 투명</a:t>
            </a:r>
            <a:r>
              <a:rPr lang="en-US" altLang="ko-KR" sz="140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2654" y="1107347"/>
            <a:ext cx="189591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hsl/hsla </a:t>
            </a:r>
            <a:r>
              <a:rPr lang="ko-KR" altLang="en-US" b="1"/>
              <a:t>표기법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2654" y="1452776"/>
            <a:ext cx="5458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color:hsl(240, 100%, 50%) </a:t>
            </a:r>
            <a:r>
              <a:rPr lang="ko-KR" altLang="en-US" sz="1400"/>
              <a:t>처럼 세 자리의 숫자로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숫자부터 색상</a:t>
            </a:r>
            <a:r>
              <a:rPr lang="en-US" altLang="ko-KR" sz="1400"/>
              <a:t>(hue), </a:t>
            </a:r>
            <a:r>
              <a:rPr lang="ko-KR" altLang="en-US" sz="1400"/>
              <a:t>채도</a:t>
            </a:r>
            <a:r>
              <a:rPr lang="en-US" altLang="ko-KR" sz="1400"/>
              <a:t>(saturation), </a:t>
            </a:r>
            <a:r>
              <a:rPr lang="ko-KR" altLang="en-US" sz="1400"/>
              <a:t>밝기</a:t>
            </a:r>
            <a:r>
              <a:rPr lang="en-US" altLang="ko-KR" sz="1400"/>
              <a:t>(light)</a:t>
            </a:r>
            <a:r>
              <a:rPr lang="ko-KR" altLang="en-US" sz="1400"/>
              <a:t>의 양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투명도를 조절할 때는 </a:t>
            </a:r>
            <a:r>
              <a:rPr lang="en-US" altLang="ko-KR" sz="1400"/>
              <a:t>hsla(240,100%,50%,0.3)</a:t>
            </a:r>
            <a:r>
              <a:rPr lang="ko-KR" altLang="en-US" sz="1400"/>
              <a:t>처럼 마지막에 알파값 추가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알파값은 불투명도를 나타내는 값으로 </a:t>
            </a:r>
            <a:r>
              <a:rPr lang="en-US" altLang="ko-KR" sz="1400"/>
              <a:t>0~1 </a:t>
            </a:r>
            <a:r>
              <a:rPr lang="ko-KR" altLang="en-US" sz="1400"/>
              <a:t>값 중에서 사용</a:t>
            </a:r>
            <a:r>
              <a:rPr lang="en-US" altLang="ko-KR" sz="1400"/>
              <a:t>(1</a:t>
            </a:r>
            <a:r>
              <a:rPr lang="ko-KR" altLang="en-US" sz="1400"/>
              <a:t>은 불투명</a:t>
            </a:r>
            <a:r>
              <a:rPr lang="en-US" altLang="ko-KR" sz="1400"/>
              <a:t>, 0</a:t>
            </a:r>
            <a:r>
              <a:rPr lang="ko-KR" altLang="en-US" sz="1400"/>
              <a:t>은 완전 투명</a:t>
            </a:r>
            <a:r>
              <a:rPr lang="en-US" altLang="ko-KR" sz="1400"/>
              <a:t>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397" y="1107347"/>
            <a:ext cx="189591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16</a:t>
            </a:r>
            <a:r>
              <a:rPr lang="ko-KR" altLang="en-US" b="1"/>
              <a:t>진수 표기법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2654" y="3833769"/>
            <a:ext cx="21783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/>
              <a:t>색상 이름 표기법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2654" y="4404437"/>
            <a:ext cx="54584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잘 알려진 색상 이름으로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색상 </a:t>
            </a:r>
            <a:r>
              <a:rPr lang="en-US" altLang="ko-KR" sz="1400"/>
              <a:t>16</a:t>
            </a:r>
            <a:r>
              <a:rPr lang="ko-KR" altLang="en-US" sz="1400"/>
              <a:t>가지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브라우저에서 표현할 수 있는 색상을 웹 안전 색상</a:t>
            </a:r>
            <a:r>
              <a:rPr lang="en-US" altLang="ko-KR" sz="1400"/>
              <a:t>(web-safe color)</a:t>
            </a:r>
            <a:r>
              <a:rPr lang="ko-KR" altLang="en-US" sz="1400"/>
              <a:t>라고 하는데 기본 </a:t>
            </a:r>
            <a:r>
              <a:rPr lang="en-US" altLang="ko-KR" sz="1400"/>
              <a:t>16</a:t>
            </a:r>
            <a:r>
              <a:rPr lang="ko-KR" altLang="en-US" sz="1400"/>
              <a:t>가지 색상을 포함해 모두 </a:t>
            </a:r>
            <a:r>
              <a:rPr lang="en-US" altLang="ko-KR" sz="1400"/>
              <a:t>216</a:t>
            </a:r>
            <a:r>
              <a:rPr lang="ko-KR" altLang="en-US" sz="1400"/>
              <a:t>가지입니다</a:t>
            </a:r>
            <a:r>
              <a:rPr lang="en-US" altLang="ko-KR" sz="1400"/>
              <a:t>. 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background-color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12396" y="2030135"/>
            <a:ext cx="4882393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요소에 배경색 지정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웹 문서 전체의 지정하려면 </a:t>
            </a:r>
            <a:r>
              <a:rPr lang="en-US" altLang="ko-KR" sz="1400"/>
              <a:t>body </a:t>
            </a:r>
            <a:r>
              <a:rPr lang="ko-KR" altLang="en-US" sz="1400"/>
              <a:t>요소에 사용</a:t>
            </a:r>
            <a:r>
              <a:rPr lang="en-US" altLang="ko-KR" sz="1400"/>
              <a:t>.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16</a:t>
            </a:r>
            <a:r>
              <a:rPr lang="ko-KR" altLang="en-US" sz="1400"/>
              <a:t>진수나 </a:t>
            </a:r>
            <a:r>
              <a:rPr lang="en-US" altLang="ko-KR" sz="1400"/>
              <a:t>rgb </a:t>
            </a:r>
            <a:r>
              <a:rPr lang="ko-KR" altLang="en-US" sz="1400"/>
              <a:t>값</a:t>
            </a:r>
            <a:r>
              <a:rPr lang="en-US" altLang="ko-KR" sz="1400"/>
              <a:t>, rgba </a:t>
            </a:r>
            <a:r>
              <a:rPr lang="ko-KR" altLang="en-US" sz="1400"/>
              <a:t>값</a:t>
            </a:r>
            <a:r>
              <a:rPr lang="en-US" altLang="ko-KR" sz="1400"/>
              <a:t> </a:t>
            </a:r>
            <a:r>
              <a:rPr lang="ko-KR" altLang="en-US" sz="1400"/>
              <a:t>또는 색상 이름 사용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색은 상속되지 않는다</a:t>
            </a:r>
            <a:endParaRPr lang="en-US" altLang="ko-KR" sz="14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1582460"/>
            <a:ext cx="3028950" cy="4476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3423433"/>
            <a:ext cx="4547701" cy="9238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69372" y="1300402"/>
            <a:ext cx="4820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문서 전체 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영역 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90%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14" y="4185726"/>
            <a:ext cx="3228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background-clip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배경을 어디까지 적용할지 지정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박스 모델 기준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603451"/>
            <a:ext cx="5295900" cy="4503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4" y="3229932"/>
            <a:ext cx="5292186" cy="13103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21710" y="4540298"/>
            <a:ext cx="3369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1857"/>
          <a:stretch/>
        </p:blipFill>
        <p:spPr>
          <a:xfrm>
            <a:off x="6621710" y="1607099"/>
            <a:ext cx="2639490" cy="11715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04392" y="1292088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>
            <a:off x="6621710" y="2947343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padding-box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46033"/>
          <a:stretch/>
        </p:blipFill>
        <p:spPr>
          <a:xfrm>
            <a:off x="6679925" y="3255120"/>
            <a:ext cx="2805304" cy="11787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43416"/>
          <a:stretch/>
        </p:blipFill>
        <p:spPr>
          <a:xfrm>
            <a:off x="6718025" y="4954515"/>
            <a:ext cx="2767204" cy="11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background-image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이미지 지정하기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이미지 파일 경로 지정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537768"/>
            <a:ext cx="3524250" cy="4095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4950" y="3316757"/>
            <a:ext cx="4520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url('images/bg1.png')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4830535"/>
            <a:ext cx="696286" cy="3692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391" y="3827066"/>
            <a:ext cx="3562350" cy="2828925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6591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background-repeat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16591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반복</a:t>
            </a:r>
            <a:r>
              <a:rPr lang="en-US" altLang="ko-KR" sz="1400"/>
              <a:t> </a:t>
            </a:r>
            <a:r>
              <a:rPr lang="ko-KR" altLang="en-US" sz="1400"/>
              <a:t>여부 및 반복 방향 지정</a:t>
            </a:r>
            <a:endParaRPr lang="en-US" altLang="ko-KR" sz="14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05" y="2184811"/>
            <a:ext cx="5915025" cy="4191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793" y="2747660"/>
            <a:ext cx="5790647" cy="16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background-size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크기</a:t>
            </a:r>
            <a:r>
              <a:rPr lang="en-US" altLang="ko-KR" sz="1400"/>
              <a:t> </a:t>
            </a:r>
            <a:r>
              <a:rPr lang="ko-KR" altLang="en-US" sz="1400"/>
              <a:t>조절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811"/>
            <a:ext cx="5092118" cy="37218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94950" y="2723673"/>
            <a:ext cx="5956184" cy="2368444"/>
            <a:chOff x="494950" y="2723673"/>
            <a:chExt cx="5956184" cy="23684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50" y="2723673"/>
              <a:ext cx="5885702" cy="236844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308682" y="3436532"/>
              <a:ext cx="514245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1000">
                  <a:cs typeface="Times New Roman" panose="02020603050405020304" pitchFamily="18" charset="0"/>
                </a:rPr>
                <a:t>요소 안에 배경 이미지가 다 들어오도록  확대</a:t>
              </a:r>
              <a:r>
                <a:rPr lang="en-US" altLang="ko-KR" sz="1000">
                  <a:cs typeface="Times New Roman" panose="02020603050405020304" pitchFamily="18" charset="0"/>
                </a:rPr>
                <a:t>/</a:t>
              </a:r>
              <a:r>
                <a:rPr lang="ko-KR" altLang="ko-KR" sz="1000">
                  <a:cs typeface="Times New Roman" panose="02020603050405020304" pitchFamily="18" charset="0"/>
                </a:rPr>
                <a:t>축소</a:t>
              </a:r>
              <a:endParaRPr lang="ko-KR" altLang="en-US" sz="10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08682" y="3891661"/>
              <a:ext cx="514245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1000">
                  <a:cs typeface="Times New Roman" panose="02020603050405020304" pitchFamily="18" charset="0"/>
                </a:rPr>
                <a:t>배경 이미지</a:t>
              </a:r>
              <a:r>
                <a:rPr lang="ko-KR" altLang="en-US" sz="1000">
                  <a:cs typeface="Times New Roman" panose="02020603050405020304" pitchFamily="18" charset="0"/>
                </a:rPr>
                <a:t>로 요소를 모두 덮</a:t>
              </a:r>
              <a:r>
                <a:rPr lang="ko-KR" altLang="ko-KR" sz="1000">
                  <a:cs typeface="Times New Roman" panose="02020603050405020304" pitchFamily="18" charset="0"/>
                </a:rPr>
                <a:t>도록  확대</a:t>
              </a:r>
              <a:r>
                <a:rPr lang="en-US" altLang="ko-KR" sz="1000">
                  <a:cs typeface="Times New Roman" panose="02020603050405020304" pitchFamily="18" charset="0"/>
                </a:rPr>
                <a:t>/</a:t>
              </a:r>
              <a:r>
                <a:rPr lang="ko-KR" altLang="ko-KR" sz="1000">
                  <a:cs typeface="Times New Roman" panose="02020603050405020304" pitchFamily="18" charset="0"/>
                </a:rPr>
                <a:t>축소</a:t>
              </a:r>
              <a:endParaRPr lang="ko-KR" altLang="en-US" sz="100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685451" y="236469"/>
            <a:ext cx="572186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8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8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8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contain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8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.bg5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.bg6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494950" y="5532786"/>
            <a:ext cx="2339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052" y="5176470"/>
            <a:ext cx="1309052" cy="12666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384" y="76680"/>
            <a:ext cx="1520449" cy="130846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384" y="1493117"/>
            <a:ext cx="1493033" cy="127872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6384" y="2879071"/>
            <a:ext cx="1493032" cy="128182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6384" y="4280506"/>
            <a:ext cx="1493032" cy="12756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6384" y="5444751"/>
            <a:ext cx="1493032" cy="13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background-position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576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반복하지 않을 경우</a:t>
            </a:r>
            <a:r>
              <a:rPr lang="en-US" altLang="ko-KR" sz="1400"/>
              <a:t>, </a:t>
            </a:r>
            <a:r>
              <a:rPr lang="ko-KR" altLang="en-US" sz="1400"/>
              <a:t>배경 이미지를 표시할</a:t>
            </a:r>
            <a:r>
              <a:rPr lang="en-US" altLang="ko-KR" sz="1400"/>
              <a:t> </a:t>
            </a:r>
            <a:r>
              <a:rPr lang="ko-KR" altLang="en-US" sz="1400"/>
              <a:t>위치 지정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16205"/>
            <a:ext cx="4540978" cy="8067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4949" y="335685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/>
              <a:t>① 백분율 </a:t>
            </a:r>
            <a:r>
              <a:rPr lang="en-US" altLang="ko-KR" sz="1400" b="1"/>
              <a:t>: </a:t>
            </a:r>
            <a:r>
              <a:rPr lang="ko-KR" altLang="en-US" sz="1400"/>
              <a:t>배경 이미지의 가로 위치와 세로 위치를 </a:t>
            </a:r>
            <a:r>
              <a:rPr lang="en-US" altLang="ko-KR" sz="1400"/>
              <a:t>%</a:t>
            </a:r>
            <a:r>
              <a:rPr lang="ko-KR" altLang="en-US" sz="1400"/>
              <a:t>로 나타냄</a:t>
            </a:r>
            <a:r>
              <a:rPr lang="en-US" altLang="ko-KR" sz="140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/>
              <a:t>   </a:t>
            </a:r>
            <a:r>
              <a:rPr lang="ko-KR" altLang="en-US" sz="1200"/>
              <a:t>예</a:t>
            </a:r>
            <a:r>
              <a:rPr lang="en-US" altLang="ko-KR" sz="1200"/>
              <a:t>) background-postion: 0% 0% , background-position : 30% 60%</a:t>
            </a:r>
          </a:p>
          <a:p>
            <a:pPr fontAlgn="base">
              <a:lnSpc>
                <a:spcPct val="130000"/>
              </a:lnSpc>
            </a:pPr>
            <a:br>
              <a:rPr lang="en-US" altLang="ko-KR" sz="1400" b="1"/>
            </a:br>
            <a:r>
              <a:rPr lang="ko-KR" altLang="en-US" sz="1400" b="1"/>
              <a:t>② 길이 길이 </a:t>
            </a:r>
            <a:r>
              <a:rPr lang="en-US" altLang="ko-KR" sz="1400" b="1"/>
              <a:t>: </a:t>
            </a:r>
            <a:r>
              <a:rPr lang="ko-KR" altLang="en-US" sz="1400"/>
              <a:t>배경 이미지의 위치를 직접 길이로 지정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   예</a:t>
            </a:r>
            <a:r>
              <a:rPr lang="en-US" altLang="ko-KR" sz="1200"/>
              <a:t>) background-position:30px 20px;</a:t>
            </a:r>
            <a:br>
              <a:rPr lang="en-US" altLang="ko-KR" sz="1400"/>
            </a:b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400" b="1"/>
              <a:t>③ 키워드 </a:t>
            </a:r>
            <a:r>
              <a:rPr lang="en-US" altLang="ko-KR" sz="1400"/>
              <a:t>- top, left, center, right, top, middle, bottom</a:t>
            </a:r>
            <a:endParaRPr lang="ko-KR" altLang="en-US" sz="1400"/>
          </a:p>
          <a:p>
            <a:pPr fontAlgn="base">
              <a:lnSpc>
                <a:spcPct val="130000"/>
              </a:lnSpc>
            </a:pPr>
            <a:r>
              <a:rPr lang="ko-KR" altLang="en-US" sz="1400"/>
              <a:t>가로 배치는 </a:t>
            </a:r>
            <a:r>
              <a:rPr lang="en-US" altLang="ko-KR" sz="1400" b="1"/>
              <a:t>left</a:t>
            </a:r>
            <a:r>
              <a:rPr lang="ko-KR" altLang="en-US" sz="1400" b="1"/>
              <a:t>와 </a:t>
            </a:r>
            <a:r>
              <a:rPr lang="en-US" altLang="ko-KR" sz="1400" b="1"/>
              <a:t>center, top </a:t>
            </a:r>
            <a:r>
              <a:rPr lang="ko-KR" altLang="en-US" sz="1400"/>
              <a:t>중에서 선택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400"/>
              <a:t>세로 배치는 </a:t>
            </a:r>
            <a:r>
              <a:rPr lang="en-US" altLang="ko-KR" sz="1400" b="1"/>
              <a:t>top</a:t>
            </a:r>
            <a:r>
              <a:rPr lang="ko-KR" altLang="en-US" sz="1400"/>
              <a:t>과 </a:t>
            </a:r>
            <a:r>
              <a:rPr lang="en-US" altLang="ko-KR" sz="1400" b="1"/>
              <a:t>bottom, center </a:t>
            </a:r>
            <a:r>
              <a:rPr lang="ko-KR" altLang="en-US" sz="1400"/>
              <a:t>중에서 선택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   예</a:t>
            </a:r>
            <a:r>
              <a:rPr lang="en-US" altLang="ko-KR" sz="1200"/>
              <a:t>) background-position:center bottom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51896" y="904056"/>
            <a:ext cx="39400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#bg1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url('images/bg2.jpg')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#bg2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url('images/bg2.jpg')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="bg1"&gt; ……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="bg2"&gt; ……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954" y="3062804"/>
            <a:ext cx="1996679" cy="31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background-origin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576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배치하기 위한 기준 설정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06353"/>
            <a:ext cx="5352177" cy="389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797217"/>
            <a:ext cx="5120006" cy="13035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4950" y="430260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831435" y="1161902"/>
            <a:ext cx="36967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1435" y="3823778"/>
            <a:ext cx="36967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6" y="4739926"/>
            <a:ext cx="2438598" cy="18100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436" y="1415205"/>
            <a:ext cx="2759759" cy="18900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848" y="4302606"/>
            <a:ext cx="2218670" cy="16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background-attachment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336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고정하는</a:t>
            </a:r>
            <a:r>
              <a:rPr lang="en-US" altLang="ko-KR" sz="1400"/>
              <a:t> </a:t>
            </a:r>
            <a:r>
              <a:rPr lang="ko-KR" altLang="en-US" sz="1400"/>
              <a:t>속성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9" y="2103990"/>
            <a:ext cx="3621510" cy="1386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4949" y="3702441"/>
            <a:ext cx="3724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url('images/bg3.jpg')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background-attachment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5057679"/>
            <a:ext cx="4695209" cy="131795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5233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235647" y="1696748"/>
            <a:ext cx="4728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관련 속성을 줄여서 표기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속성 값이 다르므로 표기 순서는 상관없음</a:t>
            </a:r>
            <a:endParaRPr lang="en-US" altLang="ko-KR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17" y="2585208"/>
            <a:ext cx="5343603" cy="30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836</TotalTime>
  <Words>1769</Words>
  <Application>Microsoft Office PowerPoint</Application>
  <PresentationFormat>와이드스크린</PresentationFormat>
  <Paragraphs>326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D2Coding</vt:lpstr>
      <vt:lpstr>맑은 고딕</vt:lpstr>
      <vt:lpstr>Arial</vt:lpstr>
      <vt:lpstr>Times New Roman</vt:lpstr>
      <vt:lpstr>Wingdings</vt:lpstr>
      <vt:lpstr>Office 테마</vt:lpstr>
      <vt:lpstr>07. 색상과 배경을 위한 스타일</vt:lpstr>
      <vt:lpstr>웹에서 색상 표현하기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색상과 배경을 위한 스타일</dc:title>
  <dc:creator>Kyunghee Ko</dc:creator>
  <cp:lastModifiedBy>Kyunghee Ko</cp:lastModifiedBy>
  <cp:revision>21</cp:revision>
  <dcterms:created xsi:type="dcterms:W3CDTF">2016-12-20T05:45:11Z</dcterms:created>
  <dcterms:modified xsi:type="dcterms:W3CDTF">2017-01-04T13:33:39Z</dcterms:modified>
</cp:coreProperties>
</file>