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8" r:id="rId4"/>
    <p:sldId id="266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2F2F"/>
    <a:srgbClr val="FFFF99"/>
    <a:srgbClr val="FFFFCC"/>
    <a:srgbClr val="191919"/>
    <a:srgbClr val="242424"/>
    <a:srgbClr val="2A2A2A"/>
    <a:srgbClr val="F8CBAA"/>
    <a:srgbClr val="CCECFF"/>
    <a:srgbClr val="E64242"/>
    <a:srgbClr val="94CA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9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6C34C-FD1E-48B0-94F7-75DA795819B4}" type="datetimeFigureOut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D1AFF-C637-4BAA-AE41-C522A848B1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3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D1AFF-C637-4BAA-AE41-C522A848B1F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71600" y="2548300"/>
            <a:ext cx="7486600" cy="1177130"/>
          </a:xfrm>
          <a:prstGeom prst="rect">
            <a:avLst/>
          </a:prstGeom>
        </p:spPr>
        <p:txBody>
          <a:bodyPr anchor="ctr" anchorCtr="0"/>
          <a:lstStyle>
            <a:lvl1pPr algn="ctr">
              <a:defRPr sz="5400">
                <a:solidFill>
                  <a:srgbClr val="E64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dirty="0" smtClean="0"/>
              <a:t>JAVASCRIPT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14500" y="3772435"/>
            <a:ext cx="6400800" cy="838944"/>
          </a:xfrm>
        </p:spPr>
        <p:txBody>
          <a:bodyPr anchor="ctr" anchorCtr="0"/>
          <a:lstStyle>
            <a:lvl1pPr marL="0" indent="0" algn="ctr">
              <a:buNone/>
              <a:defRPr b="1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중고딕" pitchFamily="18" charset="-127"/>
                <a:ea typeface="HY중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AF0E-D000-4BF6-8261-F19A226893D5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96752"/>
            <a:ext cx="2232248" cy="142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672-BB07-4AFF-AF21-101D401B0096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D0BF-202C-40C9-8930-10AB7BBA15AE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C623-8FC8-477F-8D6A-3C7D01B784AF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4F14-782E-4F70-8815-F7E011A37DED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02630"/>
            <a:ext cx="7920880" cy="778098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F28C-C5FE-4536-8F13-6EB20BAD0981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8" name="그룹 27"/>
          <p:cNvGrpSpPr/>
          <p:nvPr userDrawn="1"/>
        </p:nvGrpSpPr>
        <p:grpSpPr>
          <a:xfrm>
            <a:off x="1187624" y="1844824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직사각형 9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11" name="대각선 방향의 모서리가 잘린 사각형 10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1187624" y="2636912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직사각형 29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31" name="대각선 방향의 모서리가 잘린 사각형 30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 userDrawn="1"/>
        </p:nvGrpSpPr>
        <p:grpSpPr>
          <a:xfrm>
            <a:off x="1187624" y="3429000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직사각형 32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34" name="대각선 방향의 모서리가 잘린 사각형 33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1187624" y="4221088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직사각형 35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37" name="대각선 방향의 모서리가 잘린 사각형 36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직사각형 37"/>
          <p:cNvSpPr/>
          <p:nvPr userDrawn="1"/>
        </p:nvSpPr>
        <p:spPr>
          <a:xfrm>
            <a:off x="467544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 userDrawn="1"/>
        </p:nvSpPr>
        <p:spPr>
          <a:xfrm>
            <a:off x="683568" y="260648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 userDrawn="1"/>
        </p:nvSpPr>
        <p:spPr>
          <a:xfrm>
            <a:off x="467544" y="476672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 userDrawn="1"/>
        </p:nvSpPr>
        <p:spPr>
          <a:xfrm>
            <a:off x="683568" y="476672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 userDrawn="1"/>
        </p:nvSpPr>
        <p:spPr>
          <a:xfrm>
            <a:off x="899592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 userDrawn="1"/>
        </p:nvSpPr>
        <p:spPr>
          <a:xfrm>
            <a:off x="467544" y="692696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내용 개체 틀 45"/>
          <p:cNvSpPr>
            <a:spLocks noGrp="1"/>
          </p:cNvSpPr>
          <p:nvPr>
            <p:ph sz="quarter" idx="13" hasCustomPrompt="1"/>
          </p:nvPr>
        </p:nvSpPr>
        <p:spPr>
          <a:xfrm>
            <a:off x="2843808" y="1988518"/>
            <a:ext cx="5111750" cy="360362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7" name="내용 개체 틀 45"/>
          <p:cNvSpPr>
            <a:spLocks noGrp="1"/>
          </p:cNvSpPr>
          <p:nvPr>
            <p:ph sz="quarter" idx="14" hasCustomPrompt="1"/>
          </p:nvPr>
        </p:nvSpPr>
        <p:spPr>
          <a:xfrm>
            <a:off x="2843808" y="2780928"/>
            <a:ext cx="5111750" cy="360362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8" name="내용 개체 틀 45"/>
          <p:cNvSpPr>
            <a:spLocks noGrp="1"/>
          </p:cNvSpPr>
          <p:nvPr>
            <p:ph sz="quarter" idx="15" hasCustomPrompt="1"/>
          </p:nvPr>
        </p:nvSpPr>
        <p:spPr>
          <a:xfrm>
            <a:off x="2843808" y="3573016"/>
            <a:ext cx="5111750" cy="360362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9" name="내용 개체 틀 45"/>
          <p:cNvSpPr>
            <a:spLocks noGrp="1"/>
          </p:cNvSpPr>
          <p:nvPr>
            <p:ph sz="quarter" idx="16" hasCustomPrompt="1"/>
          </p:nvPr>
        </p:nvSpPr>
        <p:spPr>
          <a:xfrm>
            <a:off x="2843808" y="4365104"/>
            <a:ext cx="5111750" cy="360362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내용 개체 틀 45"/>
          <p:cNvSpPr>
            <a:spLocks noGrp="1"/>
          </p:cNvSpPr>
          <p:nvPr>
            <p:ph sz="quarter" idx="17" hasCustomPrompt="1"/>
          </p:nvPr>
        </p:nvSpPr>
        <p:spPr>
          <a:xfrm>
            <a:off x="1547664" y="1963117"/>
            <a:ext cx="792088" cy="360362"/>
          </a:xfrm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내용 개체 틀 45"/>
          <p:cNvSpPr>
            <a:spLocks noGrp="1"/>
          </p:cNvSpPr>
          <p:nvPr>
            <p:ph sz="quarter" idx="18" hasCustomPrompt="1"/>
          </p:nvPr>
        </p:nvSpPr>
        <p:spPr>
          <a:xfrm>
            <a:off x="1547664" y="2755205"/>
            <a:ext cx="792088" cy="360362"/>
          </a:xfrm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2" name="내용 개체 틀 45"/>
          <p:cNvSpPr>
            <a:spLocks noGrp="1"/>
          </p:cNvSpPr>
          <p:nvPr>
            <p:ph sz="quarter" idx="19" hasCustomPrompt="1"/>
          </p:nvPr>
        </p:nvSpPr>
        <p:spPr>
          <a:xfrm>
            <a:off x="1547664" y="3539148"/>
            <a:ext cx="792088" cy="360362"/>
          </a:xfrm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3" name="내용 개체 틀 45"/>
          <p:cNvSpPr>
            <a:spLocks noGrp="1"/>
          </p:cNvSpPr>
          <p:nvPr>
            <p:ph sz="quarter" idx="20" hasCustomPrompt="1"/>
          </p:nvPr>
        </p:nvSpPr>
        <p:spPr>
          <a:xfrm>
            <a:off x="1547664" y="4326964"/>
            <a:ext cx="792088" cy="360362"/>
          </a:xfrm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 userDrawn="1"/>
        </p:nvCxnSpPr>
        <p:spPr>
          <a:xfrm>
            <a:off x="1187624" y="1052736"/>
            <a:ext cx="7956376" cy="0"/>
          </a:xfrm>
          <a:prstGeom prst="line">
            <a:avLst/>
          </a:prstGeom>
          <a:ln w="15875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02630"/>
            <a:ext cx="7920880" cy="778098"/>
          </a:xfrm>
          <a:prstGeom prst="rect">
            <a:avLst/>
          </a:prstGeom>
        </p:spPr>
        <p:txBody>
          <a:bodyPr/>
          <a:lstStyle>
            <a:lvl1pPr algn="l">
              <a:defRPr sz="3200" b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53E1-05A0-422F-B71F-FB5310B8A9F5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8" name="직사각형 37"/>
          <p:cNvSpPr/>
          <p:nvPr userDrawn="1"/>
        </p:nvSpPr>
        <p:spPr>
          <a:xfrm>
            <a:off x="467544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 userDrawn="1"/>
        </p:nvSpPr>
        <p:spPr>
          <a:xfrm>
            <a:off x="683568" y="260648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 userDrawn="1"/>
        </p:nvSpPr>
        <p:spPr>
          <a:xfrm>
            <a:off x="467544" y="476672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 userDrawn="1"/>
        </p:nvSpPr>
        <p:spPr>
          <a:xfrm>
            <a:off x="683568" y="476672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 userDrawn="1"/>
        </p:nvSpPr>
        <p:spPr>
          <a:xfrm>
            <a:off x="899592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 userDrawn="1"/>
        </p:nvSpPr>
        <p:spPr>
          <a:xfrm>
            <a:off x="467544" y="692696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1187624" y="1052736"/>
            <a:ext cx="7956376" cy="0"/>
          </a:xfrm>
          <a:prstGeom prst="line">
            <a:avLst/>
          </a:prstGeom>
          <a:ln w="15875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395536" y="1268760"/>
            <a:ext cx="8424936" cy="4896544"/>
          </a:xfrm>
          <a:prstGeom prst="rect">
            <a:avLst/>
          </a:prstGeom>
          <a:gradFill flip="none" rotWithShape="1">
            <a:gsLst>
              <a:gs pos="0">
                <a:srgbClr val="191919">
                  <a:alpha val="62000"/>
                </a:srgbClr>
              </a:gs>
              <a:gs pos="50000">
                <a:srgbClr val="242424"/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endParaRPr lang="ko-KR" altLang="en-US" sz="1800" kern="120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3130-5233-45CA-A34D-5C1D939EE8B1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259632" y="2780928"/>
            <a:ext cx="6696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2"/>
                </a:solidFill>
              </a:rPr>
              <a:t>The</a:t>
            </a:r>
            <a:r>
              <a:rPr lang="en-US" altLang="ko-KR" sz="4800" baseline="0" dirty="0" smtClean="0">
                <a:solidFill>
                  <a:schemeClr val="bg2"/>
                </a:solidFill>
              </a:rPr>
              <a:t> End</a:t>
            </a:r>
          </a:p>
          <a:p>
            <a:pPr algn="ctr"/>
            <a:r>
              <a:rPr lang="ko-KR" altLang="en-US" sz="4800" dirty="0" smtClean="0">
                <a:solidFill>
                  <a:schemeClr val="bg2"/>
                </a:solidFill>
              </a:rPr>
              <a:t>감사합니다</a:t>
            </a:r>
            <a:r>
              <a:rPr lang="en-US" altLang="ko-KR" sz="4800" dirty="0" smtClean="0">
                <a:solidFill>
                  <a:schemeClr val="bg2"/>
                </a:solidFill>
              </a:rPr>
              <a:t>.</a:t>
            </a:r>
            <a:endParaRPr lang="ko-KR" altLang="en-US" sz="4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21B9-0ADD-4C5F-8FF3-82C2334ECA36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901E-6C04-48DC-9307-C9501D096C15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CBBE-0160-48A1-A445-18BECAC2EDBA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BF83-9B57-45B4-A2B6-3A76AADD1387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9E38-BE11-4045-9F59-CB1ABBC91BCD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D47B8-D925-47E7-84BB-CBAD39C5671B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548902" y="264086"/>
            <a:ext cx="2271570" cy="64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/>
    <p:sndAc>
      <p:stSnd>
        <p:snd r:embed="rId15" name="wind.wav"/>
      </p:stSnd>
    </p:sndAc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</a:t>
            </a:r>
            <a:r>
              <a:rPr lang="ko-KR" altLang="en-US" dirty="0" smtClean="0"/>
              <a:t>장  기본 사용자 환경 개발</a:t>
            </a:r>
            <a:endParaRPr lang="ko-KR" altLang="en-US" dirty="0"/>
          </a:p>
        </p:txBody>
      </p:sp>
    </p:spTree>
  </p:cSld>
  <p:clrMapOvr>
    <a:masterClrMapping/>
  </p:clrMapOvr>
  <p:transition>
    <p:fade/>
    <p:sndAc>
      <p:stSnd>
        <p:snd r:embed="rId3" name="wind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(X)HTML </a:t>
            </a:r>
            <a:r>
              <a:rPr lang="ko-KR" altLang="en-US" dirty="0" smtClean="0"/>
              <a:t>문서 설계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ko-KR" altLang="en-US" dirty="0"/>
              <a:t>레이아웃 스타일 작성</a:t>
            </a:r>
            <a:endParaRPr lang="ko-KR" altLang="en-US" sz="160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ko-KR" altLang="en-US" dirty="0" smtClean="0"/>
              <a:t>헤더 영역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디자인 및 개발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ko-KR" altLang="en-US" dirty="0" err="1" smtClean="0"/>
              <a:t>푸터</a:t>
            </a:r>
            <a:r>
              <a:rPr lang="ko-KR" altLang="en-US" dirty="0" smtClean="0"/>
              <a:t> 영역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디자인 및 개발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altLang="ko-KR" dirty="0" smtClean="0"/>
              <a:t>12-1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altLang="ko-KR" dirty="0" smtClean="0"/>
              <a:t>12-2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altLang="ko-KR" dirty="0" smtClean="0"/>
              <a:t>12-3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 smtClean="0"/>
              <a:t>12-4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187624" y="5013176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직사각형 12"/>
            <p:cNvSpPr/>
            <p:nvPr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14" name="대각선 방향의 모서리가 잘린 사각형 13"/>
            <p:cNvSpPr/>
            <p:nvPr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내용 개체 틀 45"/>
          <p:cNvSpPr txBox="1">
            <a:spLocks/>
          </p:cNvSpPr>
          <p:nvPr/>
        </p:nvSpPr>
        <p:spPr>
          <a:xfrm>
            <a:off x="2843808" y="5157192"/>
            <a:ext cx="5111750" cy="360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marL="342900" lvl="0" indent="-342900">
              <a:spcBef>
                <a:spcPct val="20000"/>
              </a:spcBef>
            </a:pPr>
            <a:r>
              <a:rPr lang="ko-KR" altLang="en-US" dirty="0" err="1" smtClean="0"/>
              <a:t>콘텐츠</a:t>
            </a:r>
            <a:r>
              <a:rPr lang="ko-KR" altLang="en-US" dirty="0" smtClean="0"/>
              <a:t> 영역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디자인 및 개발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내용 개체 틀 45"/>
          <p:cNvSpPr txBox="1">
            <a:spLocks/>
          </p:cNvSpPr>
          <p:nvPr/>
        </p:nvSpPr>
        <p:spPr>
          <a:xfrm>
            <a:off x="1547664" y="5119052"/>
            <a:ext cx="792088" cy="360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marL="342900" lvl="0" indent="-342900">
              <a:spcBef>
                <a:spcPct val="20000"/>
              </a:spcBef>
            </a:pPr>
            <a:r>
              <a:rPr lang="en-US" altLang="ko-KR" dirty="0" smtClean="0"/>
              <a:t>12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-5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(X)HTML </a:t>
            </a:r>
            <a:r>
              <a:rPr lang="ko-KR" altLang="en-US" sz="2400" dirty="0" smtClean="0"/>
              <a:t>문서 설계</a:t>
            </a:r>
            <a:endParaRPr lang="ko-KR" altLang="en-US" sz="2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340768"/>
            <a:ext cx="4320480" cy="427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(X)HTML </a:t>
            </a:r>
            <a:r>
              <a:rPr lang="ko-KR" altLang="en-US" sz="2400" dirty="0" smtClean="0"/>
              <a:t>문서 설계</a:t>
            </a:r>
            <a:endParaRPr lang="ko-KR" altLang="en-US" sz="2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56792"/>
            <a:ext cx="5966048" cy="412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1204532"/>
      </p:ext>
    </p:extLst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smtClean="0"/>
              <a:t>레이아웃 </a:t>
            </a:r>
            <a:r>
              <a:rPr lang="ko-KR" altLang="en-US" sz="2400" dirty="0" smtClean="0"/>
              <a:t>스타일 작성</a:t>
            </a:r>
            <a:endParaRPr lang="ko-KR" altLang="en-US" sz="2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2862144" cy="379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139952" y="1556792"/>
            <a:ext cx="4320480" cy="4392488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100" b="1" dirty="0"/>
              <a:t>&lt;body&gt;</a:t>
            </a:r>
            <a:endParaRPr lang="en-US" altLang="ko-KR" sz="1100" dirty="0"/>
          </a:p>
          <a:p>
            <a:pPr fontAlgn="base"/>
            <a:r>
              <a:rPr lang="en-US" altLang="ko-KR" sz="1100" b="1" dirty="0"/>
              <a:t>&lt;div id="wrap"&gt;</a:t>
            </a:r>
            <a:endParaRPr lang="en-US" altLang="ko-KR" sz="1100" dirty="0"/>
          </a:p>
          <a:p>
            <a:pPr fontAlgn="base"/>
            <a:r>
              <a:rPr lang="en-US" altLang="ko-KR" sz="1100" b="1" dirty="0"/>
              <a:t>&lt;dl class="hide"&gt;</a:t>
            </a:r>
            <a:endParaRPr lang="en-US" altLang="ko-KR" sz="1100" dirty="0"/>
          </a:p>
          <a:p>
            <a:pPr fontAlgn="base"/>
            <a:r>
              <a:rPr lang="en-US" altLang="ko-KR" sz="1100" b="1" dirty="0"/>
              <a:t>&lt;</a:t>
            </a:r>
            <a:r>
              <a:rPr lang="en-US" altLang="ko-KR" sz="1100" b="1" dirty="0" err="1"/>
              <a:t>dt</a:t>
            </a:r>
            <a:r>
              <a:rPr lang="en-US" altLang="ko-KR" sz="1100" b="1" dirty="0"/>
              <a:t>&gt;</a:t>
            </a:r>
            <a:r>
              <a:rPr lang="ko-KR" altLang="en-US" sz="1100" b="1" dirty="0" err="1"/>
              <a:t>스킵메뉴</a:t>
            </a:r>
            <a:r>
              <a:rPr lang="en-US" altLang="ko-KR" sz="1100" b="1" dirty="0"/>
              <a:t>&lt;/</a:t>
            </a:r>
            <a:r>
              <a:rPr lang="en-US" altLang="ko-KR" sz="1100" b="1" dirty="0" err="1"/>
              <a:t>dt</a:t>
            </a:r>
            <a:r>
              <a:rPr lang="en-US" altLang="ko-KR" sz="1100" b="1" dirty="0"/>
              <a:t>&gt;</a:t>
            </a:r>
            <a:endParaRPr lang="en-US" altLang="ko-KR" sz="1100" dirty="0"/>
          </a:p>
          <a:p>
            <a:pPr fontAlgn="base"/>
            <a:r>
              <a:rPr lang="en-US" altLang="ko-KR" sz="1100" b="1" dirty="0"/>
              <a:t>&lt;</a:t>
            </a:r>
            <a:r>
              <a:rPr lang="en-US" altLang="ko-KR" sz="1100" b="1" dirty="0" err="1"/>
              <a:t>dd</a:t>
            </a:r>
            <a:r>
              <a:rPr lang="en-US" altLang="ko-KR" sz="1100" b="1" dirty="0"/>
              <a:t>&gt;&lt;a </a:t>
            </a:r>
            <a:r>
              <a:rPr lang="en-US" altLang="ko-KR" sz="1100" b="1" dirty="0" err="1"/>
              <a:t>href</a:t>
            </a:r>
            <a:r>
              <a:rPr lang="en-US" altLang="ko-KR" sz="1100" b="1" dirty="0"/>
              <a:t>="#container"&gt;</a:t>
            </a:r>
            <a:r>
              <a:rPr lang="ko-KR" altLang="en-US" sz="1100" b="1" dirty="0" err="1"/>
              <a:t>본문바로가기</a:t>
            </a:r>
            <a:r>
              <a:rPr lang="en-US" altLang="ko-KR" sz="1100" b="1" dirty="0"/>
              <a:t>&lt;/a&gt;&lt;/</a:t>
            </a:r>
            <a:r>
              <a:rPr lang="en-US" altLang="ko-KR" sz="1100" b="1" dirty="0" err="1"/>
              <a:t>dd</a:t>
            </a:r>
            <a:r>
              <a:rPr lang="en-US" altLang="ko-KR" sz="1100" b="1" dirty="0"/>
              <a:t>&gt;</a:t>
            </a:r>
            <a:endParaRPr lang="en-US" altLang="ko-KR" sz="1100" dirty="0"/>
          </a:p>
          <a:p>
            <a:pPr fontAlgn="base"/>
            <a:r>
              <a:rPr lang="en-US" altLang="ko-KR" sz="1100" b="1" dirty="0"/>
              <a:t>&lt;/dl&gt;</a:t>
            </a:r>
            <a:endParaRPr lang="en-US" altLang="ko-KR" sz="1100" dirty="0"/>
          </a:p>
          <a:p>
            <a:pPr fontAlgn="base"/>
            <a:r>
              <a:rPr lang="en-US" altLang="ko-KR" sz="1100" b="1" dirty="0">
                <a:solidFill>
                  <a:srgbClr val="FFFF00"/>
                </a:solidFill>
              </a:rPr>
              <a:t>&lt;div id="header"&gt;</a:t>
            </a:r>
            <a:endParaRPr lang="en-US" altLang="ko-KR" sz="1100" dirty="0">
              <a:solidFill>
                <a:srgbClr val="FFFF00"/>
              </a:solidFill>
            </a:endParaRPr>
          </a:p>
          <a:p>
            <a:pPr fontAlgn="base" latinLnBrk="0"/>
            <a:r>
              <a:rPr lang="en-US" altLang="ko-KR" sz="1100" b="1" dirty="0"/>
              <a:t>~</a:t>
            </a:r>
            <a:r>
              <a:rPr lang="ko-KR" altLang="en-US" sz="1100" b="1" dirty="0"/>
              <a:t>중략</a:t>
            </a:r>
            <a:r>
              <a:rPr lang="en-US" altLang="ko-KR" sz="1100" b="1" dirty="0"/>
              <a:t>~</a:t>
            </a:r>
            <a:endParaRPr lang="ko-KR" altLang="en-US" sz="1100" dirty="0"/>
          </a:p>
          <a:p>
            <a:pPr fontAlgn="base"/>
            <a:r>
              <a:rPr lang="en-US" altLang="ko-KR" sz="1100" b="1" dirty="0">
                <a:solidFill>
                  <a:srgbClr val="FFFF00"/>
                </a:solidFill>
              </a:rPr>
              <a:t>&lt;/div&gt; &lt;!-- close of header --&gt;</a:t>
            </a:r>
            <a:endParaRPr lang="en-US" altLang="ko-KR" sz="1100" dirty="0">
              <a:solidFill>
                <a:srgbClr val="FFFF00"/>
              </a:solidFill>
            </a:endParaRPr>
          </a:p>
          <a:p>
            <a:pPr fontAlgn="base"/>
            <a:r>
              <a:rPr lang="en-US" altLang="ko-KR" sz="1100" b="1" dirty="0"/>
              <a:t>&lt;</a:t>
            </a:r>
            <a:r>
              <a:rPr lang="en-US" altLang="ko-KR" sz="1100" b="1" dirty="0" err="1"/>
              <a:t>hr</a:t>
            </a:r>
            <a:r>
              <a:rPr lang="en-US" altLang="ko-KR" sz="1100" b="1" dirty="0"/>
              <a:t> /&gt;</a:t>
            </a:r>
            <a:endParaRPr lang="en-US" altLang="ko-KR" sz="1100" dirty="0"/>
          </a:p>
          <a:p>
            <a:pPr fontAlgn="base"/>
            <a:r>
              <a:rPr lang="en-US" altLang="ko-KR" sz="1100" b="1" dirty="0">
                <a:solidFill>
                  <a:srgbClr val="FFFF00"/>
                </a:solidFill>
              </a:rPr>
              <a:t>&lt;div id="visual"&gt;</a:t>
            </a:r>
            <a:endParaRPr lang="en-US" altLang="ko-KR" sz="1100" dirty="0">
              <a:solidFill>
                <a:srgbClr val="FFFF00"/>
              </a:solidFill>
            </a:endParaRPr>
          </a:p>
          <a:p>
            <a:pPr fontAlgn="base" latinLnBrk="0"/>
            <a:r>
              <a:rPr lang="en-US" altLang="ko-KR" sz="1100" b="1" dirty="0"/>
              <a:t>~</a:t>
            </a:r>
            <a:r>
              <a:rPr lang="ko-KR" altLang="en-US" sz="1100" b="1" dirty="0"/>
              <a:t>중략</a:t>
            </a:r>
            <a:r>
              <a:rPr lang="en-US" altLang="ko-KR" sz="1100" b="1" dirty="0"/>
              <a:t>~</a:t>
            </a:r>
            <a:endParaRPr lang="ko-KR" altLang="en-US" sz="1100" dirty="0"/>
          </a:p>
          <a:p>
            <a:pPr fontAlgn="base"/>
            <a:r>
              <a:rPr lang="en-US" altLang="ko-KR" sz="1100" b="1" dirty="0">
                <a:solidFill>
                  <a:srgbClr val="FFFF00"/>
                </a:solidFill>
              </a:rPr>
              <a:t>&lt;/div&gt; &lt;!-- close of visual --&gt;</a:t>
            </a:r>
            <a:endParaRPr lang="en-US" altLang="ko-KR" sz="1100" dirty="0">
              <a:solidFill>
                <a:srgbClr val="FFFF00"/>
              </a:solidFill>
            </a:endParaRPr>
          </a:p>
          <a:p>
            <a:pPr fontAlgn="base"/>
            <a:r>
              <a:rPr lang="en-US" altLang="ko-KR" sz="1100" b="1" dirty="0"/>
              <a:t>&lt;</a:t>
            </a:r>
            <a:r>
              <a:rPr lang="en-US" altLang="ko-KR" sz="1100" b="1" dirty="0" err="1"/>
              <a:t>hr</a:t>
            </a:r>
            <a:r>
              <a:rPr lang="en-US" altLang="ko-KR" sz="1100" b="1" dirty="0"/>
              <a:t> /&gt;</a:t>
            </a:r>
            <a:endParaRPr lang="en-US" altLang="ko-KR" sz="1100" dirty="0"/>
          </a:p>
          <a:p>
            <a:pPr fontAlgn="base"/>
            <a:r>
              <a:rPr lang="en-US" altLang="ko-KR" sz="1100" b="1" dirty="0">
                <a:solidFill>
                  <a:srgbClr val="FFFF00"/>
                </a:solidFill>
              </a:rPr>
              <a:t>&lt;div id="container"&gt;</a:t>
            </a:r>
            <a:endParaRPr lang="en-US" altLang="ko-KR" sz="1100" dirty="0">
              <a:solidFill>
                <a:srgbClr val="FFFF00"/>
              </a:solidFill>
            </a:endParaRPr>
          </a:p>
          <a:p>
            <a:pPr fontAlgn="base" latinLnBrk="0"/>
            <a:r>
              <a:rPr lang="en-US" altLang="ko-KR" sz="1100" b="1" dirty="0"/>
              <a:t>~</a:t>
            </a:r>
            <a:r>
              <a:rPr lang="ko-KR" altLang="en-US" sz="1100" b="1" dirty="0"/>
              <a:t>중략</a:t>
            </a:r>
            <a:r>
              <a:rPr lang="en-US" altLang="ko-KR" sz="1100" b="1" dirty="0"/>
              <a:t>~</a:t>
            </a:r>
            <a:endParaRPr lang="ko-KR" altLang="en-US" sz="1100" dirty="0"/>
          </a:p>
          <a:p>
            <a:pPr fontAlgn="base"/>
            <a:r>
              <a:rPr lang="en-US" altLang="ko-KR" sz="1100" b="1" dirty="0">
                <a:solidFill>
                  <a:srgbClr val="FFFF00"/>
                </a:solidFill>
              </a:rPr>
              <a:t>&lt;/div&gt; &lt;!-- close of container --&gt;</a:t>
            </a:r>
            <a:endParaRPr lang="en-US" altLang="ko-KR" sz="1100" dirty="0">
              <a:solidFill>
                <a:srgbClr val="FFFF00"/>
              </a:solidFill>
            </a:endParaRPr>
          </a:p>
          <a:p>
            <a:pPr fontAlgn="base"/>
            <a:r>
              <a:rPr lang="en-US" altLang="ko-KR" sz="1100" b="1" dirty="0"/>
              <a:t>&lt;/div&gt; &lt;!-- close of wrap --&gt;</a:t>
            </a:r>
            <a:endParaRPr lang="en-US" altLang="ko-KR" sz="1100" dirty="0"/>
          </a:p>
          <a:p>
            <a:pPr fontAlgn="base"/>
            <a:r>
              <a:rPr lang="en-US" altLang="ko-KR" sz="1100" b="1" dirty="0"/>
              <a:t>&lt;</a:t>
            </a:r>
            <a:r>
              <a:rPr lang="en-US" altLang="ko-KR" sz="1100" b="1" dirty="0" err="1"/>
              <a:t>hr</a:t>
            </a:r>
            <a:r>
              <a:rPr lang="en-US" altLang="ko-KR" sz="1100" b="1" dirty="0"/>
              <a:t> /&gt;</a:t>
            </a:r>
            <a:endParaRPr lang="en-US" altLang="ko-KR" sz="1100" dirty="0"/>
          </a:p>
          <a:p>
            <a:pPr fontAlgn="base"/>
            <a:r>
              <a:rPr lang="en-US" altLang="ko-KR" sz="1100" b="1" dirty="0">
                <a:solidFill>
                  <a:srgbClr val="FFFF00"/>
                </a:solidFill>
              </a:rPr>
              <a:t>&lt;div id="</a:t>
            </a:r>
            <a:r>
              <a:rPr lang="en-US" altLang="ko-KR" sz="1100" b="1" dirty="0" err="1">
                <a:solidFill>
                  <a:srgbClr val="FFFF00"/>
                </a:solidFill>
              </a:rPr>
              <a:t>footer_wrap</a:t>
            </a:r>
            <a:r>
              <a:rPr lang="en-US" altLang="ko-KR" sz="1100" b="1" dirty="0">
                <a:solidFill>
                  <a:srgbClr val="FFFF00"/>
                </a:solidFill>
              </a:rPr>
              <a:t>"&gt;</a:t>
            </a:r>
            <a:endParaRPr lang="en-US" altLang="ko-KR" sz="1100" dirty="0">
              <a:solidFill>
                <a:srgbClr val="FFFF00"/>
              </a:solidFill>
            </a:endParaRPr>
          </a:p>
          <a:p>
            <a:pPr fontAlgn="base"/>
            <a:r>
              <a:rPr lang="en-US" altLang="ko-KR" sz="1100" b="1" dirty="0"/>
              <a:t>&lt;div id="</a:t>
            </a:r>
            <a:r>
              <a:rPr lang="en-US" altLang="ko-KR" sz="1100" b="1" dirty="0" err="1"/>
              <a:t>inner_footer</a:t>
            </a:r>
            <a:r>
              <a:rPr lang="en-US" altLang="ko-KR" sz="1100" b="1" dirty="0"/>
              <a:t>"&gt;</a:t>
            </a:r>
            <a:endParaRPr lang="en-US" altLang="ko-KR" sz="1100" dirty="0"/>
          </a:p>
          <a:p>
            <a:pPr fontAlgn="base" latinLnBrk="0"/>
            <a:r>
              <a:rPr lang="en-US" altLang="ko-KR" sz="1100" b="1" dirty="0"/>
              <a:t>~</a:t>
            </a:r>
            <a:r>
              <a:rPr lang="ko-KR" altLang="en-US" sz="1100" b="1" dirty="0"/>
              <a:t>중략</a:t>
            </a:r>
            <a:r>
              <a:rPr lang="en-US" altLang="ko-KR" sz="1100" b="1" dirty="0"/>
              <a:t>~</a:t>
            </a:r>
            <a:endParaRPr lang="ko-KR" altLang="en-US" sz="1100" dirty="0"/>
          </a:p>
          <a:p>
            <a:pPr fontAlgn="base"/>
            <a:r>
              <a:rPr lang="en-US" altLang="ko-KR" sz="1100" b="1" dirty="0"/>
              <a:t>&lt;/div&gt;&lt;!-- close of </a:t>
            </a:r>
            <a:r>
              <a:rPr lang="en-US" altLang="ko-KR" sz="1100" b="1" dirty="0" err="1"/>
              <a:t>inner_footer</a:t>
            </a:r>
            <a:r>
              <a:rPr lang="en-US" altLang="ko-KR" sz="1100" b="1" dirty="0"/>
              <a:t> --&gt;</a:t>
            </a:r>
            <a:endParaRPr lang="en-US" altLang="ko-KR" sz="1100" dirty="0"/>
          </a:p>
          <a:p>
            <a:pPr fontAlgn="base"/>
            <a:r>
              <a:rPr lang="en-US" altLang="ko-KR" sz="1100" b="1" dirty="0">
                <a:solidFill>
                  <a:srgbClr val="FFFF00"/>
                </a:solidFill>
              </a:rPr>
              <a:t>&lt;/div&gt; &lt;!-- close of </a:t>
            </a:r>
            <a:r>
              <a:rPr lang="en-US" altLang="ko-KR" sz="1100" b="1" dirty="0" err="1">
                <a:solidFill>
                  <a:srgbClr val="FFFF00"/>
                </a:solidFill>
              </a:rPr>
              <a:t>footer_wrap</a:t>
            </a:r>
            <a:r>
              <a:rPr lang="en-US" altLang="ko-KR" sz="1100" b="1" dirty="0">
                <a:solidFill>
                  <a:srgbClr val="FFFF00"/>
                </a:solidFill>
              </a:rPr>
              <a:t> --&gt;</a:t>
            </a:r>
            <a:endParaRPr lang="en-US" altLang="ko-KR" sz="1100" dirty="0">
              <a:solidFill>
                <a:srgbClr val="FFFF00"/>
              </a:solidFill>
            </a:endParaRPr>
          </a:p>
          <a:p>
            <a:pPr fontAlgn="base"/>
            <a:r>
              <a:rPr lang="en-US" altLang="ko-KR" sz="1100" b="1" dirty="0"/>
              <a:t>&lt;/body&gt;</a:t>
            </a:r>
            <a:endParaRPr lang="en-US" altLang="ko-KR" sz="1100" dirty="0"/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smtClean="0"/>
              <a:t>헤더 영역 </a:t>
            </a:r>
            <a:r>
              <a:rPr lang="en-US" altLang="ko-KR" sz="2400" dirty="0" smtClean="0"/>
              <a:t>UI </a:t>
            </a:r>
            <a:r>
              <a:rPr lang="ko-KR" altLang="en-US" sz="2400" dirty="0" smtClean="0"/>
              <a:t>디자인 및 개발</a:t>
            </a:r>
            <a:endParaRPr lang="ko-KR" altLang="en-US" sz="2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4708203" cy="41461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2" name="_x160750528" descr="EMB00000f78027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700809"/>
            <a:ext cx="2535238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112" y="4080948"/>
            <a:ext cx="2727304" cy="172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352" y="3353048"/>
            <a:ext cx="2159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331640" y="1700808"/>
            <a:ext cx="3240360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589112" y="1393032"/>
            <a:ext cx="720080" cy="307777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rgbClr val="FFFF00"/>
                </a:solidFill>
              </a:rPr>
              <a:t>로그</a:t>
            </a:r>
            <a:r>
              <a:rPr lang="ko-KR" altLang="en-US" sz="1400" b="1">
                <a:solidFill>
                  <a:srgbClr val="FFFF00"/>
                </a:solidFill>
              </a:rPr>
              <a:t>인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89112" y="3128388"/>
            <a:ext cx="1647184" cy="307777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FF00"/>
                </a:solidFill>
              </a:rPr>
              <a:t>확대</a:t>
            </a:r>
            <a:r>
              <a:rPr lang="en-US" altLang="ko-KR" sz="1400" b="1" dirty="0" smtClean="0">
                <a:solidFill>
                  <a:srgbClr val="FFFF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FF00"/>
                </a:solidFill>
              </a:rPr>
              <a:t>축소 버튼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89112" y="3927059"/>
            <a:ext cx="1647184" cy="307777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FF00"/>
                </a:solidFill>
              </a:rPr>
              <a:t>프린트 버튼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err="1" smtClean="0"/>
              <a:t>콘텐츠</a:t>
            </a:r>
            <a:r>
              <a:rPr lang="ko-KR" altLang="en-US" sz="2400" dirty="0" smtClean="0"/>
              <a:t> 영역 </a:t>
            </a:r>
            <a:r>
              <a:rPr lang="en-US" altLang="ko-KR" sz="2400" dirty="0" smtClean="0"/>
              <a:t>UI </a:t>
            </a:r>
            <a:r>
              <a:rPr lang="ko-KR" altLang="en-US" sz="2400" dirty="0" smtClean="0"/>
              <a:t>디자인 및 개발</a:t>
            </a:r>
            <a:endParaRPr lang="ko-KR" altLang="en-US" sz="2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18" y="1628800"/>
            <a:ext cx="4708203" cy="41461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331639" y="2996952"/>
            <a:ext cx="3240360" cy="24482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28800"/>
            <a:ext cx="2023082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967" y="2925806"/>
            <a:ext cx="3024336" cy="136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504" y="4564727"/>
            <a:ext cx="3657799" cy="102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08104" y="1340768"/>
            <a:ext cx="1872208" cy="307777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FF00"/>
                </a:solidFill>
              </a:rPr>
              <a:t>자동 롤링 버튼 배너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08104" y="2702239"/>
            <a:ext cx="720080" cy="307777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FF00"/>
                </a:solidFill>
              </a:rPr>
              <a:t>탭메뉴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2863" y="4284704"/>
            <a:ext cx="1285321" cy="307777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FF00"/>
                </a:solidFill>
              </a:rPr>
              <a:t>베스트 </a:t>
            </a:r>
            <a:r>
              <a:rPr lang="en-US" altLang="ko-KR" sz="1400" b="1" dirty="0" smtClean="0">
                <a:solidFill>
                  <a:srgbClr val="FFFF00"/>
                </a:solidFill>
              </a:rPr>
              <a:t>BOOK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err="1"/>
              <a:t>푸터</a:t>
            </a:r>
            <a:r>
              <a:rPr lang="ko-KR" altLang="en-US" sz="2400" dirty="0"/>
              <a:t> 영역 </a:t>
            </a:r>
            <a:r>
              <a:rPr lang="en-US" altLang="ko-KR" sz="2400" dirty="0"/>
              <a:t>UI </a:t>
            </a:r>
            <a:r>
              <a:rPr lang="ko-KR" altLang="en-US" sz="2400" dirty="0"/>
              <a:t>디자인 및 개발</a:t>
            </a:r>
            <a:endParaRPr lang="ko-KR" altLang="en-US" sz="2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7134671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882011"/>
            <a:ext cx="24257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959" y="3236222"/>
            <a:ext cx="3217202" cy="271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4020102" y="4221088"/>
            <a:ext cx="504056" cy="57606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51180"/>
      </p:ext>
    </p:extLst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97</Words>
  <Application>Microsoft Office PowerPoint</Application>
  <PresentationFormat>화면 슬라이드 쇼(4:3)</PresentationFormat>
  <Paragraphs>60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Jquery</vt:lpstr>
      <vt:lpstr>목 차</vt:lpstr>
      <vt:lpstr>(X)HTML 문서 설계</vt:lpstr>
      <vt:lpstr>(X)HTML 문서 설계</vt:lpstr>
      <vt:lpstr>레이아웃 스타일 작성</vt:lpstr>
      <vt:lpstr>헤더 영역 UI 디자인 및 개발</vt:lpstr>
      <vt:lpstr>콘텐츠 영역 UI 디자인 및 개발</vt:lpstr>
      <vt:lpstr>푸터 영역 UI 디자인 및 개발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ciy</dc:creator>
  <cp:lastModifiedBy>hanguktc</cp:lastModifiedBy>
  <cp:revision>34</cp:revision>
  <dcterms:created xsi:type="dcterms:W3CDTF">2014-06-20T12:47:22Z</dcterms:created>
  <dcterms:modified xsi:type="dcterms:W3CDTF">2014-08-18T00:54:13Z</dcterms:modified>
</cp:coreProperties>
</file>