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60" r:id="rId3"/>
    <p:sldId id="258" r:id="rId4"/>
    <p:sldId id="263" r:id="rId5"/>
    <p:sldId id="264" r:id="rId6"/>
    <p:sldId id="265" r:id="rId7"/>
    <p:sldId id="266" r:id="rId8"/>
    <p:sldId id="267" r:id="rId9"/>
    <p:sldId id="261" r:id="rId10"/>
    <p:sldId id="268" r:id="rId11"/>
    <p:sldId id="269" r:id="rId12"/>
    <p:sldId id="270" r:id="rId13"/>
    <p:sldId id="271" r:id="rId14"/>
    <p:sldId id="262" r:id="rId15"/>
    <p:sldId id="272" r:id="rId16"/>
    <p:sldId id="273" r:id="rId17"/>
    <p:sldId id="274" r:id="rId18"/>
    <p:sldId id="275" r:id="rId19"/>
    <p:sldId id="276" r:id="rId20"/>
    <p:sldId id="277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4242"/>
    <a:srgbClr val="242424"/>
    <a:srgbClr val="D12F2F"/>
    <a:srgbClr val="FFFF99"/>
    <a:srgbClr val="FFFFCC"/>
    <a:srgbClr val="191919"/>
    <a:srgbClr val="2A2A2A"/>
    <a:srgbClr val="F8CBAA"/>
    <a:srgbClr val="CCECFF"/>
    <a:srgbClr val="94CA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27" autoAdjust="0"/>
    <p:restoredTop sz="94660"/>
  </p:normalViewPr>
  <p:slideViewPr>
    <p:cSldViewPr>
      <p:cViewPr>
        <p:scale>
          <a:sx n="92" d="100"/>
          <a:sy n="92" d="100"/>
        </p:scale>
        <p:origin x="-978" y="-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20" y="-91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C6C34C-FD1E-48B0-94F7-75DA795819B4}" type="datetimeFigureOut">
              <a:rPr lang="ko-KR" altLang="en-US" smtClean="0"/>
              <a:pPr/>
              <a:t>2014-08-12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9D1AFF-C637-4BAA-AE41-C522A848B1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432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D1AFF-C637-4BAA-AE41-C522A848B1F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971600" y="2548300"/>
            <a:ext cx="7486600" cy="1177130"/>
          </a:xfrm>
          <a:prstGeom prst="rect">
            <a:avLst/>
          </a:prstGeom>
        </p:spPr>
        <p:txBody>
          <a:bodyPr anchor="ctr" anchorCtr="0"/>
          <a:lstStyle>
            <a:lvl1pPr algn="ctr">
              <a:defRPr sz="5400">
                <a:solidFill>
                  <a:srgbClr val="E64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dirty="0" smtClean="0"/>
              <a:t>JAVASCRIPT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14500" y="3772435"/>
            <a:ext cx="6400800" cy="838944"/>
          </a:xfrm>
        </p:spPr>
        <p:txBody>
          <a:bodyPr anchor="ctr" anchorCtr="0"/>
          <a:lstStyle>
            <a:lvl1pPr marL="0" indent="0" algn="ctr">
              <a:buNone/>
              <a:defRPr b="1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중고딕" pitchFamily="18" charset="-127"/>
                <a:ea typeface="HY중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AF0E-D000-4BF6-8261-F19A226893D5}" type="datetime1">
              <a:rPr lang="ko-KR" altLang="en-US" smtClean="0"/>
              <a:pPr/>
              <a:t>2014-08-12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196752"/>
            <a:ext cx="2232248" cy="1423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  <p:sndAc>
      <p:stSnd>
        <p:snd r:embed="rId1" name="wind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9672-BB07-4AFF-AF21-101D401B0096}" type="datetime1">
              <a:rPr lang="ko-KR" altLang="en-US" smtClean="0"/>
              <a:pPr/>
              <a:t>2014-08-12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D0BF-202C-40C9-8930-10AB7BBA15AE}" type="datetime1">
              <a:rPr lang="ko-KR" altLang="en-US" smtClean="0"/>
              <a:pPr/>
              <a:t>2014-08-12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C623-8FC8-477F-8D6A-3C7D01B784AF}" type="datetime1">
              <a:rPr lang="ko-KR" altLang="en-US" smtClean="0"/>
              <a:pPr/>
              <a:t>2014-08-12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4F14-782E-4F70-8815-F7E011A37DED}" type="datetime1">
              <a:rPr lang="ko-KR" altLang="en-US" smtClean="0"/>
              <a:pPr/>
              <a:t>2014-08-12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7624" y="202630"/>
            <a:ext cx="7920880" cy="778098"/>
          </a:xfrm>
          <a:prstGeom prst="rect">
            <a:avLst/>
          </a:prstGeom>
        </p:spPr>
        <p:txBody>
          <a:bodyPr anchor="ctr" anchorCtr="0"/>
          <a:lstStyle>
            <a:lvl1pPr algn="l">
              <a:defRPr sz="28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마스터 제목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F28C-C5FE-4536-8F13-6EB20BAD0981}" type="datetime1">
              <a:rPr lang="ko-KR" altLang="en-US" smtClean="0"/>
              <a:pPr/>
              <a:t>2014-08-12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28" name="그룹 27"/>
          <p:cNvGrpSpPr/>
          <p:nvPr userDrawn="1"/>
        </p:nvGrpSpPr>
        <p:grpSpPr>
          <a:xfrm>
            <a:off x="1187624" y="1844824"/>
            <a:ext cx="6984776" cy="576064"/>
            <a:chOff x="1187624" y="1916832"/>
            <a:chExt cx="6984776" cy="5760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직사각형 9"/>
            <p:cNvSpPr/>
            <p:nvPr userDrawn="1"/>
          </p:nvSpPr>
          <p:spPr>
            <a:xfrm>
              <a:off x="2195736" y="1988840"/>
              <a:ext cx="5976664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dirty="0" smtClean="0"/>
                <a:t>       </a:t>
              </a:r>
              <a:endParaRPr lang="ko-KR" altLang="en-US" dirty="0"/>
            </a:p>
          </p:txBody>
        </p:sp>
        <p:sp>
          <p:nvSpPr>
            <p:cNvPr id="11" name="대각선 방향의 모서리가 잘린 사각형 10"/>
            <p:cNvSpPr/>
            <p:nvPr userDrawn="1"/>
          </p:nvSpPr>
          <p:spPr>
            <a:xfrm>
              <a:off x="1187624" y="1916832"/>
              <a:ext cx="1440160" cy="576064"/>
            </a:xfrm>
            <a:prstGeom prst="snip2DiagRect">
              <a:avLst>
                <a:gd name="adj1" fmla="val 0"/>
                <a:gd name="adj2" fmla="val 50000"/>
              </a:avLst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1187624" y="2636912"/>
            <a:ext cx="6984776" cy="576064"/>
            <a:chOff x="1187624" y="1916832"/>
            <a:chExt cx="6984776" cy="5760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" name="직사각형 29"/>
            <p:cNvSpPr/>
            <p:nvPr userDrawn="1"/>
          </p:nvSpPr>
          <p:spPr>
            <a:xfrm>
              <a:off x="2195736" y="1988840"/>
              <a:ext cx="5976664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dirty="0" smtClean="0"/>
                <a:t>       </a:t>
              </a:r>
              <a:endParaRPr lang="ko-KR" altLang="en-US" dirty="0"/>
            </a:p>
          </p:txBody>
        </p:sp>
        <p:sp>
          <p:nvSpPr>
            <p:cNvPr id="31" name="대각선 방향의 모서리가 잘린 사각형 30"/>
            <p:cNvSpPr/>
            <p:nvPr userDrawn="1"/>
          </p:nvSpPr>
          <p:spPr>
            <a:xfrm>
              <a:off x="1187624" y="1916832"/>
              <a:ext cx="1440160" cy="576064"/>
            </a:xfrm>
            <a:prstGeom prst="snip2DiagRect">
              <a:avLst>
                <a:gd name="adj1" fmla="val 0"/>
                <a:gd name="adj2" fmla="val 50000"/>
              </a:avLst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/>
          <p:cNvGrpSpPr/>
          <p:nvPr userDrawn="1"/>
        </p:nvGrpSpPr>
        <p:grpSpPr>
          <a:xfrm>
            <a:off x="1187624" y="3429000"/>
            <a:ext cx="6984776" cy="576064"/>
            <a:chOff x="1187624" y="1916832"/>
            <a:chExt cx="6984776" cy="5760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" name="직사각형 32"/>
            <p:cNvSpPr/>
            <p:nvPr userDrawn="1"/>
          </p:nvSpPr>
          <p:spPr>
            <a:xfrm>
              <a:off x="2195736" y="1988840"/>
              <a:ext cx="5976664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dirty="0" smtClean="0"/>
                <a:t>       </a:t>
              </a:r>
              <a:endParaRPr lang="ko-KR" altLang="en-US" dirty="0"/>
            </a:p>
          </p:txBody>
        </p:sp>
        <p:sp>
          <p:nvSpPr>
            <p:cNvPr id="34" name="대각선 방향의 모서리가 잘린 사각형 33"/>
            <p:cNvSpPr/>
            <p:nvPr userDrawn="1"/>
          </p:nvSpPr>
          <p:spPr>
            <a:xfrm>
              <a:off x="1187624" y="1916832"/>
              <a:ext cx="1440160" cy="576064"/>
            </a:xfrm>
            <a:prstGeom prst="snip2DiagRect">
              <a:avLst>
                <a:gd name="adj1" fmla="val 0"/>
                <a:gd name="adj2" fmla="val 50000"/>
              </a:avLst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 userDrawn="1"/>
        </p:nvGrpSpPr>
        <p:grpSpPr>
          <a:xfrm>
            <a:off x="1187624" y="4221088"/>
            <a:ext cx="6984776" cy="576064"/>
            <a:chOff x="1187624" y="1916832"/>
            <a:chExt cx="6984776" cy="5760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6" name="직사각형 35"/>
            <p:cNvSpPr/>
            <p:nvPr userDrawn="1"/>
          </p:nvSpPr>
          <p:spPr>
            <a:xfrm>
              <a:off x="2195736" y="1988840"/>
              <a:ext cx="5976664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dirty="0" smtClean="0"/>
                <a:t>       </a:t>
              </a:r>
              <a:endParaRPr lang="ko-KR" altLang="en-US" dirty="0"/>
            </a:p>
          </p:txBody>
        </p:sp>
        <p:sp>
          <p:nvSpPr>
            <p:cNvPr id="37" name="대각선 방향의 모서리가 잘린 사각형 36"/>
            <p:cNvSpPr/>
            <p:nvPr userDrawn="1"/>
          </p:nvSpPr>
          <p:spPr>
            <a:xfrm>
              <a:off x="1187624" y="1916832"/>
              <a:ext cx="1440160" cy="576064"/>
            </a:xfrm>
            <a:prstGeom prst="snip2DiagRect">
              <a:avLst>
                <a:gd name="adj1" fmla="val 0"/>
                <a:gd name="adj2" fmla="val 50000"/>
              </a:avLst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직사각형 37"/>
          <p:cNvSpPr/>
          <p:nvPr userDrawn="1"/>
        </p:nvSpPr>
        <p:spPr>
          <a:xfrm>
            <a:off x="467544" y="260648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 userDrawn="1"/>
        </p:nvSpPr>
        <p:spPr>
          <a:xfrm>
            <a:off x="683568" y="260648"/>
            <a:ext cx="144016" cy="14401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 userDrawn="1"/>
        </p:nvSpPr>
        <p:spPr>
          <a:xfrm>
            <a:off x="467544" y="476672"/>
            <a:ext cx="144016" cy="14401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 userDrawn="1"/>
        </p:nvSpPr>
        <p:spPr>
          <a:xfrm>
            <a:off x="683568" y="476672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 userDrawn="1"/>
        </p:nvSpPr>
        <p:spPr>
          <a:xfrm>
            <a:off x="899592" y="260648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 userDrawn="1"/>
        </p:nvSpPr>
        <p:spPr>
          <a:xfrm>
            <a:off x="467544" y="692696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내용 개체 틀 45"/>
          <p:cNvSpPr>
            <a:spLocks noGrp="1"/>
          </p:cNvSpPr>
          <p:nvPr>
            <p:ph sz="quarter" idx="13" hasCustomPrompt="1"/>
          </p:nvPr>
        </p:nvSpPr>
        <p:spPr>
          <a:xfrm>
            <a:off x="2843808" y="1988518"/>
            <a:ext cx="5111750" cy="360362"/>
          </a:xfrm>
        </p:spPr>
        <p:txBody>
          <a:bodyPr anchor="ctr" anchorCtr="0">
            <a:noAutofit/>
          </a:bodyPr>
          <a:lstStyle>
            <a:lvl1pPr>
              <a:buNone/>
              <a:defRPr sz="1600" b="1">
                <a:solidFill>
                  <a:schemeClr val="accent3">
                    <a:lumMod val="50000"/>
                  </a:schemeClr>
                </a:solidFill>
                <a:effectLst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7" name="내용 개체 틀 45"/>
          <p:cNvSpPr>
            <a:spLocks noGrp="1"/>
          </p:cNvSpPr>
          <p:nvPr>
            <p:ph sz="quarter" idx="14" hasCustomPrompt="1"/>
          </p:nvPr>
        </p:nvSpPr>
        <p:spPr>
          <a:xfrm>
            <a:off x="2843808" y="2780928"/>
            <a:ext cx="5111750" cy="360362"/>
          </a:xfrm>
        </p:spPr>
        <p:txBody>
          <a:bodyPr anchor="ctr" anchorCtr="0">
            <a:noAutofit/>
          </a:bodyPr>
          <a:lstStyle>
            <a:lvl1pPr>
              <a:buNone/>
              <a:defRPr sz="1600" b="1">
                <a:solidFill>
                  <a:schemeClr val="accent3">
                    <a:lumMod val="50000"/>
                  </a:schemeClr>
                </a:solidFill>
                <a:effectLst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8" name="내용 개체 틀 45"/>
          <p:cNvSpPr>
            <a:spLocks noGrp="1"/>
          </p:cNvSpPr>
          <p:nvPr>
            <p:ph sz="quarter" idx="15" hasCustomPrompt="1"/>
          </p:nvPr>
        </p:nvSpPr>
        <p:spPr>
          <a:xfrm>
            <a:off x="2843808" y="3573016"/>
            <a:ext cx="5111750" cy="360362"/>
          </a:xfrm>
        </p:spPr>
        <p:txBody>
          <a:bodyPr anchor="ctr" anchorCtr="0">
            <a:noAutofit/>
          </a:bodyPr>
          <a:lstStyle>
            <a:lvl1pPr>
              <a:buNone/>
              <a:defRPr sz="1600" b="1">
                <a:solidFill>
                  <a:schemeClr val="accent3">
                    <a:lumMod val="50000"/>
                  </a:schemeClr>
                </a:solidFill>
                <a:effectLst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9" name="내용 개체 틀 45"/>
          <p:cNvSpPr>
            <a:spLocks noGrp="1"/>
          </p:cNvSpPr>
          <p:nvPr>
            <p:ph sz="quarter" idx="16" hasCustomPrompt="1"/>
          </p:nvPr>
        </p:nvSpPr>
        <p:spPr>
          <a:xfrm>
            <a:off x="2843808" y="4365104"/>
            <a:ext cx="5111750" cy="360362"/>
          </a:xfrm>
        </p:spPr>
        <p:txBody>
          <a:bodyPr anchor="ctr" anchorCtr="0">
            <a:noAutofit/>
          </a:bodyPr>
          <a:lstStyle>
            <a:lvl1pPr>
              <a:buNone/>
              <a:defRPr sz="1600" b="1">
                <a:solidFill>
                  <a:schemeClr val="accent3">
                    <a:lumMod val="50000"/>
                  </a:schemeClr>
                </a:solidFill>
                <a:effectLst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0" name="내용 개체 틀 45"/>
          <p:cNvSpPr>
            <a:spLocks noGrp="1"/>
          </p:cNvSpPr>
          <p:nvPr>
            <p:ph sz="quarter" idx="17" hasCustomPrompt="1"/>
          </p:nvPr>
        </p:nvSpPr>
        <p:spPr>
          <a:xfrm>
            <a:off x="1547664" y="1963117"/>
            <a:ext cx="792088" cy="360362"/>
          </a:xfrm>
        </p:spPr>
        <p:txBody>
          <a:bodyPr anchor="ctr" anchorCtr="0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1" name="내용 개체 틀 45"/>
          <p:cNvSpPr>
            <a:spLocks noGrp="1"/>
          </p:cNvSpPr>
          <p:nvPr>
            <p:ph sz="quarter" idx="18" hasCustomPrompt="1"/>
          </p:nvPr>
        </p:nvSpPr>
        <p:spPr>
          <a:xfrm>
            <a:off x="1547664" y="2755205"/>
            <a:ext cx="792088" cy="360362"/>
          </a:xfrm>
        </p:spPr>
        <p:txBody>
          <a:bodyPr anchor="ctr" anchorCtr="0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2" name="내용 개체 틀 45"/>
          <p:cNvSpPr>
            <a:spLocks noGrp="1"/>
          </p:cNvSpPr>
          <p:nvPr>
            <p:ph sz="quarter" idx="19" hasCustomPrompt="1"/>
          </p:nvPr>
        </p:nvSpPr>
        <p:spPr>
          <a:xfrm>
            <a:off x="1547664" y="3539148"/>
            <a:ext cx="792088" cy="360362"/>
          </a:xfrm>
        </p:spPr>
        <p:txBody>
          <a:bodyPr anchor="ctr" anchorCtr="0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3" name="내용 개체 틀 45"/>
          <p:cNvSpPr>
            <a:spLocks noGrp="1"/>
          </p:cNvSpPr>
          <p:nvPr>
            <p:ph sz="quarter" idx="20" hasCustomPrompt="1"/>
          </p:nvPr>
        </p:nvSpPr>
        <p:spPr>
          <a:xfrm>
            <a:off x="1547664" y="4326964"/>
            <a:ext cx="792088" cy="360362"/>
          </a:xfrm>
        </p:spPr>
        <p:txBody>
          <a:bodyPr anchor="ctr" anchorCtr="0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55" name="직선 연결선 54"/>
          <p:cNvCxnSpPr/>
          <p:nvPr userDrawn="1"/>
        </p:nvCxnSpPr>
        <p:spPr>
          <a:xfrm>
            <a:off x="1187624" y="1052736"/>
            <a:ext cx="7956376" cy="0"/>
          </a:xfrm>
          <a:prstGeom prst="line">
            <a:avLst/>
          </a:prstGeom>
          <a:ln w="15875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  <p:sndAc>
      <p:stSnd>
        <p:snd r:embed="rId1" name="wind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7624" y="202630"/>
            <a:ext cx="7920880" cy="778098"/>
          </a:xfrm>
          <a:prstGeom prst="rect">
            <a:avLst/>
          </a:prstGeom>
        </p:spPr>
        <p:txBody>
          <a:bodyPr/>
          <a:lstStyle>
            <a:lvl1pPr algn="l">
              <a:defRPr sz="2800" b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마스터 제목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053E1-05A0-422F-B71F-FB5310B8A9F5}" type="datetime1">
              <a:rPr lang="ko-KR" altLang="en-US" smtClean="0"/>
              <a:pPr/>
              <a:t>2014-08-12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8" name="직사각형 37"/>
          <p:cNvSpPr/>
          <p:nvPr userDrawn="1"/>
        </p:nvSpPr>
        <p:spPr>
          <a:xfrm>
            <a:off x="467544" y="260648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 userDrawn="1"/>
        </p:nvSpPr>
        <p:spPr>
          <a:xfrm>
            <a:off x="683568" y="260648"/>
            <a:ext cx="144016" cy="14401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 userDrawn="1"/>
        </p:nvSpPr>
        <p:spPr>
          <a:xfrm>
            <a:off x="467544" y="476672"/>
            <a:ext cx="144016" cy="14401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 userDrawn="1"/>
        </p:nvSpPr>
        <p:spPr>
          <a:xfrm>
            <a:off x="683568" y="476672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 userDrawn="1"/>
        </p:nvSpPr>
        <p:spPr>
          <a:xfrm>
            <a:off x="899592" y="260648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 userDrawn="1"/>
        </p:nvSpPr>
        <p:spPr>
          <a:xfrm>
            <a:off x="467544" y="692696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1187624" y="1052736"/>
            <a:ext cx="7956376" cy="0"/>
          </a:xfrm>
          <a:prstGeom prst="line">
            <a:avLst/>
          </a:prstGeom>
          <a:ln w="15875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395536" y="1268760"/>
            <a:ext cx="8424936" cy="4896544"/>
          </a:xfrm>
          <a:prstGeom prst="rect">
            <a:avLst/>
          </a:prstGeom>
          <a:gradFill flip="none" rotWithShape="1">
            <a:gsLst>
              <a:gs pos="0">
                <a:srgbClr val="191919">
                  <a:alpha val="62000"/>
                </a:srgbClr>
              </a:gs>
              <a:gs pos="50000">
                <a:srgbClr val="242424"/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</a:pPr>
            <a:endParaRPr lang="ko-KR" altLang="en-US" sz="1800" kern="120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3130-5233-45CA-A34D-5C1D939EE8B1}" type="datetime1">
              <a:rPr lang="ko-KR" altLang="en-US" smtClean="0"/>
              <a:pPr/>
              <a:t>2014-08-12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259632" y="2780928"/>
            <a:ext cx="66967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bg2"/>
                </a:solidFill>
              </a:rPr>
              <a:t>The</a:t>
            </a:r>
            <a:r>
              <a:rPr lang="en-US" altLang="ko-KR" sz="4800" baseline="0" dirty="0" smtClean="0">
                <a:solidFill>
                  <a:schemeClr val="bg2"/>
                </a:solidFill>
              </a:rPr>
              <a:t> End</a:t>
            </a:r>
          </a:p>
          <a:p>
            <a:pPr algn="ctr"/>
            <a:r>
              <a:rPr lang="ko-KR" altLang="en-US" sz="4800" dirty="0" smtClean="0">
                <a:solidFill>
                  <a:schemeClr val="bg2"/>
                </a:solidFill>
              </a:rPr>
              <a:t>감사합니다</a:t>
            </a:r>
            <a:r>
              <a:rPr lang="en-US" altLang="ko-KR" sz="4800" dirty="0" smtClean="0">
                <a:solidFill>
                  <a:schemeClr val="bg2"/>
                </a:solidFill>
              </a:rPr>
              <a:t>.</a:t>
            </a:r>
            <a:endParaRPr lang="ko-KR" altLang="en-US" sz="48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21B9-0ADD-4C5F-8FF3-82C2334ECA36}" type="datetime1">
              <a:rPr lang="ko-KR" altLang="en-US" smtClean="0"/>
              <a:pPr/>
              <a:t>2014-08-12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901E-6C04-48DC-9307-C9501D096C15}" type="datetime1">
              <a:rPr lang="ko-KR" altLang="en-US" smtClean="0"/>
              <a:pPr/>
              <a:t>2014-08-12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CBBE-0160-48A1-A445-18BECAC2EDBA}" type="datetime1">
              <a:rPr lang="ko-KR" altLang="en-US" smtClean="0"/>
              <a:pPr/>
              <a:t>2014-08-12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5BF83-9B57-45B4-A2B6-3A76AADD1387}" type="datetime1">
              <a:rPr lang="ko-KR" altLang="en-US" smtClean="0"/>
              <a:pPr/>
              <a:t>2014-08-12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9E38-BE11-4045-9F59-CB1ABBC91BCD}" type="datetime1">
              <a:rPr lang="ko-KR" altLang="en-US" smtClean="0"/>
              <a:pPr/>
              <a:t>2014-08-12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audio" Target="../media/audio1.wav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D47B8-D925-47E7-84BB-CBAD39C5671B}" type="datetime1">
              <a:rPr lang="ko-KR" altLang="en-US" smtClean="0"/>
              <a:pPr/>
              <a:t>2014-08-12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548902" y="264086"/>
            <a:ext cx="2271570" cy="644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>
    <p:fade/>
    <p:sndAc>
      <p:stSnd>
        <p:snd r:embed="rId15" name="wind.wav"/>
      </p:stSnd>
    </p:sndAc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JAVASCRIPT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장  자바스크립트 기초 문법</a:t>
            </a:r>
            <a:endParaRPr lang="ko-KR" altLang="en-US" dirty="0"/>
          </a:p>
        </p:txBody>
      </p:sp>
    </p:spTree>
  </p:cSld>
  <p:clrMapOvr>
    <a:masterClrMapping/>
  </p:clrMapOvr>
  <p:transition>
    <p:fade/>
    <p:sndAc>
      <p:stSnd>
        <p:snd r:embed="rId3" name="wind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 수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" name="TextBox 9"/>
          <p:cNvSpPr txBox="1"/>
          <p:nvPr/>
        </p:nvSpPr>
        <p:spPr>
          <a:xfrm>
            <a:off x="611560" y="3284984"/>
            <a:ext cx="7992888" cy="128528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sv-SE" altLang="ko-KR" dirty="0" smtClean="0">
                <a:solidFill>
                  <a:schemeClr val="bg1"/>
                </a:solidFill>
              </a:rPr>
              <a:t>var s=</a:t>
            </a:r>
            <a:r>
              <a:rPr lang="sv-SE" altLang="ko-KR" dirty="0" smtClean="0">
                <a:solidFill>
                  <a:srgbClr val="FFC000"/>
                </a:solidFill>
              </a:rPr>
              <a:t>”javascript”</a:t>
            </a:r>
            <a:r>
              <a:rPr lang="sv-SE" altLang="ko-KR" dirty="0" smtClean="0">
                <a:solidFill>
                  <a:schemeClr val="bg1"/>
                </a:solidFill>
              </a:rPr>
              <a:t>; </a:t>
            </a:r>
          </a:p>
          <a:p>
            <a:pPr algn="just">
              <a:lnSpc>
                <a:spcPct val="150000"/>
              </a:lnSpc>
            </a:pPr>
            <a:r>
              <a:rPr lang="sv-SE" altLang="ko-KR" dirty="0" smtClean="0">
                <a:solidFill>
                  <a:schemeClr val="bg1"/>
                </a:solidFill>
              </a:rPr>
              <a:t>var num=</a:t>
            </a:r>
            <a:r>
              <a:rPr lang="sv-SE" altLang="ko-KR" dirty="0" smtClean="0">
                <a:solidFill>
                  <a:srgbClr val="FFC000"/>
                </a:solidFill>
              </a:rPr>
              <a:t>”100”</a:t>
            </a:r>
            <a:r>
              <a:rPr lang="sv-SE" altLang="ko-KR" dirty="0" smtClean="0">
                <a:solidFill>
                  <a:schemeClr val="bg1"/>
                </a:solidFill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sv-SE" altLang="ko-KR" dirty="0" smtClean="0">
                <a:solidFill>
                  <a:schemeClr val="bg1"/>
                </a:solidFill>
              </a:rPr>
              <a:t>var tag=</a:t>
            </a:r>
            <a:r>
              <a:rPr lang="sv-SE" altLang="ko-KR" dirty="0" smtClean="0">
                <a:solidFill>
                  <a:srgbClr val="FFC000"/>
                </a:solidFill>
              </a:rPr>
              <a:t>”&lt;h1&gt; String &lt;/h1&gt;”</a:t>
            </a:r>
            <a:r>
              <a:rPr lang="sv-SE" altLang="ko-KR" dirty="0" smtClean="0">
                <a:solidFill>
                  <a:schemeClr val="bg1"/>
                </a:solidFill>
              </a:rPr>
              <a:t>;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7" name="TextBox 10"/>
          <p:cNvSpPr txBox="1"/>
          <p:nvPr/>
        </p:nvSpPr>
        <p:spPr>
          <a:xfrm>
            <a:off x="539552" y="285293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문자형 데이터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TextBox 11"/>
          <p:cNvSpPr txBox="1"/>
          <p:nvPr/>
        </p:nvSpPr>
        <p:spPr>
          <a:xfrm>
            <a:off x="539552" y="1428465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solidFill>
                  <a:srgbClr val="92D050"/>
                </a:solidFill>
              </a:rPr>
              <a:t>§ </a:t>
            </a:r>
            <a:r>
              <a:rPr lang="ko-KR" altLang="en-US" b="1" dirty="0" smtClean="0">
                <a:solidFill>
                  <a:srgbClr val="92D050"/>
                </a:solidFill>
              </a:rPr>
              <a:t>변수에 저장할 수 있는 데이터 형</a:t>
            </a:r>
            <a:endParaRPr lang="en-US" altLang="ko-KR" b="1" dirty="0" smtClean="0">
              <a:solidFill>
                <a:srgbClr val="92D050"/>
              </a:solidFill>
            </a:endParaRPr>
          </a:p>
        </p:txBody>
      </p:sp>
      <p:sp>
        <p:nvSpPr>
          <p:cNvPr id="9" name="TextBox 14"/>
          <p:cNvSpPr txBox="1"/>
          <p:nvPr/>
        </p:nvSpPr>
        <p:spPr>
          <a:xfrm>
            <a:off x="611560" y="1851221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dirty="0" smtClean="0">
                <a:solidFill>
                  <a:schemeClr val="bg1"/>
                </a:solidFill>
              </a:rPr>
              <a:t>앞서 언급했듯이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변수에 저장할 수 있는 데이터 형</a:t>
            </a:r>
            <a:r>
              <a:rPr lang="en-US" altLang="ko-KR" dirty="0" smtClean="0">
                <a:solidFill>
                  <a:schemeClr val="bg1"/>
                </a:solidFill>
              </a:rPr>
              <a:t>(Data Type)</a:t>
            </a:r>
            <a:r>
              <a:rPr lang="ko-KR" altLang="en-US" dirty="0" smtClean="0">
                <a:solidFill>
                  <a:schemeClr val="bg1"/>
                </a:solidFill>
              </a:rPr>
              <a:t>으로는 문자 형</a:t>
            </a:r>
            <a:r>
              <a:rPr lang="en-US" altLang="ko-KR" dirty="0" smtClean="0">
                <a:solidFill>
                  <a:schemeClr val="bg1"/>
                </a:solidFill>
              </a:rPr>
              <a:t>(String), </a:t>
            </a:r>
            <a:r>
              <a:rPr lang="ko-KR" altLang="en-US" dirty="0" smtClean="0">
                <a:solidFill>
                  <a:schemeClr val="bg1"/>
                </a:solidFill>
              </a:rPr>
              <a:t>숫자 형</a:t>
            </a:r>
            <a:r>
              <a:rPr lang="en-US" altLang="ko-KR" dirty="0" smtClean="0">
                <a:solidFill>
                  <a:schemeClr val="bg1"/>
                </a:solidFill>
              </a:rPr>
              <a:t>(Number), </a:t>
            </a:r>
            <a:r>
              <a:rPr lang="ko-KR" altLang="en-US" dirty="0" smtClean="0">
                <a:solidFill>
                  <a:schemeClr val="bg1"/>
                </a:solidFill>
              </a:rPr>
              <a:t>논리 형</a:t>
            </a:r>
            <a:r>
              <a:rPr lang="en-US" altLang="ko-KR" dirty="0" smtClean="0">
                <a:solidFill>
                  <a:schemeClr val="bg1"/>
                </a:solidFill>
              </a:rPr>
              <a:t>(Boolean), Null &amp; Undefined</a:t>
            </a:r>
            <a:r>
              <a:rPr lang="ko-KR" altLang="en-US" dirty="0" smtClean="0">
                <a:solidFill>
                  <a:schemeClr val="bg1"/>
                </a:solidFill>
              </a:rPr>
              <a:t>가 있습니다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9"/>
          <p:cNvSpPr txBox="1"/>
          <p:nvPr/>
        </p:nvSpPr>
        <p:spPr>
          <a:xfrm>
            <a:off x="611560" y="5271591"/>
            <a:ext cx="7992888" cy="4616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dirty="0" err="1" smtClean="0">
                <a:solidFill>
                  <a:schemeClr val="bg1"/>
                </a:solidFill>
              </a:rPr>
              <a:t>var</a:t>
            </a:r>
            <a:r>
              <a:rPr lang="en-US" altLang="ko-KR" dirty="0" smtClean="0">
                <a:solidFill>
                  <a:schemeClr val="bg1"/>
                </a:solidFill>
              </a:rPr>
              <a:t> s=</a:t>
            </a:r>
            <a:r>
              <a:rPr lang="en-US" altLang="ko-KR" dirty="0" smtClean="0">
                <a:solidFill>
                  <a:srgbClr val="FFC000"/>
                </a:solidFill>
              </a:rPr>
              <a:t>100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12" name="TextBox 10"/>
          <p:cNvSpPr txBox="1"/>
          <p:nvPr/>
        </p:nvSpPr>
        <p:spPr>
          <a:xfrm>
            <a:off x="539552" y="4808765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b="1" dirty="0" err="1" smtClean="0">
                <a:solidFill>
                  <a:schemeClr val="bg2">
                    <a:lumMod val="75000"/>
                  </a:schemeClr>
                </a:solidFill>
              </a:rPr>
              <a:t>숫자형</a:t>
            </a: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 데이터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 수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" name="TextBox 9"/>
          <p:cNvSpPr txBox="1"/>
          <p:nvPr/>
        </p:nvSpPr>
        <p:spPr>
          <a:xfrm>
            <a:off x="611560" y="3284984"/>
            <a:ext cx="7992888" cy="128528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sv-SE" altLang="ko-KR" dirty="0" smtClean="0">
                <a:solidFill>
                  <a:schemeClr val="bg1"/>
                </a:solidFill>
              </a:rPr>
              <a:t>var s=</a:t>
            </a:r>
            <a:r>
              <a:rPr lang="sv-SE" altLang="ko-KR" dirty="0" smtClean="0">
                <a:solidFill>
                  <a:srgbClr val="FFC000"/>
                </a:solidFill>
              </a:rPr>
              <a:t>true</a:t>
            </a:r>
            <a:r>
              <a:rPr lang="sv-SE" altLang="ko-KR" dirty="0" smtClean="0">
                <a:solidFill>
                  <a:schemeClr val="bg1"/>
                </a:solidFill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sv-SE" altLang="ko-KR" dirty="0" smtClean="0">
                <a:solidFill>
                  <a:schemeClr val="bg1"/>
                </a:solidFill>
              </a:rPr>
              <a:t>var t=</a:t>
            </a:r>
            <a:r>
              <a:rPr lang="sv-SE" altLang="ko-KR" dirty="0" smtClean="0">
                <a:solidFill>
                  <a:srgbClr val="FFC000"/>
                </a:solidFill>
              </a:rPr>
              <a:t>10&gt;=100</a:t>
            </a:r>
            <a:r>
              <a:rPr lang="sv-SE" altLang="ko-KR" dirty="0" smtClean="0">
                <a:solidFill>
                  <a:schemeClr val="bg1"/>
                </a:solidFill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sv-SE" altLang="ko-KR" dirty="0" smtClean="0">
                <a:solidFill>
                  <a:schemeClr val="bg1"/>
                </a:solidFill>
              </a:rPr>
              <a:t>var k=</a:t>
            </a:r>
            <a:r>
              <a:rPr lang="sv-SE" altLang="ko-KR" dirty="0" smtClean="0">
                <a:solidFill>
                  <a:srgbClr val="FFC000"/>
                </a:solidFill>
              </a:rPr>
              <a:t>Boolean(“hello”)</a:t>
            </a:r>
            <a:r>
              <a:rPr lang="sv-SE" altLang="ko-KR" dirty="0" smtClean="0">
                <a:solidFill>
                  <a:schemeClr val="bg1"/>
                </a:solidFill>
              </a:rPr>
              <a:t>;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7" name="TextBox 10"/>
          <p:cNvSpPr txBox="1"/>
          <p:nvPr/>
        </p:nvSpPr>
        <p:spPr>
          <a:xfrm>
            <a:off x="539552" y="285293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논리형 데이터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TextBox 11"/>
          <p:cNvSpPr txBox="1"/>
          <p:nvPr/>
        </p:nvSpPr>
        <p:spPr>
          <a:xfrm>
            <a:off x="539552" y="1428465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solidFill>
                  <a:srgbClr val="92D050"/>
                </a:solidFill>
              </a:rPr>
              <a:t>§ </a:t>
            </a:r>
            <a:r>
              <a:rPr lang="ko-KR" altLang="en-US" b="1" dirty="0" smtClean="0">
                <a:solidFill>
                  <a:srgbClr val="92D050"/>
                </a:solidFill>
              </a:rPr>
              <a:t>변수에 저장할 수 있는 데이터 형</a:t>
            </a:r>
            <a:endParaRPr lang="en-US" altLang="ko-KR" b="1" dirty="0" smtClean="0">
              <a:solidFill>
                <a:srgbClr val="92D050"/>
              </a:solidFill>
            </a:endParaRPr>
          </a:p>
        </p:txBody>
      </p:sp>
      <p:sp>
        <p:nvSpPr>
          <p:cNvPr id="9" name="TextBox 14"/>
          <p:cNvSpPr txBox="1"/>
          <p:nvPr/>
        </p:nvSpPr>
        <p:spPr>
          <a:xfrm>
            <a:off x="611560" y="1851221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dirty="0" smtClean="0">
                <a:solidFill>
                  <a:schemeClr val="bg1"/>
                </a:solidFill>
              </a:rPr>
              <a:t>앞서 언급했듯이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변수에 저장할 수 있는 데이터 형</a:t>
            </a:r>
            <a:r>
              <a:rPr lang="en-US" altLang="ko-KR" dirty="0" smtClean="0">
                <a:solidFill>
                  <a:schemeClr val="bg1"/>
                </a:solidFill>
              </a:rPr>
              <a:t>(Data Type)</a:t>
            </a:r>
            <a:r>
              <a:rPr lang="ko-KR" altLang="en-US" dirty="0" smtClean="0">
                <a:solidFill>
                  <a:schemeClr val="bg1"/>
                </a:solidFill>
              </a:rPr>
              <a:t>으로는 문자 형</a:t>
            </a:r>
            <a:r>
              <a:rPr lang="en-US" altLang="ko-KR" dirty="0" smtClean="0">
                <a:solidFill>
                  <a:schemeClr val="bg1"/>
                </a:solidFill>
              </a:rPr>
              <a:t>(String), </a:t>
            </a:r>
            <a:r>
              <a:rPr lang="ko-KR" altLang="en-US" dirty="0" smtClean="0">
                <a:solidFill>
                  <a:schemeClr val="bg1"/>
                </a:solidFill>
              </a:rPr>
              <a:t>숫자 형</a:t>
            </a:r>
            <a:r>
              <a:rPr lang="en-US" altLang="ko-KR" dirty="0" smtClean="0">
                <a:solidFill>
                  <a:schemeClr val="bg1"/>
                </a:solidFill>
              </a:rPr>
              <a:t>(Number), </a:t>
            </a:r>
            <a:r>
              <a:rPr lang="ko-KR" altLang="en-US" dirty="0" smtClean="0">
                <a:solidFill>
                  <a:schemeClr val="bg1"/>
                </a:solidFill>
              </a:rPr>
              <a:t>논리 형</a:t>
            </a:r>
            <a:r>
              <a:rPr lang="en-US" altLang="ko-KR" dirty="0" smtClean="0">
                <a:solidFill>
                  <a:schemeClr val="bg1"/>
                </a:solidFill>
              </a:rPr>
              <a:t>(Boolean), Null &amp; Undefined</a:t>
            </a:r>
            <a:r>
              <a:rPr lang="ko-KR" altLang="en-US" dirty="0" smtClean="0">
                <a:solidFill>
                  <a:schemeClr val="bg1"/>
                </a:solidFill>
              </a:rPr>
              <a:t>가 있습니다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9"/>
          <p:cNvSpPr txBox="1"/>
          <p:nvPr/>
        </p:nvSpPr>
        <p:spPr>
          <a:xfrm>
            <a:off x="611560" y="5271591"/>
            <a:ext cx="7992888" cy="707886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400"/>
              </a:lnSpc>
            </a:pPr>
            <a:r>
              <a:rPr lang="en-US" altLang="ko-KR" dirty="0" err="1" smtClean="0">
                <a:solidFill>
                  <a:schemeClr val="bg1"/>
                </a:solidFill>
              </a:rPr>
              <a:t>var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rgbClr val="FFC000"/>
                </a:solidFill>
              </a:rPr>
              <a:t>s</a:t>
            </a:r>
            <a:r>
              <a:rPr lang="en-US" altLang="ko-KR" dirty="0" smtClean="0">
                <a:solidFill>
                  <a:schemeClr val="bg1"/>
                </a:solidFill>
              </a:rPr>
              <a:t>; //Undefined</a:t>
            </a:r>
          </a:p>
          <a:p>
            <a:pPr algn="just">
              <a:lnSpc>
                <a:spcPts val="2400"/>
              </a:lnSpc>
            </a:pPr>
            <a:r>
              <a:rPr lang="en-US" altLang="ko-KR" dirty="0" err="1" smtClean="0">
                <a:solidFill>
                  <a:schemeClr val="bg1"/>
                </a:solidFill>
              </a:rPr>
              <a:t>var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rgbClr val="FFC000"/>
                </a:solidFill>
              </a:rPr>
              <a:t>t=null</a:t>
            </a:r>
            <a:r>
              <a:rPr lang="en-US" altLang="ko-KR" dirty="0" smtClean="0">
                <a:solidFill>
                  <a:schemeClr val="bg1"/>
                </a:solidFill>
              </a:rPr>
              <a:t>; </a:t>
            </a:r>
          </a:p>
        </p:txBody>
      </p:sp>
      <p:sp>
        <p:nvSpPr>
          <p:cNvPr id="12" name="TextBox 10"/>
          <p:cNvSpPr txBox="1"/>
          <p:nvPr/>
        </p:nvSpPr>
        <p:spPr>
          <a:xfrm>
            <a:off x="539552" y="480876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ko-KR" b="1" dirty="0" smtClean="0">
                <a:solidFill>
                  <a:schemeClr val="bg2">
                    <a:lumMod val="75000"/>
                  </a:schemeClr>
                </a:solidFill>
              </a:rPr>
              <a:t>Null &amp; Undefined </a:t>
            </a: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데이터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 수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5" name="TextBox 9"/>
          <p:cNvSpPr txBox="1"/>
          <p:nvPr/>
        </p:nvSpPr>
        <p:spPr>
          <a:xfrm>
            <a:off x="611560" y="2847242"/>
            <a:ext cx="7992888" cy="86979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altLang="ko-KR" dirty="0" smtClean="0">
                <a:solidFill>
                  <a:schemeClr val="bg1"/>
                </a:solidFill>
              </a:rPr>
              <a:t>var </a:t>
            </a:r>
            <a:r>
              <a:rPr lang="pt-BR" altLang="ko-KR" dirty="0" smtClean="0">
                <a:solidFill>
                  <a:srgbClr val="FFC000"/>
                </a:solidFill>
              </a:rPr>
              <a:t>1</a:t>
            </a:r>
            <a:r>
              <a:rPr lang="pt-BR" altLang="ko-KR" dirty="0" smtClean="0">
                <a:solidFill>
                  <a:schemeClr val="bg1"/>
                </a:solidFill>
              </a:rPr>
              <a:t>num=10; (X)</a:t>
            </a:r>
          </a:p>
          <a:p>
            <a:pPr algn="just">
              <a:lnSpc>
                <a:spcPct val="150000"/>
              </a:lnSpc>
            </a:pPr>
            <a:r>
              <a:rPr lang="pt-BR" altLang="ko-KR" dirty="0" smtClean="0">
                <a:solidFill>
                  <a:schemeClr val="bg1"/>
                </a:solidFill>
              </a:rPr>
              <a:t>var </a:t>
            </a:r>
            <a:r>
              <a:rPr lang="pt-BR" altLang="ko-KR" dirty="0" smtClean="0">
                <a:solidFill>
                  <a:srgbClr val="FFC000"/>
                </a:solidFill>
              </a:rPr>
              <a:t>$</a:t>
            </a:r>
            <a:r>
              <a:rPr lang="pt-BR" altLang="ko-KR" dirty="0" smtClean="0">
                <a:solidFill>
                  <a:schemeClr val="bg1"/>
                </a:solidFill>
              </a:rPr>
              <a:t>num=10; (O)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7" name="TextBox 10"/>
          <p:cNvSpPr txBox="1"/>
          <p:nvPr/>
        </p:nvSpPr>
        <p:spPr>
          <a:xfrm>
            <a:off x="539552" y="2415194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solidFill>
                  <a:schemeClr val="bg2">
                    <a:lumMod val="75000"/>
                  </a:schemeClr>
                </a:solidFill>
              </a:rPr>
              <a:t>1. </a:t>
            </a:r>
            <a:r>
              <a:rPr lang="ko-KR" altLang="en-US" b="1" dirty="0" err="1" smtClean="0">
                <a:solidFill>
                  <a:schemeClr val="bg2">
                    <a:lumMod val="75000"/>
                  </a:schemeClr>
                </a:solidFill>
              </a:rPr>
              <a:t>변수명</a:t>
            </a: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 첫 글자로는 </a:t>
            </a:r>
            <a:r>
              <a:rPr lang="en-US" altLang="ko-KR" b="1" dirty="0" smtClean="0">
                <a:solidFill>
                  <a:schemeClr val="bg2">
                    <a:lumMod val="75000"/>
                  </a:schemeClr>
                </a:solidFill>
              </a:rPr>
              <a:t>$, _(</a:t>
            </a:r>
            <a:r>
              <a:rPr lang="ko-KR" altLang="en-US" b="1" dirty="0" err="1" smtClean="0">
                <a:solidFill>
                  <a:schemeClr val="bg2">
                    <a:lumMod val="75000"/>
                  </a:schemeClr>
                </a:solidFill>
              </a:rPr>
              <a:t>언더바</a:t>
            </a:r>
            <a:r>
              <a:rPr lang="en-US" altLang="ko-KR" b="1" dirty="0" smtClean="0">
                <a:solidFill>
                  <a:schemeClr val="bg2">
                    <a:lumMod val="75000"/>
                  </a:schemeClr>
                </a:solidFill>
              </a:rPr>
              <a:t>), </a:t>
            </a: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영문자만 올 수 있습니다</a:t>
            </a:r>
            <a:r>
              <a:rPr lang="en-US" altLang="ko-KR" b="1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TextBox 11"/>
          <p:cNvSpPr txBox="1"/>
          <p:nvPr/>
        </p:nvSpPr>
        <p:spPr>
          <a:xfrm>
            <a:off x="539552" y="1428465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solidFill>
                  <a:srgbClr val="92D050"/>
                </a:solidFill>
              </a:rPr>
              <a:t>§ </a:t>
            </a:r>
            <a:r>
              <a:rPr lang="ko-KR" altLang="en-US" b="1" dirty="0" smtClean="0">
                <a:solidFill>
                  <a:srgbClr val="92D050"/>
                </a:solidFill>
              </a:rPr>
              <a:t>변수를 선언할 때 주의할 사항</a:t>
            </a:r>
            <a:endParaRPr lang="en-US" altLang="ko-KR" b="1" dirty="0" smtClean="0">
              <a:solidFill>
                <a:srgbClr val="92D050"/>
              </a:solidFill>
            </a:endParaRPr>
          </a:p>
        </p:txBody>
      </p:sp>
      <p:sp>
        <p:nvSpPr>
          <p:cNvPr id="9" name="TextBox 14"/>
          <p:cNvSpPr txBox="1"/>
          <p:nvPr/>
        </p:nvSpPr>
        <p:spPr>
          <a:xfrm>
            <a:off x="611560" y="1851221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dirty="0" smtClean="0">
                <a:solidFill>
                  <a:schemeClr val="bg1"/>
                </a:solidFill>
              </a:rPr>
              <a:t>다음은 변수 선언할 때 몇 가지 주의해야 할 사항들입니다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9"/>
          <p:cNvSpPr txBox="1"/>
          <p:nvPr/>
        </p:nvSpPr>
        <p:spPr>
          <a:xfrm>
            <a:off x="611560" y="4547923"/>
            <a:ext cx="7992888" cy="68127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400"/>
              </a:lnSpc>
            </a:pPr>
            <a:r>
              <a:rPr lang="pt-BR" altLang="ko-KR" dirty="0" smtClean="0">
                <a:solidFill>
                  <a:schemeClr val="bg1"/>
                </a:solidFill>
              </a:rPr>
              <a:t>var </a:t>
            </a:r>
            <a:r>
              <a:rPr lang="pt-BR" altLang="ko-KR" dirty="0" smtClean="0">
                <a:solidFill>
                  <a:srgbClr val="FFC000"/>
                </a:solidFill>
              </a:rPr>
              <a:t>100</a:t>
            </a:r>
            <a:r>
              <a:rPr lang="pt-BR" altLang="ko-KR" dirty="0" smtClean="0">
                <a:solidFill>
                  <a:schemeClr val="bg1"/>
                </a:solidFill>
              </a:rPr>
              <a:t>num=10; (X)</a:t>
            </a:r>
          </a:p>
          <a:p>
            <a:pPr algn="just">
              <a:lnSpc>
                <a:spcPts val="2400"/>
              </a:lnSpc>
            </a:pPr>
            <a:r>
              <a:rPr lang="pt-BR" altLang="ko-KR" dirty="0" smtClean="0">
                <a:solidFill>
                  <a:schemeClr val="bg1"/>
                </a:solidFill>
              </a:rPr>
              <a:t>var num</a:t>
            </a:r>
            <a:r>
              <a:rPr lang="pt-BR" altLang="ko-KR" dirty="0" smtClean="0">
                <a:solidFill>
                  <a:srgbClr val="FFC000"/>
                </a:solidFill>
              </a:rPr>
              <a:t>100</a:t>
            </a:r>
            <a:r>
              <a:rPr lang="pt-BR" altLang="ko-KR" dirty="0" smtClean="0">
                <a:solidFill>
                  <a:schemeClr val="bg1"/>
                </a:solidFill>
              </a:rPr>
              <a:t>=10; (O)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12" name="TextBox 10"/>
          <p:cNvSpPr txBox="1"/>
          <p:nvPr/>
        </p:nvSpPr>
        <p:spPr>
          <a:xfrm>
            <a:off x="539552" y="4085097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solidFill>
                  <a:schemeClr val="bg2">
                    <a:lumMod val="75000"/>
                  </a:schemeClr>
                </a:solidFill>
              </a:rPr>
              <a:t>2. </a:t>
            </a:r>
            <a:r>
              <a:rPr lang="ko-KR" altLang="en-US" b="1" dirty="0" err="1" smtClean="0">
                <a:solidFill>
                  <a:schemeClr val="bg2">
                    <a:lumMod val="75000"/>
                  </a:schemeClr>
                </a:solidFill>
              </a:rPr>
              <a:t>변수명</a:t>
            </a: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 첫 글자 다음은 영문자</a:t>
            </a:r>
            <a:r>
              <a:rPr lang="en-US" altLang="ko-KR" b="1" dirty="0" smtClean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숫자</a:t>
            </a:r>
            <a:r>
              <a:rPr lang="en-US" altLang="ko-KR" b="1" dirty="0" smtClean="0">
                <a:solidFill>
                  <a:schemeClr val="bg2">
                    <a:lumMod val="75000"/>
                  </a:schemeClr>
                </a:solidFill>
              </a:rPr>
              <a:t>, $, _</a:t>
            </a: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를</a:t>
            </a:r>
            <a:r>
              <a:rPr lang="en-US" altLang="ko-KR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포함할 수 있습니다</a:t>
            </a:r>
            <a:r>
              <a:rPr lang="en-US" altLang="ko-KR" b="1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 수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5" name="TextBox 9"/>
          <p:cNvSpPr txBox="1"/>
          <p:nvPr/>
        </p:nvSpPr>
        <p:spPr>
          <a:xfrm>
            <a:off x="611560" y="2132856"/>
            <a:ext cx="7992888" cy="86979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altLang="ko-KR" dirty="0" smtClean="0">
                <a:solidFill>
                  <a:schemeClr val="bg1"/>
                </a:solidFill>
              </a:rPr>
              <a:t>var </a:t>
            </a:r>
            <a:r>
              <a:rPr lang="pt-BR" altLang="ko-KR" dirty="0" smtClean="0">
                <a:solidFill>
                  <a:srgbClr val="FFC000"/>
                </a:solidFill>
              </a:rPr>
              <a:t>document</a:t>
            </a:r>
            <a:r>
              <a:rPr lang="pt-BR" altLang="ko-KR" dirty="0" smtClean="0">
                <a:solidFill>
                  <a:schemeClr val="bg1"/>
                </a:solidFill>
              </a:rPr>
              <a:t>=10; (X)</a:t>
            </a:r>
          </a:p>
          <a:p>
            <a:pPr algn="just">
              <a:lnSpc>
                <a:spcPct val="150000"/>
              </a:lnSpc>
            </a:pPr>
            <a:r>
              <a:rPr lang="pt-BR" altLang="ko-KR" dirty="0" smtClean="0">
                <a:solidFill>
                  <a:schemeClr val="bg1"/>
                </a:solidFill>
              </a:rPr>
              <a:t>var num=10; (O)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7" name="TextBox 10"/>
          <p:cNvSpPr txBox="1"/>
          <p:nvPr/>
        </p:nvSpPr>
        <p:spPr>
          <a:xfrm>
            <a:off x="539552" y="141277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b="1" dirty="0" smtClean="0">
                <a:solidFill>
                  <a:schemeClr val="bg2">
                    <a:lumMod val="75000"/>
                  </a:schemeClr>
                </a:solidFill>
              </a:rPr>
              <a:t>3. </a:t>
            </a:r>
            <a:r>
              <a:rPr lang="ko-KR" altLang="en-US" b="1" dirty="0" err="1" smtClean="0">
                <a:solidFill>
                  <a:schemeClr val="bg2">
                    <a:lumMod val="75000"/>
                  </a:schemeClr>
                </a:solidFill>
              </a:rPr>
              <a:t>변수명으로는</a:t>
            </a: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b="1" dirty="0" err="1" smtClean="0">
                <a:solidFill>
                  <a:schemeClr val="bg2">
                    <a:lumMod val="75000"/>
                  </a:schemeClr>
                </a:solidFill>
              </a:rPr>
              <a:t>예약어</a:t>
            </a:r>
            <a:r>
              <a:rPr lang="en-US" altLang="ko-KR" b="1" dirty="0" smtClean="0">
                <a:solidFill>
                  <a:schemeClr val="bg2">
                    <a:lumMod val="75000"/>
                  </a:schemeClr>
                </a:solidFill>
              </a:rPr>
              <a:t>(document, location, window </a:t>
            </a: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등</a:t>
            </a:r>
            <a:r>
              <a:rPr lang="en-US" altLang="ko-KR" b="1" dirty="0" smtClean="0">
                <a:solidFill>
                  <a:schemeClr val="bg2">
                    <a:lumMod val="75000"/>
                  </a:schemeClr>
                </a:solidFill>
              </a:rPr>
              <a:t>)</a:t>
            </a: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를 사용할 수 없습니다</a:t>
            </a:r>
            <a:r>
              <a:rPr lang="en-US" altLang="ko-KR" b="1" dirty="0" smtClean="0">
                <a:solidFill>
                  <a:schemeClr val="bg2">
                    <a:lumMod val="75000"/>
                  </a:schemeClr>
                </a:solidFill>
              </a:rPr>
              <a:t>. 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TextBox 9"/>
          <p:cNvSpPr txBox="1"/>
          <p:nvPr/>
        </p:nvSpPr>
        <p:spPr>
          <a:xfrm>
            <a:off x="611560" y="3675802"/>
            <a:ext cx="7992888" cy="68127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400"/>
              </a:lnSpc>
            </a:pPr>
            <a:r>
              <a:rPr lang="pt-BR" altLang="ko-KR" dirty="0" smtClean="0">
                <a:solidFill>
                  <a:schemeClr val="bg1"/>
                </a:solidFill>
              </a:rPr>
              <a:t>var num=”hello”; (X)</a:t>
            </a:r>
          </a:p>
          <a:p>
            <a:pPr algn="just">
              <a:lnSpc>
                <a:spcPts val="2400"/>
              </a:lnSpc>
            </a:pPr>
            <a:r>
              <a:rPr lang="pt-BR" altLang="ko-KR" dirty="0" smtClean="0">
                <a:solidFill>
                  <a:schemeClr val="bg1"/>
                </a:solidFill>
              </a:rPr>
              <a:t>var </a:t>
            </a:r>
            <a:r>
              <a:rPr lang="pt-BR" altLang="ko-KR" dirty="0" smtClean="0">
                <a:solidFill>
                  <a:srgbClr val="FFC000"/>
                </a:solidFill>
              </a:rPr>
              <a:t>num</a:t>
            </a:r>
            <a:r>
              <a:rPr lang="pt-BR" altLang="ko-KR" dirty="0" smtClean="0">
                <a:solidFill>
                  <a:schemeClr val="bg1"/>
                </a:solidFill>
              </a:rPr>
              <a:t>=</a:t>
            </a:r>
            <a:r>
              <a:rPr lang="pt-BR" altLang="ko-KR" dirty="0" smtClean="0">
                <a:solidFill>
                  <a:srgbClr val="FFC000"/>
                </a:solidFill>
              </a:rPr>
              <a:t>10</a:t>
            </a:r>
            <a:r>
              <a:rPr lang="pt-BR" altLang="ko-KR" dirty="0" smtClean="0">
                <a:solidFill>
                  <a:schemeClr val="bg1"/>
                </a:solidFill>
              </a:rPr>
              <a:t>; (O)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12" name="TextBox 10"/>
          <p:cNvSpPr txBox="1"/>
          <p:nvPr/>
        </p:nvSpPr>
        <p:spPr>
          <a:xfrm>
            <a:off x="539552" y="3212976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solidFill>
                  <a:schemeClr val="bg2">
                    <a:lumMod val="75000"/>
                  </a:schemeClr>
                </a:solidFill>
              </a:rPr>
              <a:t>4. </a:t>
            </a:r>
            <a:r>
              <a:rPr lang="ko-KR" altLang="en-US" b="1" dirty="0" err="1" smtClean="0">
                <a:solidFill>
                  <a:schemeClr val="bg2">
                    <a:lumMod val="75000"/>
                  </a:schemeClr>
                </a:solidFill>
              </a:rPr>
              <a:t>변수명을</a:t>
            </a: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 지을 때는 되도록 의미를 부여해 작성하는 것이 좋습니다</a:t>
            </a:r>
            <a:r>
              <a:rPr lang="en-US" altLang="ko-KR" b="1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TextBox 9"/>
          <p:cNvSpPr txBox="1"/>
          <p:nvPr/>
        </p:nvSpPr>
        <p:spPr>
          <a:xfrm>
            <a:off x="611560" y="5085184"/>
            <a:ext cx="7992888" cy="68127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400"/>
              </a:lnSpc>
            </a:pPr>
            <a:r>
              <a:rPr lang="pt-BR" altLang="ko-KR" dirty="0" smtClean="0">
                <a:solidFill>
                  <a:schemeClr val="bg1"/>
                </a:solidFill>
              </a:rPr>
              <a:t>var </a:t>
            </a:r>
            <a:r>
              <a:rPr lang="pt-BR" altLang="ko-KR" dirty="0" smtClean="0">
                <a:solidFill>
                  <a:srgbClr val="FFC000"/>
                </a:solidFill>
              </a:rPr>
              <a:t>num</a:t>
            </a:r>
            <a:r>
              <a:rPr lang="pt-BR" altLang="ko-KR" dirty="0" smtClean="0">
                <a:solidFill>
                  <a:schemeClr val="bg1"/>
                </a:solidFill>
              </a:rPr>
              <a:t>=10; document.write(</a:t>
            </a:r>
            <a:r>
              <a:rPr lang="pt-BR" altLang="ko-KR" dirty="0" smtClean="0">
                <a:solidFill>
                  <a:srgbClr val="FFC000"/>
                </a:solidFill>
              </a:rPr>
              <a:t>Num</a:t>
            </a:r>
            <a:r>
              <a:rPr lang="pt-BR" altLang="ko-KR" dirty="0" smtClean="0">
                <a:solidFill>
                  <a:schemeClr val="bg1"/>
                </a:solidFill>
              </a:rPr>
              <a:t>) (X)</a:t>
            </a:r>
          </a:p>
          <a:p>
            <a:pPr algn="just">
              <a:lnSpc>
                <a:spcPts val="2400"/>
              </a:lnSpc>
            </a:pPr>
            <a:r>
              <a:rPr lang="pt-BR" altLang="ko-KR" dirty="0" smtClean="0">
                <a:solidFill>
                  <a:schemeClr val="bg1"/>
                </a:solidFill>
              </a:rPr>
              <a:t>var </a:t>
            </a:r>
            <a:r>
              <a:rPr lang="pt-BR" altLang="ko-KR" dirty="0" smtClean="0">
                <a:solidFill>
                  <a:srgbClr val="FFC000"/>
                </a:solidFill>
              </a:rPr>
              <a:t>num</a:t>
            </a:r>
            <a:r>
              <a:rPr lang="pt-BR" altLang="ko-KR" dirty="0" smtClean="0">
                <a:solidFill>
                  <a:schemeClr val="bg1"/>
                </a:solidFill>
              </a:rPr>
              <a:t>=10; document.write(</a:t>
            </a:r>
            <a:r>
              <a:rPr lang="pt-BR" altLang="ko-KR" dirty="0" smtClean="0">
                <a:solidFill>
                  <a:srgbClr val="FFC000"/>
                </a:solidFill>
              </a:rPr>
              <a:t>num</a:t>
            </a:r>
            <a:r>
              <a:rPr lang="pt-BR" altLang="ko-KR" dirty="0" smtClean="0">
                <a:solidFill>
                  <a:schemeClr val="bg1"/>
                </a:solidFill>
              </a:rPr>
              <a:t>) (O)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16" name="TextBox 10"/>
          <p:cNvSpPr txBox="1"/>
          <p:nvPr/>
        </p:nvSpPr>
        <p:spPr>
          <a:xfrm>
            <a:off x="539552" y="4622358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solidFill>
                  <a:schemeClr val="bg2">
                    <a:lumMod val="75000"/>
                  </a:schemeClr>
                </a:solidFill>
              </a:rPr>
              <a:t>5. </a:t>
            </a:r>
            <a:r>
              <a:rPr lang="ko-KR" altLang="en-US" b="1" dirty="0" err="1" smtClean="0">
                <a:solidFill>
                  <a:schemeClr val="bg2">
                    <a:lumMod val="75000"/>
                  </a:schemeClr>
                </a:solidFill>
              </a:rPr>
              <a:t>변수명을</a:t>
            </a: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 사용할 때는 대</a:t>
            </a:r>
            <a:r>
              <a:rPr lang="en-US" altLang="ko-KR" b="1" dirty="0" smtClean="0">
                <a:solidFill>
                  <a:schemeClr val="bg2">
                    <a:lumMod val="75000"/>
                  </a:schemeClr>
                </a:solidFill>
              </a:rPr>
              <a:t>·</a:t>
            </a: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소문자를 구분해야 합니다</a:t>
            </a:r>
            <a:r>
              <a:rPr lang="en-US" altLang="ko-KR" b="1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8" name="TextBox 11"/>
          <p:cNvSpPr txBox="1"/>
          <p:nvPr/>
        </p:nvSpPr>
        <p:spPr>
          <a:xfrm>
            <a:off x="539552" y="1428465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solidFill>
                  <a:srgbClr val="92D050"/>
                </a:solidFill>
              </a:rPr>
              <a:t>§ </a:t>
            </a:r>
            <a:r>
              <a:rPr lang="ko-KR" altLang="en-US" b="1" dirty="0" smtClean="0">
                <a:solidFill>
                  <a:srgbClr val="92D050"/>
                </a:solidFill>
              </a:rPr>
              <a:t>연산자</a:t>
            </a:r>
            <a:endParaRPr lang="en-US" altLang="ko-KR" b="1" dirty="0" smtClean="0">
              <a:solidFill>
                <a:srgbClr val="92D050"/>
              </a:solidFill>
            </a:endParaRPr>
          </a:p>
        </p:txBody>
      </p:sp>
      <p:sp>
        <p:nvSpPr>
          <p:cNvPr id="9" name="TextBox 14"/>
          <p:cNvSpPr txBox="1"/>
          <p:nvPr/>
        </p:nvSpPr>
        <p:spPr>
          <a:xfrm>
            <a:off x="611560" y="1851221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dirty="0" smtClean="0">
                <a:solidFill>
                  <a:schemeClr val="bg1"/>
                </a:solidFill>
              </a:rPr>
              <a:t>연산자는 프로그래밍 계산 작업이라고 보면 됩니다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63788" y="2494382"/>
            <a:ext cx="4784476" cy="316686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8" name="TextBox 11"/>
          <p:cNvSpPr txBox="1"/>
          <p:nvPr/>
        </p:nvSpPr>
        <p:spPr>
          <a:xfrm>
            <a:off x="539552" y="1428465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solidFill>
                  <a:srgbClr val="92D050"/>
                </a:solidFill>
              </a:rPr>
              <a:t>§ </a:t>
            </a:r>
            <a:r>
              <a:rPr lang="ko-KR" altLang="en-US" b="1" dirty="0" smtClean="0">
                <a:solidFill>
                  <a:srgbClr val="92D050"/>
                </a:solidFill>
              </a:rPr>
              <a:t>연산자의 종류</a:t>
            </a:r>
            <a:endParaRPr lang="en-US" altLang="ko-KR" b="1" dirty="0" smtClean="0">
              <a:solidFill>
                <a:srgbClr val="92D050"/>
              </a:solidFill>
            </a:endParaRPr>
          </a:p>
        </p:txBody>
      </p:sp>
      <p:sp>
        <p:nvSpPr>
          <p:cNvPr id="9" name="TextBox 14"/>
          <p:cNvSpPr txBox="1"/>
          <p:nvPr/>
        </p:nvSpPr>
        <p:spPr>
          <a:xfrm>
            <a:off x="611560" y="3707740"/>
            <a:ext cx="79928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b="1" dirty="0" smtClean="0">
                <a:solidFill>
                  <a:schemeClr val="bg1"/>
                </a:solidFill>
              </a:rPr>
              <a:t>+,  -,  *,  /,  %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TextBox 10"/>
          <p:cNvSpPr txBox="1"/>
          <p:nvPr/>
        </p:nvSpPr>
        <p:spPr>
          <a:xfrm>
            <a:off x="539552" y="2627620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산술 연산자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TextBox 14"/>
          <p:cNvSpPr txBox="1"/>
          <p:nvPr/>
        </p:nvSpPr>
        <p:spPr>
          <a:xfrm>
            <a:off x="611560" y="5363924"/>
            <a:ext cx="7992888" cy="646331"/>
          </a:xfrm>
          <a:prstGeom prst="rect">
            <a:avLst/>
          </a:prstGeom>
          <a:solidFill>
            <a:schemeClr val="tx1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b="1" dirty="0" smtClean="0">
                <a:solidFill>
                  <a:srgbClr val="FFC000"/>
                </a:solidFill>
              </a:rPr>
              <a:t>문자 형 데이터 </a:t>
            </a:r>
            <a:r>
              <a:rPr lang="en-US" altLang="ko-KR" b="1" dirty="0" smtClean="0">
                <a:solidFill>
                  <a:schemeClr val="bg1"/>
                </a:solidFill>
              </a:rPr>
              <a:t>+ </a:t>
            </a:r>
            <a:r>
              <a:rPr lang="ko-KR" altLang="en-US" b="1" dirty="0" smtClean="0">
                <a:solidFill>
                  <a:srgbClr val="FFC000"/>
                </a:solidFill>
              </a:rPr>
              <a:t>문자 형 데이터 </a:t>
            </a:r>
            <a:r>
              <a:rPr lang="en-US" altLang="ko-KR" b="1" dirty="0" smtClean="0">
                <a:solidFill>
                  <a:schemeClr val="bg1"/>
                </a:solidFill>
              </a:rPr>
              <a:t>= </a:t>
            </a:r>
            <a:r>
              <a:rPr lang="ko-KR" altLang="en-US" b="1" dirty="0" smtClean="0">
                <a:solidFill>
                  <a:schemeClr val="bg1"/>
                </a:solidFill>
              </a:rPr>
              <a:t>하나의 문자 형 데이터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algn="just"/>
            <a:r>
              <a:rPr lang="ko-KR" altLang="en-US" b="1" dirty="0" smtClean="0">
                <a:solidFill>
                  <a:srgbClr val="FFC000"/>
                </a:solidFill>
              </a:rPr>
              <a:t>문자 형 데이터 </a:t>
            </a:r>
            <a:r>
              <a:rPr lang="en-US" altLang="ko-KR" b="1" dirty="0" smtClean="0">
                <a:solidFill>
                  <a:schemeClr val="bg1"/>
                </a:solidFill>
              </a:rPr>
              <a:t>+ </a:t>
            </a:r>
            <a:r>
              <a:rPr lang="ko-KR" altLang="en-US" b="1" dirty="0" smtClean="0">
                <a:solidFill>
                  <a:schemeClr val="bg1"/>
                </a:solidFill>
              </a:rPr>
              <a:t>숫자 형 데이터 </a:t>
            </a:r>
            <a:r>
              <a:rPr lang="en-US" altLang="ko-KR" b="1" dirty="0" smtClean="0">
                <a:solidFill>
                  <a:schemeClr val="bg1"/>
                </a:solidFill>
              </a:rPr>
              <a:t>= </a:t>
            </a:r>
            <a:r>
              <a:rPr lang="ko-KR" altLang="en-US" b="1" dirty="0" smtClean="0">
                <a:solidFill>
                  <a:schemeClr val="bg1"/>
                </a:solidFill>
              </a:rPr>
              <a:t>하나의 문자 형 데이터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2" y="4293096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문자결합 연산자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TextBox 14"/>
          <p:cNvSpPr txBox="1"/>
          <p:nvPr/>
        </p:nvSpPr>
        <p:spPr>
          <a:xfrm>
            <a:off x="611560" y="2987660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dirty="0" smtClean="0">
                <a:solidFill>
                  <a:schemeClr val="bg1"/>
                </a:solidFill>
              </a:rPr>
              <a:t>산술 연산자는 산수 시간에 배운 더하기</a:t>
            </a:r>
            <a:r>
              <a:rPr lang="en-US" altLang="ko-KR" dirty="0" smtClean="0">
                <a:solidFill>
                  <a:schemeClr val="bg1"/>
                </a:solidFill>
              </a:rPr>
              <a:t>(+), </a:t>
            </a:r>
            <a:r>
              <a:rPr lang="ko-KR" altLang="en-US" dirty="0" smtClean="0">
                <a:solidFill>
                  <a:schemeClr val="bg1"/>
                </a:solidFill>
              </a:rPr>
              <a:t>빼기</a:t>
            </a:r>
            <a:r>
              <a:rPr lang="en-US" altLang="ko-KR" dirty="0" smtClean="0">
                <a:solidFill>
                  <a:schemeClr val="bg1"/>
                </a:solidFill>
              </a:rPr>
              <a:t>(-), </a:t>
            </a:r>
            <a:r>
              <a:rPr lang="ko-KR" altLang="en-US" dirty="0" smtClean="0">
                <a:solidFill>
                  <a:schemeClr val="bg1"/>
                </a:solidFill>
              </a:rPr>
              <a:t>곱하기</a:t>
            </a:r>
            <a:r>
              <a:rPr lang="en-US" altLang="ko-KR" dirty="0" smtClean="0">
                <a:solidFill>
                  <a:schemeClr val="bg1"/>
                </a:solidFill>
              </a:rPr>
              <a:t>(*), </a:t>
            </a:r>
            <a:r>
              <a:rPr lang="ko-KR" altLang="en-US" dirty="0" smtClean="0">
                <a:solidFill>
                  <a:schemeClr val="bg1"/>
                </a:solidFill>
              </a:rPr>
              <a:t>나누기</a:t>
            </a:r>
            <a:r>
              <a:rPr lang="en-US" altLang="ko-KR" dirty="0" smtClean="0">
                <a:solidFill>
                  <a:schemeClr val="bg1"/>
                </a:solidFill>
              </a:rPr>
              <a:t>(/), </a:t>
            </a:r>
            <a:r>
              <a:rPr lang="ko-KR" altLang="en-US" dirty="0" smtClean="0">
                <a:solidFill>
                  <a:schemeClr val="bg1"/>
                </a:solidFill>
              </a:rPr>
              <a:t>나머지</a:t>
            </a:r>
            <a:r>
              <a:rPr lang="en-US" altLang="ko-KR" dirty="0" smtClean="0">
                <a:solidFill>
                  <a:schemeClr val="bg1"/>
                </a:solidFill>
              </a:rPr>
              <a:t>(%)</a:t>
            </a:r>
            <a:r>
              <a:rPr lang="ko-KR" altLang="en-US" dirty="0" smtClean="0">
                <a:solidFill>
                  <a:schemeClr val="bg1"/>
                </a:solidFill>
              </a:rPr>
              <a:t>가 있습니다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4"/>
          <p:cNvSpPr txBox="1"/>
          <p:nvPr/>
        </p:nvSpPr>
        <p:spPr>
          <a:xfrm>
            <a:off x="611560" y="4653136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dirty="0" smtClean="0">
                <a:solidFill>
                  <a:schemeClr val="bg1"/>
                </a:solidFill>
              </a:rPr>
              <a:t>문자 결합 연산자는 </a:t>
            </a:r>
            <a:r>
              <a:rPr lang="ko-KR" altLang="en-US" dirty="0" err="1" smtClean="0">
                <a:solidFill>
                  <a:srgbClr val="FFC000"/>
                </a:solidFill>
              </a:rPr>
              <a:t>피연산자</a:t>
            </a:r>
            <a:r>
              <a:rPr lang="en-US" altLang="ko-KR" dirty="0" smtClean="0">
                <a:solidFill>
                  <a:srgbClr val="FFC000"/>
                </a:solidFill>
              </a:rPr>
              <a:t>(</a:t>
            </a:r>
            <a:r>
              <a:rPr lang="ko-KR" altLang="en-US" dirty="0" smtClean="0">
                <a:solidFill>
                  <a:srgbClr val="FFC000"/>
                </a:solidFill>
              </a:rPr>
              <a:t>연산 대상 데이터</a:t>
            </a:r>
            <a:r>
              <a:rPr lang="en-US" altLang="ko-KR" dirty="0" smtClean="0">
                <a:solidFill>
                  <a:srgbClr val="FFC000"/>
                </a:solidFill>
              </a:rPr>
              <a:t>) </a:t>
            </a:r>
            <a:r>
              <a:rPr lang="ko-KR" altLang="en-US" dirty="0" smtClean="0">
                <a:solidFill>
                  <a:srgbClr val="FFC000"/>
                </a:solidFill>
              </a:rPr>
              <a:t>중 문자 형 데이터를 포함합니다</a:t>
            </a:r>
            <a:r>
              <a:rPr lang="en-US" altLang="ko-KR" dirty="0" smtClean="0">
                <a:solidFill>
                  <a:srgbClr val="FFC000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여러 개 문자를 </a:t>
            </a:r>
            <a:r>
              <a:rPr lang="ko-KR" altLang="en-US" smtClean="0">
                <a:solidFill>
                  <a:schemeClr val="bg1"/>
                </a:solidFill>
              </a:rPr>
              <a:t>하나의 문자형 </a:t>
            </a:r>
            <a:r>
              <a:rPr lang="ko-KR" altLang="en-US" dirty="0" smtClean="0">
                <a:solidFill>
                  <a:schemeClr val="bg1"/>
                </a:solidFill>
              </a:rPr>
              <a:t>데이터로 </a:t>
            </a:r>
            <a:r>
              <a:rPr lang="ko-KR" altLang="en-US" smtClean="0">
                <a:solidFill>
                  <a:schemeClr val="bg1"/>
                </a:solidFill>
              </a:rPr>
              <a:t>결합할 때 주로 </a:t>
            </a:r>
            <a:r>
              <a:rPr lang="ko-KR" altLang="en-US" dirty="0" smtClean="0">
                <a:solidFill>
                  <a:schemeClr val="bg1"/>
                </a:solidFill>
              </a:rPr>
              <a:t>사용합니다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11560" y="1772816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dirty="0" smtClean="0">
                <a:solidFill>
                  <a:schemeClr val="bg1"/>
                </a:solidFill>
              </a:rPr>
              <a:t>연상자의 종류에는 산술 연산자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문자 결합 연산자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대입 연산자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증감 연산자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비교 연산자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논리 연산자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err="1" smtClean="0">
                <a:solidFill>
                  <a:schemeClr val="bg1"/>
                </a:solidFill>
              </a:rPr>
              <a:t>삼항</a:t>
            </a:r>
            <a:r>
              <a:rPr lang="ko-KR" altLang="en-US" dirty="0" smtClean="0">
                <a:solidFill>
                  <a:schemeClr val="bg1"/>
                </a:solidFill>
              </a:rPr>
              <a:t> 조건 연산자가 있습니다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7" name="TextBox 10"/>
          <p:cNvSpPr txBox="1"/>
          <p:nvPr/>
        </p:nvSpPr>
        <p:spPr>
          <a:xfrm>
            <a:off x="539552" y="1414517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대입 연산자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TextBox 14"/>
          <p:cNvSpPr txBox="1"/>
          <p:nvPr/>
        </p:nvSpPr>
        <p:spPr>
          <a:xfrm>
            <a:off x="611560" y="5219908"/>
            <a:ext cx="7992888" cy="646331"/>
          </a:xfrm>
          <a:prstGeom prst="rect">
            <a:avLst/>
          </a:prstGeom>
          <a:solidFill>
            <a:schemeClr val="tx1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b="1" dirty="0" smtClean="0">
                <a:solidFill>
                  <a:schemeClr val="bg1"/>
                </a:solidFill>
              </a:rPr>
              <a:t>변수 </a:t>
            </a:r>
            <a:r>
              <a:rPr lang="en-US" altLang="ko-KR" b="1" dirty="0" smtClean="0">
                <a:solidFill>
                  <a:schemeClr val="bg1"/>
                </a:solidFill>
              </a:rPr>
              <a:t>++;       ex )  </a:t>
            </a:r>
            <a:r>
              <a:rPr lang="en-US" altLang="ko-KR" b="1" dirty="0" err="1" smtClean="0">
                <a:solidFill>
                  <a:schemeClr val="bg1"/>
                </a:solidFill>
              </a:rPr>
              <a:t>var</a:t>
            </a:r>
            <a:r>
              <a:rPr lang="en-US" altLang="ko-KR" b="1" dirty="0" smtClean="0">
                <a:solidFill>
                  <a:schemeClr val="bg1"/>
                </a:solidFill>
              </a:rPr>
              <a:t> a=10;   a++;  </a:t>
            </a:r>
            <a:r>
              <a:rPr lang="ko-KR" altLang="en-US" b="1" dirty="0" smtClean="0">
                <a:solidFill>
                  <a:schemeClr val="bg1"/>
                </a:solidFill>
              </a:rPr>
              <a:t>→  </a:t>
            </a:r>
            <a:r>
              <a:rPr lang="en-US" altLang="ko-KR" b="1" dirty="0" smtClean="0">
                <a:solidFill>
                  <a:schemeClr val="bg1"/>
                </a:solidFill>
              </a:rPr>
              <a:t>a=</a:t>
            </a:r>
            <a:r>
              <a:rPr lang="en-US" altLang="ko-KR" b="1" dirty="0" smtClean="0">
                <a:solidFill>
                  <a:srgbClr val="FFC000"/>
                </a:solidFill>
              </a:rPr>
              <a:t>11</a:t>
            </a:r>
            <a:r>
              <a:rPr lang="en-US" altLang="ko-KR" b="1" dirty="0" smtClean="0">
                <a:solidFill>
                  <a:schemeClr val="bg1"/>
                </a:solidFill>
              </a:rPr>
              <a:t>     </a:t>
            </a:r>
          </a:p>
          <a:p>
            <a:pPr algn="just"/>
            <a:r>
              <a:rPr lang="ko-KR" altLang="en-US" b="1" dirty="0" smtClean="0">
                <a:solidFill>
                  <a:schemeClr val="bg1"/>
                </a:solidFill>
              </a:rPr>
              <a:t>변수</a:t>
            </a:r>
            <a:r>
              <a:rPr lang="en-US" altLang="ko-KR" b="1" dirty="0" smtClean="0">
                <a:solidFill>
                  <a:schemeClr val="bg1"/>
                </a:solidFill>
              </a:rPr>
              <a:t>--;     ex )  </a:t>
            </a:r>
            <a:r>
              <a:rPr lang="en-US" altLang="ko-KR" b="1" dirty="0" err="1" smtClean="0">
                <a:solidFill>
                  <a:schemeClr val="bg1"/>
                </a:solidFill>
              </a:rPr>
              <a:t>var</a:t>
            </a:r>
            <a:r>
              <a:rPr lang="en-US" altLang="ko-KR" b="1" dirty="0" smtClean="0">
                <a:solidFill>
                  <a:schemeClr val="bg1"/>
                </a:solidFill>
              </a:rPr>
              <a:t> a=10;   a--;  </a:t>
            </a:r>
            <a:r>
              <a:rPr lang="ko-KR" altLang="en-US" b="1" dirty="0" smtClean="0">
                <a:solidFill>
                  <a:schemeClr val="bg1"/>
                </a:solidFill>
              </a:rPr>
              <a:t>→  </a:t>
            </a:r>
            <a:r>
              <a:rPr lang="en-US" altLang="ko-KR" b="1" dirty="0" smtClean="0">
                <a:solidFill>
                  <a:schemeClr val="bg1"/>
                </a:solidFill>
              </a:rPr>
              <a:t>a=</a:t>
            </a:r>
            <a:r>
              <a:rPr lang="en-US" altLang="ko-KR" b="1" dirty="0" smtClean="0">
                <a:solidFill>
                  <a:srgbClr val="FFC000"/>
                </a:solidFill>
              </a:rPr>
              <a:t>9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9552" y="4149080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증감 연산자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TextBox 14"/>
          <p:cNvSpPr txBox="1"/>
          <p:nvPr/>
        </p:nvSpPr>
        <p:spPr>
          <a:xfrm>
            <a:off x="611560" y="1774557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dirty="0" smtClean="0">
                <a:solidFill>
                  <a:schemeClr val="bg1"/>
                </a:solidFill>
              </a:rPr>
              <a:t>대입 연산자</a:t>
            </a:r>
            <a:r>
              <a:rPr lang="en-US" altLang="ko-KR" dirty="0" smtClean="0">
                <a:solidFill>
                  <a:schemeClr val="bg1"/>
                </a:solidFill>
              </a:rPr>
              <a:t>(=)</a:t>
            </a:r>
            <a:r>
              <a:rPr lang="ko-KR" altLang="en-US" dirty="0" smtClean="0">
                <a:solidFill>
                  <a:schemeClr val="bg1"/>
                </a:solidFill>
              </a:rPr>
              <a:t>는 연산된 데이터를 최종적으로 변수에 저장할 때 사용합니다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복합 대입 연산자</a:t>
            </a:r>
            <a:r>
              <a:rPr lang="en-US" altLang="ko-KR" dirty="0" smtClean="0">
                <a:solidFill>
                  <a:schemeClr val="bg1"/>
                </a:solidFill>
              </a:rPr>
              <a:t>(+=, -=, *=, /=, %=)</a:t>
            </a:r>
            <a:r>
              <a:rPr lang="ko-KR" altLang="en-US" dirty="0" smtClean="0">
                <a:solidFill>
                  <a:schemeClr val="bg1"/>
                </a:solidFill>
              </a:rPr>
              <a:t>란 산술 연산자와 대입 연산자가 복합적으로 적용된 것을 말합니다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4"/>
          <p:cNvSpPr txBox="1"/>
          <p:nvPr/>
        </p:nvSpPr>
        <p:spPr>
          <a:xfrm>
            <a:off x="611560" y="4509120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dirty="0" smtClean="0">
                <a:solidFill>
                  <a:schemeClr val="bg1"/>
                </a:solidFill>
              </a:rPr>
              <a:t>증감 연산자는 </a:t>
            </a:r>
            <a:r>
              <a:rPr lang="ko-KR" altLang="en-US" dirty="0" err="1" smtClean="0">
                <a:solidFill>
                  <a:schemeClr val="bg1"/>
                </a:solidFill>
              </a:rPr>
              <a:t>숫자형</a:t>
            </a:r>
            <a:r>
              <a:rPr lang="ko-KR" altLang="en-US" dirty="0" smtClean="0">
                <a:solidFill>
                  <a:schemeClr val="bg1"/>
                </a:solidFill>
              </a:rPr>
              <a:t> 데이터를 </a:t>
            </a:r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r>
              <a:rPr lang="ko-KR" altLang="en-US" dirty="0" smtClean="0">
                <a:solidFill>
                  <a:schemeClr val="bg1"/>
                </a:solidFill>
              </a:rPr>
              <a:t>씩 증가시키는 증가 연산자</a:t>
            </a:r>
            <a:r>
              <a:rPr lang="en-US" altLang="ko-KR" dirty="0" smtClean="0">
                <a:solidFill>
                  <a:schemeClr val="bg1"/>
                </a:solidFill>
              </a:rPr>
              <a:t>(++)</a:t>
            </a:r>
            <a:r>
              <a:rPr lang="ko-KR" altLang="en-US" dirty="0" smtClean="0">
                <a:solidFill>
                  <a:schemeClr val="bg1"/>
                </a:solidFill>
              </a:rPr>
              <a:t>가 있고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반대로 </a:t>
            </a:r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r>
              <a:rPr lang="ko-KR" altLang="en-US" dirty="0" smtClean="0">
                <a:solidFill>
                  <a:schemeClr val="bg1"/>
                </a:solidFill>
              </a:rPr>
              <a:t>씩 감소시키는 감소 연산자</a:t>
            </a:r>
            <a:r>
              <a:rPr lang="en-US" altLang="ko-KR" dirty="0" smtClean="0">
                <a:solidFill>
                  <a:schemeClr val="bg1"/>
                </a:solidFill>
              </a:rPr>
              <a:t>(--)</a:t>
            </a:r>
            <a:r>
              <a:rPr lang="ko-KR" altLang="en-US" dirty="0" smtClean="0">
                <a:solidFill>
                  <a:schemeClr val="bg1"/>
                </a:solidFill>
              </a:rPr>
              <a:t>가 있습니다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11560" y="2708920"/>
            <a:ext cx="7992888" cy="1200329"/>
            <a:chOff x="611560" y="2708920"/>
            <a:chExt cx="7992888" cy="1200329"/>
          </a:xfrm>
        </p:grpSpPr>
        <p:sp>
          <p:nvSpPr>
            <p:cNvPr id="9" name="TextBox 14"/>
            <p:cNvSpPr txBox="1"/>
            <p:nvPr/>
          </p:nvSpPr>
          <p:spPr>
            <a:xfrm>
              <a:off x="611560" y="2708920"/>
              <a:ext cx="7992888" cy="120032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altLang="ko-KR" b="1" dirty="0" smtClean="0">
                  <a:solidFill>
                    <a:srgbClr val="FFC000"/>
                  </a:solidFill>
                </a:rPr>
                <a:t>A = B     </a:t>
              </a:r>
              <a:r>
                <a:rPr lang="ko-KR" altLang="en-US" b="1" dirty="0" smtClean="0">
                  <a:solidFill>
                    <a:schemeClr val="bg1"/>
                  </a:solidFill>
                </a:rPr>
                <a:t>→</a:t>
              </a:r>
              <a:r>
                <a:rPr lang="en-US" altLang="ko-KR" b="1" dirty="0" smtClean="0">
                  <a:solidFill>
                    <a:schemeClr val="bg1"/>
                  </a:solidFill>
                </a:rPr>
                <a:t>   A= B</a:t>
              </a:r>
              <a:r>
                <a:rPr lang="ko-KR" altLang="en-US" b="1" dirty="0" smtClean="0">
                  <a:solidFill>
                    <a:schemeClr val="bg1"/>
                  </a:solidFill>
                </a:rPr>
                <a:t> </a:t>
              </a:r>
              <a:endParaRPr lang="en-US" altLang="ko-KR" b="1" dirty="0" smtClean="0">
                <a:solidFill>
                  <a:srgbClr val="FFC000"/>
                </a:solidFill>
              </a:endParaRPr>
            </a:p>
            <a:p>
              <a:pPr algn="just"/>
              <a:r>
                <a:rPr lang="en-US" altLang="ko-KR" b="1" dirty="0" smtClean="0">
                  <a:solidFill>
                    <a:srgbClr val="FFC000"/>
                  </a:solidFill>
                </a:rPr>
                <a:t>A+=B     </a:t>
              </a:r>
              <a:r>
                <a:rPr lang="ko-KR" altLang="en-US" b="1" dirty="0" smtClean="0">
                  <a:solidFill>
                    <a:schemeClr val="bg1"/>
                  </a:solidFill>
                </a:rPr>
                <a:t>→</a:t>
              </a:r>
              <a:r>
                <a:rPr lang="en-US" altLang="ko-KR" b="1" dirty="0" smtClean="0">
                  <a:solidFill>
                    <a:schemeClr val="bg1"/>
                  </a:solidFill>
                </a:rPr>
                <a:t>   A= A + B</a:t>
              </a:r>
              <a:r>
                <a:rPr lang="ko-KR" altLang="en-US" b="1" dirty="0" smtClean="0">
                  <a:solidFill>
                    <a:schemeClr val="bg1"/>
                  </a:solidFill>
                </a:rPr>
                <a:t>                             </a:t>
              </a:r>
              <a:r>
                <a:rPr lang="en-US" altLang="ko-KR" b="1" dirty="0" smtClean="0">
                  <a:solidFill>
                    <a:srgbClr val="FFC000"/>
                  </a:solidFill>
                </a:rPr>
                <a:t>A-=B     </a:t>
              </a:r>
              <a:r>
                <a:rPr lang="ko-KR" altLang="en-US" b="1" dirty="0" smtClean="0">
                  <a:solidFill>
                    <a:schemeClr val="bg1"/>
                  </a:solidFill>
                </a:rPr>
                <a:t>→</a:t>
              </a:r>
              <a:r>
                <a:rPr lang="en-US" altLang="ko-KR" b="1" dirty="0" smtClean="0">
                  <a:solidFill>
                    <a:schemeClr val="bg1"/>
                  </a:solidFill>
                </a:rPr>
                <a:t>   A=A-B</a:t>
              </a:r>
              <a:r>
                <a:rPr lang="ko-KR" altLang="en-US" b="1" dirty="0" smtClean="0">
                  <a:solidFill>
                    <a:schemeClr val="bg1"/>
                  </a:solidFill>
                </a:rPr>
                <a:t> </a:t>
              </a:r>
              <a:endParaRPr lang="en-US" altLang="ko-KR" b="1" dirty="0" smtClean="0">
                <a:solidFill>
                  <a:schemeClr val="bg1"/>
                </a:solidFill>
              </a:endParaRPr>
            </a:p>
            <a:p>
              <a:pPr algn="just"/>
              <a:r>
                <a:rPr lang="en-US" altLang="ko-KR" b="1" dirty="0" smtClean="0">
                  <a:solidFill>
                    <a:srgbClr val="FFC000"/>
                  </a:solidFill>
                </a:rPr>
                <a:t>A *=B     </a:t>
              </a:r>
              <a:r>
                <a:rPr lang="ko-KR" altLang="en-US" b="1" dirty="0" smtClean="0">
                  <a:solidFill>
                    <a:schemeClr val="bg1"/>
                  </a:solidFill>
                </a:rPr>
                <a:t>→</a:t>
              </a:r>
              <a:r>
                <a:rPr lang="en-US" altLang="ko-KR" b="1" dirty="0" smtClean="0">
                  <a:solidFill>
                    <a:schemeClr val="bg1"/>
                  </a:solidFill>
                </a:rPr>
                <a:t>   A= A * B</a:t>
              </a:r>
              <a:r>
                <a:rPr lang="ko-KR" altLang="en-US" b="1" dirty="0" smtClean="0">
                  <a:solidFill>
                    <a:schemeClr val="bg1"/>
                  </a:solidFill>
                </a:rPr>
                <a:t>                             </a:t>
              </a:r>
              <a:r>
                <a:rPr lang="en-US" altLang="ko-KR" b="1" dirty="0" smtClean="0">
                  <a:solidFill>
                    <a:srgbClr val="FFC000"/>
                  </a:solidFill>
                </a:rPr>
                <a:t>A/=B     </a:t>
              </a:r>
              <a:r>
                <a:rPr lang="ko-KR" altLang="en-US" b="1" dirty="0" smtClean="0">
                  <a:solidFill>
                    <a:schemeClr val="bg1"/>
                  </a:solidFill>
                </a:rPr>
                <a:t>→</a:t>
              </a:r>
              <a:r>
                <a:rPr lang="en-US" altLang="ko-KR" b="1" dirty="0" smtClean="0">
                  <a:solidFill>
                    <a:schemeClr val="bg1"/>
                  </a:solidFill>
                </a:rPr>
                <a:t>   A=A/B</a:t>
              </a:r>
              <a:r>
                <a:rPr lang="ko-KR" altLang="en-US" b="1" dirty="0" smtClean="0">
                  <a:solidFill>
                    <a:schemeClr val="bg1"/>
                  </a:solidFill>
                </a:rPr>
                <a:t> </a:t>
              </a:r>
            </a:p>
            <a:p>
              <a:pPr algn="just"/>
              <a:r>
                <a:rPr lang="en-US" altLang="ko-KR" b="1" dirty="0" smtClean="0">
                  <a:solidFill>
                    <a:srgbClr val="FFC000"/>
                  </a:solidFill>
                </a:rPr>
                <a:t>A%=B     </a:t>
              </a:r>
              <a:r>
                <a:rPr lang="ko-KR" altLang="en-US" b="1" dirty="0" smtClean="0">
                  <a:solidFill>
                    <a:schemeClr val="bg1"/>
                  </a:solidFill>
                </a:rPr>
                <a:t>→</a:t>
              </a:r>
              <a:r>
                <a:rPr lang="en-US" altLang="ko-KR" b="1" dirty="0" smtClean="0">
                  <a:solidFill>
                    <a:schemeClr val="bg1"/>
                  </a:solidFill>
                </a:rPr>
                <a:t>   A=  A%B</a:t>
              </a:r>
              <a:endParaRPr lang="ko-KR" altLang="en-US" b="1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16" name="직선 연결선 15"/>
            <p:cNvCxnSpPr>
              <a:stCxn id="9" idx="0"/>
              <a:endCxn id="9" idx="2"/>
            </p:cNvCxnSpPr>
            <p:nvPr/>
          </p:nvCxnSpPr>
          <p:spPr>
            <a:xfrm>
              <a:off x="4608004" y="2708920"/>
              <a:ext cx="0" cy="120032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7" name="TextBox 10"/>
          <p:cNvSpPr txBox="1"/>
          <p:nvPr/>
        </p:nvSpPr>
        <p:spPr>
          <a:xfrm>
            <a:off x="539552" y="1414517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비교 연산자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TextBox 14"/>
          <p:cNvSpPr txBox="1"/>
          <p:nvPr/>
        </p:nvSpPr>
        <p:spPr>
          <a:xfrm>
            <a:off x="611560" y="1774557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dirty="0" smtClean="0">
                <a:solidFill>
                  <a:schemeClr val="bg1"/>
                </a:solidFill>
              </a:rPr>
              <a:t>두 데이터를 크다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작다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err="1" smtClean="0">
                <a:solidFill>
                  <a:schemeClr val="bg1"/>
                </a:solidFill>
              </a:rPr>
              <a:t>같다와</a:t>
            </a:r>
            <a:r>
              <a:rPr lang="ko-KR" altLang="en-US" dirty="0" smtClean="0">
                <a:solidFill>
                  <a:schemeClr val="bg1"/>
                </a:solidFill>
              </a:rPr>
              <a:t> 같이 비교할 때 사용하는 연산자입니다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연산된 결과의 값은 </a:t>
            </a:r>
            <a:r>
              <a:rPr lang="en-US" altLang="ko-KR" dirty="0" smtClean="0">
                <a:solidFill>
                  <a:schemeClr val="bg1"/>
                </a:solidFill>
              </a:rPr>
              <a:t>true(</a:t>
            </a:r>
            <a:r>
              <a:rPr lang="ko-KR" altLang="en-US" dirty="0" smtClean="0">
                <a:solidFill>
                  <a:schemeClr val="bg1"/>
                </a:solidFill>
              </a:rPr>
              <a:t>참</a:t>
            </a:r>
            <a:r>
              <a:rPr lang="en-US" altLang="ko-KR" dirty="0" smtClean="0">
                <a:solidFill>
                  <a:schemeClr val="bg1"/>
                </a:solidFill>
              </a:rPr>
              <a:t>) </a:t>
            </a:r>
            <a:r>
              <a:rPr lang="ko-KR" altLang="en-US" dirty="0" smtClean="0">
                <a:solidFill>
                  <a:schemeClr val="bg1"/>
                </a:solidFill>
              </a:rPr>
              <a:t>또는 </a:t>
            </a:r>
            <a:r>
              <a:rPr lang="en-US" altLang="ko-KR" dirty="0" smtClean="0">
                <a:solidFill>
                  <a:schemeClr val="bg1"/>
                </a:solidFill>
              </a:rPr>
              <a:t>false(</a:t>
            </a:r>
            <a:r>
              <a:rPr lang="ko-KR" altLang="en-US" dirty="0" smtClean="0">
                <a:solidFill>
                  <a:schemeClr val="bg1"/>
                </a:solidFill>
              </a:rPr>
              <a:t>거짓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</a:rPr>
              <a:t>으로 논리 형 데이터를 반환합니다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611560" y="2708920"/>
            <a:ext cx="7992888" cy="2889612"/>
            <a:chOff x="611560" y="2708920"/>
            <a:chExt cx="7992888" cy="2889612"/>
          </a:xfrm>
        </p:grpSpPr>
        <p:grpSp>
          <p:nvGrpSpPr>
            <p:cNvPr id="2" name="그룹 16"/>
            <p:cNvGrpSpPr/>
            <p:nvPr/>
          </p:nvGrpSpPr>
          <p:grpSpPr>
            <a:xfrm>
              <a:off x="611560" y="2708920"/>
              <a:ext cx="7992888" cy="369332"/>
              <a:chOff x="611560" y="2708920"/>
              <a:chExt cx="7992888" cy="369332"/>
            </a:xfrm>
          </p:grpSpPr>
          <p:sp>
            <p:nvSpPr>
              <p:cNvPr id="9" name="TextBox 14"/>
              <p:cNvSpPr txBox="1"/>
              <p:nvPr/>
            </p:nvSpPr>
            <p:spPr>
              <a:xfrm>
                <a:off x="611560" y="2708920"/>
                <a:ext cx="7992888" cy="36933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accent3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ko-KR" b="1" dirty="0" smtClean="0">
                    <a:solidFill>
                      <a:srgbClr val="FFC000"/>
                    </a:solidFill>
                  </a:rPr>
                  <a:t>A &gt; B                        </a:t>
                </a:r>
                <a:r>
                  <a:rPr lang="en-US" altLang="ko-KR" b="1" dirty="0" smtClean="0">
                    <a:solidFill>
                      <a:schemeClr val="bg1"/>
                    </a:solidFill>
                  </a:rPr>
                  <a:t>A</a:t>
                </a:r>
                <a:r>
                  <a:rPr lang="ko-KR" altLang="en-US" b="1" dirty="0" smtClean="0">
                    <a:solidFill>
                      <a:schemeClr val="bg1"/>
                    </a:solidFill>
                  </a:rPr>
                  <a:t>가 </a:t>
                </a:r>
                <a:r>
                  <a:rPr lang="en-US" altLang="ko-KR" b="1" dirty="0" smtClean="0">
                    <a:solidFill>
                      <a:schemeClr val="bg1"/>
                    </a:solidFill>
                  </a:rPr>
                  <a:t>B</a:t>
                </a:r>
                <a:r>
                  <a:rPr lang="ko-KR" altLang="en-US" b="1" dirty="0" smtClean="0">
                    <a:solidFill>
                      <a:schemeClr val="bg1"/>
                    </a:solidFill>
                  </a:rPr>
                  <a:t>보다 크다</a:t>
                </a:r>
                <a:r>
                  <a:rPr lang="en-US" altLang="ko-KR" b="1" dirty="0" smtClean="0">
                    <a:solidFill>
                      <a:srgbClr val="FFC000"/>
                    </a:solidFill>
                  </a:rPr>
                  <a:t>                           </a:t>
                </a:r>
                <a:endParaRPr lang="ko-KR" altLang="en-US" b="1" dirty="0" smtClean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6" name="직선 연결선 15"/>
              <p:cNvCxnSpPr/>
              <p:nvPr/>
            </p:nvCxnSpPr>
            <p:spPr>
              <a:xfrm>
                <a:off x="2915816" y="2708920"/>
                <a:ext cx="0" cy="36004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그룹 16"/>
            <p:cNvGrpSpPr/>
            <p:nvPr/>
          </p:nvGrpSpPr>
          <p:grpSpPr>
            <a:xfrm>
              <a:off x="611560" y="3068960"/>
              <a:ext cx="7992888" cy="369332"/>
              <a:chOff x="611560" y="2708920"/>
              <a:chExt cx="7992888" cy="369332"/>
            </a:xfrm>
          </p:grpSpPr>
          <p:sp>
            <p:nvSpPr>
              <p:cNvPr id="18" name="TextBox 14"/>
              <p:cNvSpPr txBox="1"/>
              <p:nvPr/>
            </p:nvSpPr>
            <p:spPr>
              <a:xfrm>
                <a:off x="611560" y="2708920"/>
                <a:ext cx="7992888" cy="36933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accent3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ko-KR" b="1" dirty="0" smtClean="0">
                    <a:solidFill>
                      <a:srgbClr val="FFC000"/>
                    </a:solidFill>
                  </a:rPr>
                  <a:t>A &lt; B                        </a:t>
                </a:r>
                <a:r>
                  <a:rPr lang="en-US" altLang="ko-KR" b="1" dirty="0" smtClean="0">
                    <a:solidFill>
                      <a:schemeClr val="bg1"/>
                    </a:solidFill>
                  </a:rPr>
                  <a:t>A</a:t>
                </a:r>
                <a:r>
                  <a:rPr lang="ko-KR" altLang="en-US" b="1" dirty="0" smtClean="0">
                    <a:solidFill>
                      <a:schemeClr val="bg1"/>
                    </a:solidFill>
                  </a:rPr>
                  <a:t>가 </a:t>
                </a:r>
                <a:r>
                  <a:rPr lang="en-US" altLang="ko-KR" b="1" dirty="0" smtClean="0">
                    <a:solidFill>
                      <a:schemeClr val="bg1"/>
                    </a:solidFill>
                  </a:rPr>
                  <a:t>B</a:t>
                </a:r>
                <a:r>
                  <a:rPr lang="ko-KR" altLang="en-US" b="1" dirty="0" smtClean="0">
                    <a:solidFill>
                      <a:schemeClr val="bg1"/>
                    </a:solidFill>
                  </a:rPr>
                  <a:t>보다 작다</a:t>
                </a:r>
                <a:r>
                  <a:rPr lang="en-US" altLang="ko-KR" b="1" dirty="0" smtClean="0">
                    <a:solidFill>
                      <a:srgbClr val="FFC000"/>
                    </a:solidFill>
                  </a:rPr>
                  <a:t>                           </a:t>
                </a:r>
                <a:endParaRPr lang="ko-KR" altLang="en-US" b="1" dirty="0" smtClean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직선 연결선 18"/>
              <p:cNvCxnSpPr/>
              <p:nvPr/>
            </p:nvCxnSpPr>
            <p:spPr>
              <a:xfrm>
                <a:off x="2915816" y="2708920"/>
                <a:ext cx="0" cy="36004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그룹 19"/>
            <p:cNvGrpSpPr/>
            <p:nvPr/>
          </p:nvGrpSpPr>
          <p:grpSpPr>
            <a:xfrm>
              <a:off x="611560" y="3429000"/>
              <a:ext cx="7992888" cy="369332"/>
              <a:chOff x="611560" y="2708920"/>
              <a:chExt cx="7992888" cy="369332"/>
            </a:xfrm>
          </p:grpSpPr>
          <p:sp>
            <p:nvSpPr>
              <p:cNvPr id="21" name="TextBox 14"/>
              <p:cNvSpPr txBox="1"/>
              <p:nvPr/>
            </p:nvSpPr>
            <p:spPr>
              <a:xfrm>
                <a:off x="611560" y="2708920"/>
                <a:ext cx="7992888" cy="36933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accent3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ko-KR" b="1" dirty="0" smtClean="0">
                    <a:solidFill>
                      <a:srgbClr val="FFC000"/>
                    </a:solidFill>
                  </a:rPr>
                  <a:t>A &gt;= B                      </a:t>
                </a:r>
                <a:r>
                  <a:rPr lang="en-US" altLang="ko-KR" b="1" dirty="0" smtClean="0">
                    <a:solidFill>
                      <a:schemeClr val="bg1"/>
                    </a:solidFill>
                  </a:rPr>
                  <a:t>A</a:t>
                </a:r>
                <a:r>
                  <a:rPr lang="ko-KR" altLang="en-US" b="1" dirty="0" smtClean="0">
                    <a:solidFill>
                      <a:schemeClr val="bg1"/>
                    </a:solidFill>
                  </a:rPr>
                  <a:t>가 </a:t>
                </a:r>
                <a:r>
                  <a:rPr lang="en-US" altLang="ko-KR" b="1" dirty="0" smtClean="0">
                    <a:solidFill>
                      <a:schemeClr val="bg1"/>
                    </a:solidFill>
                  </a:rPr>
                  <a:t>B</a:t>
                </a:r>
                <a:r>
                  <a:rPr lang="ko-KR" altLang="en-US" b="1" dirty="0" smtClean="0">
                    <a:solidFill>
                      <a:schemeClr val="bg1"/>
                    </a:solidFill>
                  </a:rPr>
                  <a:t>보다 크거나 같다</a:t>
                </a:r>
                <a:r>
                  <a:rPr lang="en-US" altLang="ko-KR" b="1" dirty="0" smtClean="0">
                    <a:solidFill>
                      <a:srgbClr val="FFC000"/>
                    </a:solidFill>
                  </a:rPr>
                  <a:t>                           </a:t>
                </a:r>
                <a:endParaRPr lang="ko-KR" altLang="en-US" b="1" dirty="0" smtClean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2915816" y="2708920"/>
                <a:ext cx="0" cy="36004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그룹 16"/>
            <p:cNvGrpSpPr/>
            <p:nvPr/>
          </p:nvGrpSpPr>
          <p:grpSpPr>
            <a:xfrm>
              <a:off x="611560" y="3789040"/>
              <a:ext cx="7992888" cy="369332"/>
              <a:chOff x="611560" y="2708920"/>
              <a:chExt cx="7992888" cy="369332"/>
            </a:xfrm>
          </p:grpSpPr>
          <p:sp>
            <p:nvSpPr>
              <p:cNvPr id="24" name="TextBox 14"/>
              <p:cNvSpPr txBox="1"/>
              <p:nvPr/>
            </p:nvSpPr>
            <p:spPr>
              <a:xfrm>
                <a:off x="611560" y="2708920"/>
                <a:ext cx="7992888" cy="36933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accent3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ko-KR" b="1" dirty="0" smtClean="0">
                    <a:solidFill>
                      <a:srgbClr val="FFC000"/>
                    </a:solidFill>
                  </a:rPr>
                  <a:t>A &lt;= B                      </a:t>
                </a:r>
                <a:r>
                  <a:rPr lang="en-US" altLang="ko-KR" b="1" dirty="0" smtClean="0">
                    <a:solidFill>
                      <a:schemeClr val="bg1"/>
                    </a:solidFill>
                  </a:rPr>
                  <a:t>A</a:t>
                </a:r>
                <a:r>
                  <a:rPr lang="ko-KR" altLang="en-US" b="1" dirty="0" smtClean="0">
                    <a:solidFill>
                      <a:schemeClr val="bg1"/>
                    </a:solidFill>
                  </a:rPr>
                  <a:t>가 </a:t>
                </a:r>
                <a:r>
                  <a:rPr lang="en-US" altLang="ko-KR" b="1" dirty="0" smtClean="0">
                    <a:solidFill>
                      <a:schemeClr val="bg1"/>
                    </a:solidFill>
                  </a:rPr>
                  <a:t>B</a:t>
                </a:r>
                <a:r>
                  <a:rPr lang="ko-KR" altLang="en-US" b="1" dirty="0" smtClean="0">
                    <a:solidFill>
                      <a:schemeClr val="bg1"/>
                    </a:solidFill>
                  </a:rPr>
                  <a:t>보다 잔거나 같다</a:t>
                </a:r>
                <a:r>
                  <a:rPr lang="en-US" altLang="ko-KR" b="1" dirty="0" smtClean="0">
                    <a:solidFill>
                      <a:srgbClr val="FFC000"/>
                    </a:solidFill>
                  </a:rPr>
                  <a:t>                           </a:t>
                </a:r>
                <a:endParaRPr lang="ko-KR" altLang="en-US" b="1" dirty="0" smtClean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5" name="직선 연결선 24"/>
              <p:cNvCxnSpPr/>
              <p:nvPr/>
            </p:nvCxnSpPr>
            <p:spPr>
              <a:xfrm>
                <a:off x="2915816" y="2708920"/>
                <a:ext cx="0" cy="36004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>
            <a:xfrm>
              <a:off x="611560" y="4149080"/>
              <a:ext cx="7992888" cy="369332"/>
              <a:chOff x="611560" y="2708920"/>
              <a:chExt cx="7992888" cy="369332"/>
            </a:xfrm>
          </p:grpSpPr>
          <p:sp>
            <p:nvSpPr>
              <p:cNvPr id="27" name="TextBox 14"/>
              <p:cNvSpPr txBox="1"/>
              <p:nvPr/>
            </p:nvSpPr>
            <p:spPr>
              <a:xfrm>
                <a:off x="611560" y="2708920"/>
                <a:ext cx="7992888" cy="36933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accent3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ko-KR" b="1" dirty="0" smtClean="0">
                    <a:solidFill>
                      <a:srgbClr val="FFC000"/>
                    </a:solidFill>
                  </a:rPr>
                  <a:t>A == B                      </a:t>
                </a:r>
                <a:r>
                  <a:rPr lang="en-US" altLang="ko-KR" b="1" dirty="0" smtClean="0">
                    <a:solidFill>
                      <a:schemeClr val="bg1"/>
                    </a:solidFill>
                  </a:rPr>
                  <a:t>A</a:t>
                </a:r>
                <a:r>
                  <a:rPr lang="ko-KR" altLang="en-US" b="1" dirty="0" smtClean="0">
                    <a:solidFill>
                      <a:schemeClr val="bg1"/>
                    </a:solidFill>
                  </a:rPr>
                  <a:t>와 </a:t>
                </a:r>
                <a:r>
                  <a:rPr lang="en-US" altLang="ko-KR" b="1" dirty="0" smtClean="0">
                    <a:solidFill>
                      <a:schemeClr val="bg1"/>
                    </a:solidFill>
                  </a:rPr>
                  <a:t>B</a:t>
                </a:r>
                <a:r>
                  <a:rPr lang="ko-KR" altLang="en-US" b="1" dirty="0" smtClean="0">
                    <a:solidFill>
                      <a:schemeClr val="bg1"/>
                    </a:solidFill>
                  </a:rPr>
                  <a:t>는 같다</a:t>
                </a:r>
                <a:r>
                  <a:rPr lang="en-US" altLang="ko-KR" b="1" dirty="0" smtClean="0">
                    <a:solidFill>
                      <a:srgbClr val="FFC000"/>
                    </a:solidFill>
                  </a:rPr>
                  <a:t>                           </a:t>
                </a:r>
                <a:endParaRPr lang="ko-KR" altLang="en-US" b="1" dirty="0" smtClean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2915816" y="2708920"/>
                <a:ext cx="0" cy="36004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그룹 28"/>
            <p:cNvGrpSpPr/>
            <p:nvPr/>
          </p:nvGrpSpPr>
          <p:grpSpPr>
            <a:xfrm>
              <a:off x="611560" y="4509120"/>
              <a:ext cx="7992888" cy="369332"/>
              <a:chOff x="611560" y="2708920"/>
              <a:chExt cx="7992888" cy="369332"/>
            </a:xfrm>
          </p:grpSpPr>
          <p:sp>
            <p:nvSpPr>
              <p:cNvPr id="30" name="TextBox 14"/>
              <p:cNvSpPr txBox="1"/>
              <p:nvPr/>
            </p:nvSpPr>
            <p:spPr>
              <a:xfrm>
                <a:off x="611560" y="2708920"/>
                <a:ext cx="7992888" cy="36933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accent3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ko-KR" b="1" dirty="0" smtClean="0">
                    <a:solidFill>
                      <a:srgbClr val="FFC000"/>
                    </a:solidFill>
                  </a:rPr>
                  <a:t>A != B                       </a:t>
                </a:r>
                <a:r>
                  <a:rPr lang="en-US" altLang="ko-KR" b="1" dirty="0" smtClean="0">
                    <a:solidFill>
                      <a:schemeClr val="bg1"/>
                    </a:solidFill>
                  </a:rPr>
                  <a:t>A</a:t>
                </a:r>
                <a:r>
                  <a:rPr lang="ko-KR" altLang="en-US" b="1" dirty="0" smtClean="0">
                    <a:solidFill>
                      <a:schemeClr val="bg1"/>
                    </a:solidFill>
                  </a:rPr>
                  <a:t>와 </a:t>
                </a:r>
                <a:r>
                  <a:rPr lang="en-US" altLang="ko-KR" b="1" dirty="0" smtClean="0">
                    <a:solidFill>
                      <a:schemeClr val="bg1"/>
                    </a:solidFill>
                  </a:rPr>
                  <a:t>B</a:t>
                </a:r>
                <a:r>
                  <a:rPr lang="ko-KR" altLang="en-US" b="1" dirty="0" smtClean="0">
                    <a:solidFill>
                      <a:schemeClr val="bg1"/>
                    </a:solidFill>
                  </a:rPr>
                  <a:t>는 같지 않다</a:t>
                </a: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2915816" y="2708920"/>
                <a:ext cx="0" cy="36004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611560" y="4869160"/>
              <a:ext cx="7992888" cy="369332"/>
              <a:chOff x="611560" y="2708920"/>
              <a:chExt cx="7992888" cy="369332"/>
            </a:xfrm>
          </p:grpSpPr>
          <p:sp>
            <p:nvSpPr>
              <p:cNvPr id="33" name="TextBox 14"/>
              <p:cNvSpPr txBox="1"/>
              <p:nvPr/>
            </p:nvSpPr>
            <p:spPr>
              <a:xfrm>
                <a:off x="611560" y="2708920"/>
                <a:ext cx="7992888" cy="36933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accent3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ko-KR" b="1" dirty="0" smtClean="0">
                    <a:solidFill>
                      <a:srgbClr val="FFC000"/>
                    </a:solidFill>
                  </a:rPr>
                  <a:t>A === B                    </a:t>
                </a:r>
                <a:r>
                  <a:rPr lang="en-US" altLang="ko-KR" b="1" dirty="0" smtClean="0">
                    <a:solidFill>
                      <a:schemeClr val="bg1"/>
                    </a:solidFill>
                  </a:rPr>
                  <a:t>A</a:t>
                </a:r>
                <a:r>
                  <a:rPr lang="ko-KR" altLang="en-US" b="1" dirty="0" smtClean="0">
                    <a:solidFill>
                      <a:schemeClr val="bg1"/>
                    </a:solidFill>
                  </a:rPr>
                  <a:t>와 </a:t>
                </a:r>
                <a:r>
                  <a:rPr lang="en-US" altLang="ko-KR" b="1" dirty="0" smtClean="0">
                    <a:solidFill>
                      <a:schemeClr val="bg1"/>
                    </a:solidFill>
                  </a:rPr>
                  <a:t>B</a:t>
                </a:r>
                <a:r>
                  <a:rPr lang="ko-KR" altLang="en-US" b="1" dirty="0" smtClean="0">
                    <a:solidFill>
                      <a:schemeClr val="bg1"/>
                    </a:solidFill>
                  </a:rPr>
                  <a:t>는 데이터 타입과 값이 모두 같다</a:t>
                </a:r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>
                <a:off x="2915816" y="2708920"/>
                <a:ext cx="0" cy="36004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그룹 34"/>
            <p:cNvGrpSpPr/>
            <p:nvPr/>
          </p:nvGrpSpPr>
          <p:grpSpPr>
            <a:xfrm>
              <a:off x="611560" y="5229200"/>
              <a:ext cx="7992888" cy="369332"/>
              <a:chOff x="611560" y="2708920"/>
              <a:chExt cx="7992888" cy="369332"/>
            </a:xfrm>
          </p:grpSpPr>
          <p:sp>
            <p:nvSpPr>
              <p:cNvPr id="36" name="TextBox 14"/>
              <p:cNvSpPr txBox="1"/>
              <p:nvPr/>
            </p:nvSpPr>
            <p:spPr>
              <a:xfrm>
                <a:off x="611560" y="2708920"/>
                <a:ext cx="7992888" cy="36933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accent3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ko-KR" b="1" dirty="0" smtClean="0">
                    <a:solidFill>
                      <a:srgbClr val="FFC000"/>
                    </a:solidFill>
                  </a:rPr>
                  <a:t>A !== B                     </a:t>
                </a:r>
                <a:r>
                  <a:rPr lang="en-US" altLang="ko-KR" b="1" dirty="0" smtClean="0">
                    <a:solidFill>
                      <a:schemeClr val="bg1"/>
                    </a:solidFill>
                  </a:rPr>
                  <a:t>A</a:t>
                </a:r>
                <a:r>
                  <a:rPr lang="ko-KR" altLang="en-US" b="1" dirty="0" smtClean="0">
                    <a:solidFill>
                      <a:schemeClr val="bg1"/>
                    </a:solidFill>
                  </a:rPr>
                  <a:t>와 </a:t>
                </a:r>
                <a:r>
                  <a:rPr lang="en-US" altLang="ko-KR" b="1" dirty="0" smtClean="0">
                    <a:solidFill>
                      <a:schemeClr val="bg1"/>
                    </a:solidFill>
                  </a:rPr>
                  <a:t>B</a:t>
                </a:r>
                <a:r>
                  <a:rPr lang="ko-KR" altLang="en-US" b="1" dirty="0" smtClean="0">
                    <a:solidFill>
                      <a:schemeClr val="bg1"/>
                    </a:solidFill>
                  </a:rPr>
                  <a:t>는 데이터 타입또는 값이 다르다</a:t>
                </a:r>
                <a:r>
                  <a:rPr lang="en-US" altLang="ko-KR" b="1" dirty="0" smtClean="0">
                    <a:solidFill>
                      <a:schemeClr val="bg1"/>
                    </a:solidFill>
                  </a:rPr>
                  <a:t>.</a:t>
                </a:r>
                <a:endParaRPr lang="ko-KR" altLang="en-US" b="1" dirty="0" smtClean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7" name="직선 연결선 36"/>
              <p:cNvCxnSpPr/>
              <p:nvPr/>
            </p:nvCxnSpPr>
            <p:spPr>
              <a:xfrm>
                <a:off x="2915816" y="2708920"/>
                <a:ext cx="0" cy="36004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7" name="TextBox 10"/>
          <p:cNvSpPr txBox="1"/>
          <p:nvPr/>
        </p:nvSpPr>
        <p:spPr>
          <a:xfrm>
            <a:off x="539552" y="1414517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논리 연산자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TextBox 14"/>
          <p:cNvSpPr txBox="1"/>
          <p:nvPr/>
        </p:nvSpPr>
        <p:spPr>
          <a:xfrm>
            <a:off x="611560" y="1774557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dirty="0" smtClean="0">
                <a:solidFill>
                  <a:schemeClr val="bg1"/>
                </a:solidFill>
              </a:rPr>
              <a:t>논리 연산자는 </a:t>
            </a:r>
            <a:r>
              <a:rPr lang="en-US" altLang="ko-KR" dirty="0" smtClean="0">
                <a:solidFill>
                  <a:schemeClr val="bg1"/>
                </a:solidFill>
              </a:rPr>
              <a:t>||(or), &amp;&amp;(and), !(not)</a:t>
            </a:r>
            <a:r>
              <a:rPr lang="ko-KR" altLang="en-US" dirty="0" smtClean="0">
                <a:solidFill>
                  <a:schemeClr val="bg1"/>
                </a:solidFill>
              </a:rPr>
              <a:t>이 있습니다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논리 연산자는 </a:t>
            </a:r>
            <a:r>
              <a:rPr lang="ko-KR" altLang="en-US" dirty="0" err="1" smtClean="0">
                <a:solidFill>
                  <a:schemeClr val="bg1"/>
                </a:solidFill>
              </a:rPr>
              <a:t>피연산자가</a:t>
            </a:r>
            <a:r>
              <a:rPr lang="ko-KR" altLang="en-US" dirty="0" smtClean="0">
                <a:solidFill>
                  <a:schemeClr val="bg1"/>
                </a:solidFill>
              </a:rPr>
              <a:t> 논리 형 데이터인 </a:t>
            </a:r>
            <a:r>
              <a:rPr lang="en-US" altLang="ko-KR" dirty="0" smtClean="0">
                <a:solidFill>
                  <a:schemeClr val="bg1"/>
                </a:solidFill>
              </a:rPr>
              <a:t>true </a:t>
            </a:r>
            <a:r>
              <a:rPr lang="ko-KR" altLang="en-US" dirty="0" smtClean="0">
                <a:solidFill>
                  <a:schemeClr val="bg1"/>
                </a:solidFill>
              </a:rPr>
              <a:t>또는 </a:t>
            </a:r>
            <a:r>
              <a:rPr lang="en-US" altLang="ko-KR" dirty="0" smtClean="0">
                <a:solidFill>
                  <a:schemeClr val="bg1"/>
                </a:solidFill>
              </a:rPr>
              <a:t>false</a:t>
            </a:r>
            <a:r>
              <a:rPr lang="ko-KR" altLang="en-US" dirty="0" smtClean="0">
                <a:solidFill>
                  <a:schemeClr val="bg1"/>
                </a:solidFill>
              </a:rPr>
              <a:t>로 결과를 반환합니다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611560" y="2564904"/>
            <a:ext cx="7992888" cy="1089412"/>
            <a:chOff x="611560" y="2564904"/>
            <a:chExt cx="7992888" cy="1089412"/>
          </a:xfrm>
        </p:grpSpPr>
        <p:grpSp>
          <p:nvGrpSpPr>
            <p:cNvPr id="38" name="그룹 16"/>
            <p:cNvGrpSpPr/>
            <p:nvPr/>
          </p:nvGrpSpPr>
          <p:grpSpPr>
            <a:xfrm>
              <a:off x="611560" y="2564904"/>
              <a:ext cx="7992888" cy="369332"/>
              <a:chOff x="611560" y="2708920"/>
              <a:chExt cx="7992888" cy="369332"/>
            </a:xfrm>
          </p:grpSpPr>
          <p:sp>
            <p:nvSpPr>
              <p:cNvPr id="60" name="TextBox 14"/>
              <p:cNvSpPr txBox="1"/>
              <p:nvPr/>
            </p:nvSpPr>
            <p:spPr>
              <a:xfrm>
                <a:off x="611560" y="2708920"/>
                <a:ext cx="7992888" cy="36933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accent3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ko-KR" b="1" dirty="0" smtClean="0">
                    <a:solidFill>
                      <a:srgbClr val="FFC000"/>
                    </a:solidFill>
                  </a:rPr>
                  <a:t>       ||            </a:t>
                </a:r>
                <a:r>
                  <a:rPr lang="en-US" altLang="ko-KR" sz="1600" dirty="0" smtClean="0">
                    <a:solidFill>
                      <a:schemeClr val="bg1"/>
                    </a:solidFill>
                  </a:rPr>
                  <a:t>OR</a:t>
                </a:r>
                <a:r>
                  <a:rPr lang="ko-KR" altLang="en-US" sz="1600" dirty="0" smtClean="0">
                    <a:solidFill>
                      <a:schemeClr val="bg1"/>
                    </a:solidFill>
                  </a:rPr>
                  <a:t>연산자라 부르며 </a:t>
                </a:r>
                <a:r>
                  <a:rPr lang="ko-KR" altLang="en-US" sz="1600" dirty="0" err="1" smtClean="0">
                    <a:solidFill>
                      <a:schemeClr val="bg1"/>
                    </a:solidFill>
                  </a:rPr>
                  <a:t>피연산자</a:t>
                </a:r>
                <a:r>
                  <a:rPr lang="ko-KR" altLang="en-US" sz="1600" dirty="0" smtClean="0">
                    <a:solidFill>
                      <a:schemeClr val="bg1"/>
                    </a:solidFill>
                  </a:rPr>
                  <a:t>  중 한 개라도 </a:t>
                </a:r>
                <a:r>
                  <a:rPr lang="en-US" altLang="ko-KR" sz="1600" dirty="0" smtClean="0">
                    <a:solidFill>
                      <a:schemeClr val="bg1"/>
                    </a:solidFill>
                  </a:rPr>
                  <a:t>true</a:t>
                </a:r>
                <a:r>
                  <a:rPr lang="ko-KR" altLang="en-US" sz="1600" dirty="0" smtClean="0">
                    <a:solidFill>
                      <a:schemeClr val="bg1"/>
                    </a:solidFill>
                  </a:rPr>
                  <a:t>면 결과는 </a:t>
                </a:r>
                <a:r>
                  <a:rPr lang="en-US" altLang="ko-KR" sz="1600" dirty="0" smtClean="0">
                    <a:solidFill>
                      <a:schemeClr val="bg1"/>
                    </a:solidFill>
                  </a:rPr>
                  <a:t>true</a:t>
                </a:r>
                <a:endParaRPr lang="ko-KR" altLang="en-US" dirty="0" smtClean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61" name="직선 연결선 60"/>
              <p:cNvCxnSpPr/>
              <p:nvPr/>
            </p:nvCxnSpPr>
            <p:spPr>
              <a:xfrm>
                <a:off x="2195736" y="2708920"/>
                <a:ext cx="0" cy="36004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그룹 16"/>
            <p:cNvGrpSpPr/>
            <p:nvPr/>
          </p:nvGrpSpPr>
          <p:grpSpPr>
            <a:xfrm>
              <a:off x="611560" y="2924944"/>
              <a:ext cx="7992888" cy="369332"/>
              <a:chOff x="611560" y="2708920"/>
              <a:chExt cx="7992888" cy="369332"/>
            </a:xfrm>
          </p:grpSpPr>
          <p:sp>
            <p:nvSpPr>
              <p:cNvPr id="58" name="TextBox 14"/>
              <p:cNvSpPr txBox="1"/>
              <p:nvPr/>
            </p:nvSpPr>
            <p:spPr>
              <a:xfrm>
                <a:off x="611560" y="2708920"/>
                <a:ext cx="7992888" cy="36933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accent3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ko-KR" b="1" dirty="0" smtClean="0">
                    <a:solidFill>
                      <a:srgbClr val="FFC000"/>
                    </a:solidFill>
                  </a:rPr>
                  <a:t>      &amp;&amp;          </a:t>
                </a:r>
                <a:r>
                  <a:rPr lang="en-US" altLang="ko-KR" sz="1600" dirty="0" smtClean="0">
                    <a:solidFill>
                      <a:schemeClr val="bg1"/>
                    </a:solidFill>
                  </a:rPr>
                  <a:t>AND</a:t>
                </a:r>
                <a:r>
                  <a:rPr lang="ko-KR" altLang="en-US" sz="1600" dirty="0" smtClean="0">
                    <a:solidFill>
                      <a:schemeClr val="bg1"/>
                    </a:solidFill>
                  </a:rPr>
                  <a:t>연산자라 부르며 </a:t>
                </a:r>
                <a:r>
                  <a:rPr lang="ko-KR" altLang="en-US" sz="1600" dirty="0" err="1" smtClean="0">
                    <a:solidFill>
                      <a:schemeClr val="bg1"/>
                    </a:solidFill>
                  </a:rPr>
                  <a:t>피연산자</a:t>
                </a:r>
                <a:r>
                  <a:rPr lang="ko-KR" altLang="en-US" sz="1600" dirty="0" smtClean="0">
                    <a:solidFill>
                      <a:schemeClr val="bg1"/>
                    </a:solidFill>
                  </a:rPr>
                  <a:t>  중 한 개라도 </a:t>
                </a:r>
                <a:r>
                  <a:rPr lang="en-US" altLang="ko-KR" sz="1600" dirty="0" smtClean="0">
                    <a:solidFill>
                      <a:schemeClr val="bg1"/>
                    </a:solidFill>
                  </a:rPr>
                  <a:t>false</a:t>
                </a:r>
                <a:r>
                  <a:rPr lang="ko-KR" altLang="en-US" sz="1600" dirty="0" smtClean="0">
                    <a:solidFill>
                      <a:schemeClr val="bg1"/>
                    </a:solidFill>
                  </a:rPr>
                  <a:t>면 결과는 </a:t>
                </a:r>
                <a:r>
                  <a:rPr lang="en-US" altLang="ko-KR" sz="1600" dirty="0" smtClean="0">
                    <a:solidFill>
                      <a:schemeClr val="bg1"/>
                    </a:solidFill>
                  </a:rPr>
                  <a:t>false</a:t>
                </a:r>
                <a:r>
                  <a:rPr lang="en-US" altLang="ko-KR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ko-KR" b="1" dirty="0" smtClean="0">
                    <a:solidFill>
                      <a:srgbClr val="FFC000"/>
                    </a:solidFill>
                  </a:rPr>
                  <a:t>                           </a:t>
                </a:r>
                <a:endParaRPr lang="ko-KR" altLang="en-US" b="1" dirty="0" smtClean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9" name="직선 연결선 58"/>
              <p:cNvCxnSpPr/>
              <p:nvPr/>
            </p:nvCxnSpPr>
            <p:spPr>
              <a:xfrm>
                <a:off x="2195736" y="2708920"/>
                <a:ext cx="0" cy="36004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그룹 19"/>
            <p:cNvGrpSpPr/>
            <p:nvPr/>
          </p:nvGrpSpPr>
          <p:grpSpPr>
            <a:xfrm>
              <a:off x="611560" y="3284984"/>
              <a:ext cx="7992888" cy="369332"/>
              <a:chOff x="611560" y="2708920"/>
              <a:chExt cx="7992888" cy="369332"/>
            </a:xfrm>
          </p:grpSpPr>
          <p:sp>
            <p:nvSpPr>
              <p:cNvPr id="56" name="TextBox 14"/>
              <p:cNvSpPr txBox="1"/>
              <p:nvPr/>
            </p:nvSpPr>
            <p:spPr>
              <a:xfrm>
                <a:off x="611560" y="2708920"/>
                <a:ext cx="7992888" cy="36933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accent3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ko-KR" b="1" dirty="0" smtClean="0">
                    <a:solidFill>
                      <a:srgbClr val="FFC000"/>
                    </a:solidFill>
                  </a:rPr>
                  <a:t>        !            </a:t>
                </a:r>
                <a:r>
                  <a:rPr lang="en-US" altLang="ko-KR" sz="1600" dirty="0" smtClean="0">
                    <a:solidFill>
                      <a:schemeClr val="bg1"/>
                    </a:solidFill>
                  </a:rPr>
                  <a:t>NOT</a:t>
                </a:r>
                <a:r>
                  <a:rPr lang="ko-KR" altLang="en-US" sz="1600" dirty="0" smtClean="0">
                    <a:solidFill>
                      <a:schemeClr val="bg1"/>
                    </a:solidFill>
                  </a:rPr>
                  <a:t>연산자라 부르며 </a:t>
                </a:r>
                <a:r>
                  <a:rPr lang="ko-KR" altLang="en-US" sz="1600" dirty="0" err="1" smtClean="0">
                    <a:solidFill>
                      <a:schemeClr val="bg1"/>
                    </a:solidFill>
                  </a:rPr>
                  <a:t>피연산자가</a:t>
                </a:r>
                <a:r>
                  <a:rPr lang="ko-KR" altLang="en-U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1600" dirty="0" smtClean="0">
                    <a:solidFill>
                      <a:schemeClr val="bg1"/>
                    </a:solidFill>
                  </a:rPr>
                  <a:t>false</a:t>
                </a:r>
                <a:r>
                  <a:rPr lang="ko-KR" altLang="en-US" sz="1600" dirty="0" smtClean="0">
                    <a:solidFill>
                      <a:schemeClr val="bg1"/>
                    </a:solidFill>
                  </a:rPr>
                  <a:t>면 결과는 </a:t>
                </a:r>
                <a:r>
                  <a:rPr lang="en-US" altLang="ko-KR" sz="1600" dirty="0" smtClean="0">
                    <a:solidFill>
                      <a:schemeClr val="bg1"/>
                    </a:solidFill>
                  </a:rPr>
                  <a:t>true</a:t>
                </a:r>
                <a:r>
                  <a:rPr lang="en-US" altLang="ko-KR" b="1" dirty="0" smtClean="0">
                    <a:solidFill>
                      <a:srgbClr val="FFC000"/>
                    </a:solidFill>
                  </a:rPr>
                  <a:t>                           </a:t>
                </a:r>
                <a:endParaRPr lang="ko-KR" altLang="en-US" b="1" dirty="0" smtClean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7" name="직선 연결선 56"/>
              <p:cNvCxnSpPr/>
              <p:nvPr/>
            </p:nvCxnSpPr>
            <p:spPr>
              <a:xfrm>
                <a:off x="2195736" y="2708920"/>
                <a:ext cx="0" cy="36004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9"/>
          <p:cNvSpPr txBox="1"/>
          <p:nvPr/>
        </p:nvSpPr>
        <p:spPr>
          <a:xfrm>
            <a:off x="611560" y="3906922"/>
            <a:ext cx="7992888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altLang="ko-KR" dirty="0" smtClean="0">
                <a:solidFill>
                  <a:schemeClr val="bg1"/>
                </a:solidFill>
              </a:rPr>
              <a:t>result= a&gt;b </a:t>
            </a:r>
            <a:r>
              <a:rPr lang="pt-BR" altLang="ko-KR" dirty="0" smtClean="0">
                <a:solidFill>
                  <a:srgbClr val="FFC000"/>
                </a:solidFill>
              </a:rPr>
              <a:t>||</a:t>
            </a:r>
            <a:r>
              <a:rPr lang="pt-BR" altLang="ko-KR" dirty="0" smtClean="0">
                <a:solidFill>
                  <a:schemeClr val="bg1"/>
                </a:solidFill>
              </a:rPr>
              <a:t> b&gt;=m </a:t>
            </a:r>
            <a:r>
              <a:rPr lang="pt-BR" altLang="ko-KR" dirty="0" smtClean="0">
                <a:solidFill>
                  <a:srgbClr val="FFC000"/>
                </a:solidFill>
              </a:rPr>
              <a:t>||</a:t>
            </a:r>
            <a:r>
              <a:rPr lang="pt-BR" altLang="ko-KR" dirty="0" smtClean="0">
                <a:solidFill>
                  <a:schemeClr val="bg1"/>
                </a:solidFill>
              </a:rPr>
              <a:t> m&gt;n;   // false || false || false  </a:t>
            </a:r>
            <a:r>
              <a:rPr lang="ko-KR" altLang="en-US" b="1" dirty="0" smtClean="0">
                <a:solidFill>
                  <a:srgbClr val="FFC000"/>
                </a:solidFill>
              </a:rPr>
              <a:t>→</a:t>
            </a:r>
            <a:r>
              <a:rPr lang="ko-KR" altLang="en-US" dirty="0" smtClean="0">
                <a:solidFill>
                  <a:schemeClr val="bg1"/>
                </a:solidFill>
              </a:rPr>
              <a:t>  </a:t>
            </a:r>
            <a:r>
              <a:rPr lang="en-US" altLang="ko-KR" dirty="0" smtClean="0">
                <a:solidFill>
                  <a:schemeClr val="bg1"/>
                </a:solidFill>
              </a:rPr>
              <a:t>result=false</a:t>
            </a:r>
          </a:p>
          <a:p>
            <a:pPr algn="just">
              <a:lnSpc>
                <a:spcPct val="150000"/>
              </a:lnSpc>
            </a:pPr>
            <a:r>
              <a:rPr lang="pt-BR" altLang="ko-KR" dirty="0" smtClean="0">
                <a:solidFill>
                  <a:schemeClr val="bg1"/>
                </a:solidFill>
              </a:rPr>
              <a:t>result= a&gt;b </a:t>
            </a:r>
            <a:r>
              <a:rPr lang="pt-BR" altLang="ko-KR" dirty="0" smtClean="0">
                <a:solidFill>
                  <a:srgbClr val="FFC000"/>
                </a:solidFill>
              </a:rPr>
              <a:t>||</a:t>
            </a:r>
            <a:r>
              <a:rPr lang="pt-BR" altLang="ko-KR" dirty="0" smtClean="0">
                <a:solidFill>
                  <a:schemeClr val="bg1"/>
                </a:solidFill>
              </a:rPr>
              <a:t> b&gt;=m </a:t>
            </a:r>
            <a:r>
              <a:rPr lang="pt-BR" altLang="ko-KR" dirty="0" smtClean="0">
                <a:solidFill>
                  <a:srgbClr val="FFC000"/>
                </a:solidFill>
              </a:rPr>
              <a:t>||</a:t>
            </a:r>
            <a:r>
              <a:rPr lang="pt-BR" altLang="ko-KR" dirty="0" smtClean="0">
                <a:solidFill>
                  <a:schemeClr val="bg1"/>
                </a:solidFill>
              </a:rPr>
              <a:t> m&lt;=n; // false || false || true  </a:t>
            </a:r>
            <a:r>
              <a:rPr lang="ko-KR" altLang="en-US" b="1" dirty="0" smtClean="0">
                <a:solidFill>
                  <a:srgbClr val="FFC000"/>
                </a:solidFill>
              </a:rPr>
              <a:t>→</a:t>
            </a:r>
            <a:r>
              <a:rPr lang="ko-KR" altLang="en-US" dirty="0" smtClean="0">
                <a:solidFill>
                  <a:schemeClr val="bg1"/>
                </a:solidFill>
              </a:rPr>
              <a:t>  </a:t>
            </a:r>
            <a:r>
              <a:rPr lang="en-US" altLang="ko-KR" dirty="0" smtClean="0">
                <a:solidFill>
                  <a:schemeClr val="bg1"/>
                </a:solidFill>
              </a:rPr>
              <a:t>result=true</a:t>
            </a:r>
          </a:p>
          <a:p>
            <a:pPr algn="just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result= a&lt;=b </a:t>
            </a:r>
            <a:r>
              <a:rPr lang="en-US" altLang="ko-KR" dirty="0" smtClean="0">
                <a:solidFill>
                  <a:srgbClr val="FFC000"/>
                </a:solidFill>
              </a:rPr>
              <a:t>&amp;&amp;</a:t>
            </a:r>
            <a:r>
              <a:rPr lang="en-US" altLang="ko-KR" dirty="0" smtClean="0">
                <a:solidFill>
                  <a:schemeClr val="bg1"/>
                </a:solidFill>
              </a:rPr>
              <a:t> b&gt;=m </a:t>
            </a:r>
            <a:r>
              <a:rPr lang="en-US" altLang="ko-KR" dirty="0" smtClean="0">
                <a:solidFill>
                  <a:srgbClr val="FFC000"/>
                </a:solidFill>
              </a:rPr>
              <a:t>&amp;&amp;</a:t>
            </a:r>
            <a:r>
              <a:rPr lang="en-US" altLang="ko-KR" dirty="0" smtClean="0">
                <a:solidFill>
                  <a:schemeClr val="bg1"/>
                </a:solidFill>
              </a:rPr>
              <a:t> m&lt;=n;   // true &amp;&amp; false &amp;&amp; true</a:t>
            </a:r>
          </a:p>
          <a:p>
            <a:pPr algn="just">
              <a:lnSpc>
                <a:spcPct val="150000"/>
              </a:lnSpc>
            </a:pPr>
            <a:r>
              <a:rPr lang="ko-KR" altLang="en-US" b="1" dirty="0" smtClean="0">
                <a:solidFill>
                  <a:srgbClr val="FFC000"/>
                </a:solidFill>
              </a:rPr>
              <a:t>→</a:t>
            </a:r>
            <a:r>
              <a:rPr lang="ko-KR" altLang="en-US" dirty="0" smtClean="0">
                <a:solidFill>
                  <a:schemeClr val="bg1"/>
                </a:solidFill>
              </a:rPr>
              <a:t>  </a:t>
            </a:r>
            <a:r>
              <a:rPr lang="en-US" altLang="ko-KR" dirty="0" smtClean="0">
                <a:solidFill>
                  <a:schemeClr val="bg1"/>
                </a:solidFill>
              </a:rPr>
              <a:t>result=false</a:t>
            </a:r>
          </a:p>
        </p:txBody>
      </p:sp>
    </p:spTree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7" name="TextBox 10"/>
          <p:cNvSpPr txBox="1"/>
          <p:nvPr/>
        </p:nvSpPr>
        <p:spPr>
          <a:xfrm>
            <a:off x="539552" y="1414517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b="1" dirty="0" err="1" smtClean="0">
                <a:solidFill>
                  <a:schemeClr val="bg2">
                    <a:lumMod val="75000"/>
                  </a:schemeClr>
                </a:solidFill>
              </a:rPr>
              <a:t>삼항</a:t>
            </a: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 조건 연산자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TextBox 14"/>
          <p:cNvSpPr txBox="1"/>
          <p:nvPr/>
        </p:nvSpPr>
        <p:spPr>
          <a:xfrm>
            <a:off x="611560" y="1774557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dirty="0" err="1" smtClean="0">
                <a:solidFill>
                  <a:schemeClr val="bg1"/>
                </a:solidFill>
              </a:rPr>
              <a:t>삼항</a:t>
            </a:r>
            <a:r>
              <a:rPr lang="ko-KR" altLang="en-US" dirty="0" smtClean="0">
                <a:solidFill>
                  <a:schemeClr val="bg1"/>
                </a:solidFill>
              </a:rPr>
              <a:t> 조건 연산자는 </a:t>
            </a:r>
            <a:r>
              <a:rPr lang="ko-KR" altLang="en-US" dirty="0" err="1" smtClean="0">
                <a:solidFill>
                  <a:schemeClr val="bg1"/>
                </a:solidFill>
              </a:rPr>
              <a:t>조건식</a:t>
            </a:r>
            <a:r>
              <a:rPr lang="en-US" altLang="ko-KR" dirty="0" smtClean="0">
                <a:solidFill>
                  <a:schemeClr val="bg1"/>
                </a:solidFill>
              </a:rPr>
              <a:t>(true </a:t>
            </a:r>
            <a:r>
              <a:rPr lang="ko-KR" altLang="en-US" dirty="0" smtClean="0">
                <a:solidFill>
                  <a:schemeClr val="bg1"/>
                </a:solidFill>
              </a:rPr>
              <a:t>또는 </a:t>
            </a:r>
            <a:r>
              <a:rPr lang="en-US" altLang="ko-KR" dirty="0" smtClean="0">
                <a:solidFill>
                  <a:schemeClr val="bg1"/>
                </a:solidFill>
              </a:rPr>
              <a:t>false</a:t>
            </a:r>
            <a:r>
              <a:rPr lang="ko-KR" altLang="en-US" dirty="0" smtClean="0">
                <a:solidFill>
                  <a:schemeClr val="bg1"/>
                </a:solidFill>
              </a:rPr>
              <a:t>의 결과 값을 반환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</a:rPr>
              <a:t>의 데이터 결과에 따라 실행 결과가 달라집니다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err="1" smtClean="0">
                <a:solidFill>
                  <a:schemeClr val="bg1"/>
                </a:solidFill>
              </a:rPr>
              <a:t>삼항</a:t>
            </a:r>
            <a:r>
              <a:rPr lang="ko-KR" altLang="en-US" dirty="0" smtClean="0">
                <a:solidFill>
                  <a:schemeClr val="bg1"/>
                </a:solidFill>
              </a:rPr>
              <a:t> 조건 연산자는 연산하기 위해서 </a:t>
            </a:r>
            <a:r>
              <a:rPr lang="ko-KR" altLang="en-US" dirty="0" err="1" smtClean="0">
                <a:solidFill>
                  <a:schemeClr val="bg1"/>
                </a:solidFill>
              </a:rPr>
              <a:t>피연산자가</a:t>
            </a:r>
            <a:r>
              <a:rPr lang="ko-KR" altLang="en-US" dirty="0" smtClean="0">
                <a:solidFill>
                  <a:schemeClr val="bg1"/>
                </a:solidFill>
              </a:rPr>
              <a:t> 세 개 필요한 </a:t>
            </a:r>
            <a:r>
              <a:rPr lang="ko-KR" altLang="en-US" dirty="0" err="1" smtClean="0">
                <a:solidFill>
                  <a:schemeClr val="bg1"/>
                </a:solidFill>
              </a:rPr>
              <a:t>삼항</a:t>
            </a:r>
            <a:r>
              <a:rPr lang="ko-KR" altLang="en-US" dirty="0" smtClean="0">
                <a:solidFill>
                  <a:schemeClr val="bg1"/>
                </a:solidFill>
              </a:rPr>
              <a:t> 연산자입니다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3" name="TextBox 9"/>
          <p:cNvSpPr txBox="1"/>
          <p:nvPr/>
        </p:nvSpPr>
        <p:spPr>
          <a:xfrm>
            <a:off x="611560" y="3501008"/>
            <a:ext cx="7992888" cy="240065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altLang="ko-KR" sz="2000" dirty="0" smtClean="0">
                <a:solidFill>
                  <a:schemeClr val="bg1"/>
                </a:solidFill>
              </a:rPr>
              <a:t>&lt;script type=”text/javascript”&gt;</a:t>
            </a:r>
          </a:p>
          <a:p>
            <a:pPr algn="just">
              <a:lnSpc>
                <a:spcPct val="150000"/>
              </a:lnSpc>
            </a:pPr>
            <a:r>
              <a:rPr lang="pt-BR" altLang="ko-KR" sz="2000" dirty="0" smtClean="0">
                <a:solidFill>
                  <a:schemeClr val="bg1"/>
                </a:solidFill>
              </a:rPr>
              <a:t>var a=10; var b=3;</a:t>
            </a:r>
          </a:p>
          <a:p>
            <a:pPr algn="just">
              <a:lnSpc>
                <a:spcPct val="150000"/>
              </a:lnSpc>
            </a:pPr>
            <a:r>
              <a:rPr lang="pt-BR" altLang="ko-KR" sz="2000" dirty="0" smtClean="0">
                <a:solidFill>
                  <a:schemeClr val="bg1"/>
                </a:solidFill>
              </a:rPr>
              <a:t> var result</a:t>
            </a:r>
            <a:r>
              <a:rPr lang="pt-BR" altLang="ko-KR" sz="2000" dirty="0" smtClean="0">
                <a:solidFill>
                  <a:srgbClr val="FFC000"/>
                </a:solidFill>
              </a:rPr>
              <a:t>= a&gt;b ? “javascript” : “hello”</a:t>
            </a:r>
            <a:r>
              <a:rPr lang="pt-BR" altLang="ko-KR" sz="2000" dirty="0" smtClean="0">
                <a:solidFill>
                  <a:schemeClr val="bg1"/>
                </a:solidFill>
              </a:rPr>
              <a:t>; </a:t>
            </a:r>
          </a:p>
          <a:p>
            <a:pPr algn="just">
              <a:lnSpc>
                <a:spcPct val="150000"/>
              </a:lnSpc>
            </a:pPr>
            <a:r>
              <a:rPr lang="pt-BR" altLang="ko-KR" sz="2000" dirty="0" smtClean="0">
                <a:solidFill>
                  <a:schemeClr val="bg1"/>
                </a:solidFill>
              </a:rPr>
              <a:t>document.write(result); 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&lt;/</a:t>
            </a:r>
            <a:r>
              <a:rPr lang="pt-BR" altLang="ko-KR" sz="2000" dirty="0" smtClean="0">
                <a:solidFill>
                  <a:schemeClr val="bg1"/>
                </a:solidFill>
              </a:rPr>
              <a:t>script&gt;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6" name="TextBox 9"/>
          <p:cNvSpPr txBox="1"/>
          <p:nvPr/>
        </p:nvSpPr>
        <p:spPr>
          <a:xfrm>
            <a:off x="611560" y="2780928"/>
            <a:ext cx="7992888" cy="45429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dirty="0" err="1" smtClean="0">
                <a:solidFill>
                  <a:srgbClr val="FFC000"/>
                </a:solidFill>
              </a:rPr>
              <a:t>조건식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? </a:t>
            </a:r>
            <a:r>
              <a:rPr lang="ko-KR" altLang="en-US" dirty="0" err="1" smtClean="0">
                <a:solidFill>
                  <a:srgbClr val="FFC000"/>
                </a:solidFill>
              </a:rPr>
              <a:t>실행문</a:t>
            </a:r>
            <a:r>
              <a:rPr lang="ko-KR" altLang="en-US" dirty="0" smtClean="0">
                <a:solidFill>
                  <a:srgbClr val="FFC000"/>
                </a:solidFill>
              </a:rPr>
              <a:t> </a:t>
            </a:r>
            <a:r>
              <a:rPr lang="en-US" altLang="ko-KR" dirty="0" smtClean="0">
                <a:solidFill>
                  <a:srgbClr val="FFC000"/>
                </a:solidFill>
              </a:rPr>
              <a:t>1</a:t>
            </a:r>
            <a:r>
              <a:rPr lang="en-US" altLang="ko-KR" dirty="0" smtClean="0">
                <a:solidFill>
                  <a:schemeClr val="bg1"/>
                </a:solidFill>
              </a:rPr>
              <a:t> : </a:t>
            </a:r>
            <a:r>
              <a:rPr lang="ko-KR" altLang="en-US" dirty="0" err="1" smtClean="0">
                <a:solidFill>
                  <a:srgbClr val="FFC000"/>
                </a:solidFill>
              </a:rPr>
              <a:t>실행문</a:t>
            </a:r>
            <a:r>
              <a:rPr lang="ko-KR" altLang="en-US" dirty="0" smtClean="0">
                <a:solidFill>
                  <a:srgbClr val="FFC000"/>
                </a:solidFill>
              </a:rPr>
              <a:t> </a:t>
            </a:r>
            <a:r>
              <a:rPr lang="en-US" altLang="ko-KR" dirty="0" smtClean="0">
                <a:solidFill>
                  <a:srgbClr val="FFC000"/>
                </a:solidFill>
              </a:rPr>
              <a:t>2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</a:p>
        </p:txBody>
      </p:sp>
    </p:spTree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 차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자바스크립트 기초 문법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ko-KR" altLang="en-US" dirty="0" smtClean="0"/>
              <a:t>변수 </a:t>
            </a:r>
            <a:endParaRPr lang="ko-KR" altLang="en-US" sz="1600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ko-KR" altLang="en-US" dirty="0" smtClean="0"/>
              <a:t>연산자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ko-KR" altLang="en-US" dirty="0"/>
              <a:t>자바스크립트 맛보기 예제 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altLang="ko-KR" dirty="0" smtClean="0"/>
              <a:t>02-1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altLang="ko-KR" dirty="0" smtClean="0"/>
              <a:t>02-2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altLang="ko-KR" dirty="0" smtClean="0"/>
              <a:t>02-3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altLang="ko-KR" dirty="0" smtClean="0"/>
              <a:t>01-4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83568" y="4077072"/>
            <a:ext cx="7704856" cy="792088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 기초 문법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TextBox 9"/>
          <p:cNvSpPr txBox="1"/>
          <p:nvPr/>
        </p:nvSpPr>
        <p:spPr>
          <a:xfrm>
            <a:off x="611560" y="3401124"/>
            <a:ext cx="7992888" cy="147732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FFC000"/>
                </a:solidFill>
              </a:rPr>
              <a:t>&lt;script type=”text/</a:t>
            </a:r>
            <a:r>
              <a:rPr lang="en-US" altLang="ko-KR" sz="2000" dirty="0" err="1" smtClean="0">
                <a:solidFill>
                  <a:srgbClr val="FFC000"/>
                </a:solidFill>
              </a:rPr>
              <a:t>javascript</a:t>
            </a:r>
            <a:r>
              <a:rPr lang="en-US" altLang="ko-KR" sz="2000" dirty="0" smtClean="0">
                <a:solidFill>
                  <a:srgbClr val="FFC000"/>
                </a:solidFill>
              </a:rPr>
              <a:t>”&gt; 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   </a:t>
            </a:r>
            <a:r>
              <a:rPr lang="ko-KR" altLang="en-US" sz="2000" dirty="0" smtClean="0">
                <a:solidFill>
                  <a:schemeClr val="bg1"/>
                </a:solidFill>
              </a:rPr>
              <a:t>자바스크립트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실행문</a:t>
            </a:r>
            <a:r>
              <a:rPr lang="en-US" altLang="ko-KR" sz="2000" dirty="0" smtClean="0">
                <a:solidFill>
                  <a:schemeClr val="bg1"/>
                </a:solidFill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FFC000"/>
                </a:solidFill>
              </a:rPr>
              <a:t>&lt;/script&gt;</a:t>
            </a:r>
          </a:p>
        </p:txBody>
      </p:sp>
      <p:sp>
        <p:nvSpPr>
          <p:cNvPr id="7" name="TextBox 10"/>
          <p:cNvSpPr txBox="1"/>
          <p:nvPr/>
        </p:nvSpPr>
        <p:spPr>
          <a:xfrm>
            <a:off x="539552" y="2924944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기본형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TextBox 11"/>
          <p:cNvSpPr txBox="1"/>
          <p:nvPr/>
        </p:nvSpPr>
        <p:spPr>
          <a:xfrm>
            <a:off x="539552" y="1428465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solidFill>
                  <a:srgbClr val="92D050"/>
                </a:solidFill>
              </a:rPr>
              <a:t>§ </a:t>
            </a:r>
            <a:r>
              <a:rPr lang="ko-KR" altLang="en-US" b="1" dirty="0" smtClean="0">
                <a:solidFill>
                  <a:srgbClr val="92D050"/>
                </a:solidFill>
              </a:rPr>
              <a:t>선언문</a:t>
            </a:r>
            <a:endParaRPr lang="en-US" altLang="ko-KR" b="1" dirty="0" smtClean="0">
              <a:solidFill>
                <a:srgbClr val="92D050"/>
              </a:solidFill>
            </a:endParaRPr>
          </a:p>
        </p:txBody>
      </p:sp>
      <p:sp>
        <p:nvSpPr>
          <p:cNvPr id="9" name="TextBox 14"/>
          <p:cNvSpPr txBox="1"/>
          <p:nvPr/>
        </p:nvSpPr>
        <p:spPr>
          <a:xfrm>
            <a:off x="611560" y="1851221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dirty="0" smtClean="0">
                <a:solidFill>
                  <a:schemeClr val="bg1"/>
                </a:solidFill>
              </a:rPr>
              <a:t>선언문은 스크립트 영역을 </a:t>
            </a:r>
            <a:r>
              <a:rPr lang="ko-KR" altLang="en-US" dirty="0" smtClean="0">
                <a:solidFill>
                  <a:schemeClr val="bg1"/>
                </a:solidFill>
              </a:rPr>
              <a:t>나타냅니다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선언문 시작한 곳부터 종료된 곳까지 스크립트 </a:t>
            </a:r>
            <a:r>
              <a:rPr lang="ko-KR" altLang="en-US" dirty="0" smtClean="0">
                <a:solidFill>
                  <a:schemeClr val="bg1"/>
                </a:solidFill>
              </a:rPr>
              <a:t>영역을 나타냅니다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 기초 문법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TextBox 9"/>
          <p:cNvSpPr txBox="1"/>
          <p:nvPr/>
        </p:nvSpPr>
        <p:spPr>
          <a:xfrm>
            <a:off x="611560" y="3401124"/>
            <a:ext cx="7992888" cy="193899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FFC000"/>
                </a:solidFill>
              </a:rPr>
              <a:t>&lt;script type=”text/</a:t>
            </a:r>
            <a:r>
              <a:rPr lang="en-US" altLang="ko-KR" sz="2000" dirty="0" err="1" smtClean="0">
                <a:solidFill>
                  <a:srgbClr val="FFC000"/>
                </a:solidFill>
              </a:rPr>
              <a:t>javascript</a:t>
            </a:r>
            <a:r>
              <a:rPr lang="en-US" altLang="ko-KR" sz="2000" dirty="0" smtClean="0">
                <a:solidFill>
                  <a:srgbClr val="FFC000"/>
                </a:solidFill>
              </a:rPr>
              <a:t>”&gt; 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rgbClr val="FFC000"/>
                </a:solidFill>
              </a:rPr>
              <a:t>//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</a:rPr>
              <a:t>한 줄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설명글인</a:t>
            </a:r>
            <a:r>
              <a:rPr lang="ko-KR" altLang="en-US" sz="2000" dirty="0" smtClean="0">
                <a:solidFill>
                  <a:schemeClr val="bg1"/>
                </a:solidFill>
              </a:rPr>
              <a:t> 경우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FFC000"/>
                </a:solidFill>
              </a:rPr>
              <a:t>/*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</a:rPr>
              <a:t>여러 줄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설명글인</a:t>
            </a:r>
            <a:r>
              <a:rPr lang="ko-KR" altLang="en-US" sz="2000" dirty="0" smtClean="0">
                <a:solidFill>
                  <a:schemeClr val="bg1"/>
                </a:solidFill>
              </a:rPr>
              <a:t> 경우 다음처럼 처리합니다</a:t>
            </a:r>
            <a:r>
              <a:rPr lang="en-US" altLang="ko-KR" sz="2000" dirty="0" smtClean="0">
                <a:solidFill>
                  <a:schemeClr val="bg1"/>
                </a:solidFill>
              </a:rPr>
              <a:t>. </a:t>
            </a:r>
            <a:r>
              <a:rPr lang="en-US" altLang="ko-KR" sz="2000" dirty="0" smtClean="0">
                <a:solidFill>
                  <a:srgbClr val="FFC000"/>
                </a:solidFill>
              </a:rPr>
              <a:t>*/ 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FFC000"/>
                </a:solidFill>
              </a:rPr>
              <a:t>&lt;/script&gt;</a:t>
            </a:r>
          </a:p>
        </p:txBody>
      </p:sp>
      <p:sp>
        <p:nvSpPr>
          <p:cNvPr id="7" name="TextBox 10"/>
          <p:cNvSpPr txBox="1"/>
          <p:nvPr/>
        </p:nvSpPr>
        <p:spPr>
          <a:xfrm>
            <a:off x="539552" y="2924944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기본형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TextBox 11"/>
          <p:cNvSpPr txBox="1"/>
          <p:nvPr/>
        </p:nvSpPr>
        <p:spPr>
          <a:xfrm>
            <a:off x="539552" y="1428465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solidFill>
                  <a:srgbClr val="92D050"/>
                </a:solidFill>
              </a:rPr>
              <a:t>§ </a:t>
            </a:r>
            <a:r>
              <a:rPr lang="ko-KR" altLang="en-US" b="1" dirty="0" smtClean="0">
                <a:solidFill>
                  <a:srgbClr val="92D050"/>
                </a:solidFill>
              </a:rPr>
              <a:t>주석</a:t>
            </a:r>
            <a:endParaRPr lang="en-US" altLang="ko-KR" b="1" dirty="0" smtClean="0">
              <a:solidFill>
                <a:srgbClr val="92D050"/>
              </a:solidFill>
            </a:endParaRPr>
          </a:p>
        </p:txBody>
      </p:sp>
      <p:sp>
        <p:nvSpPr>
          <p:cNvPr id="9" name="TextBox 14"/>
          <p:cNvSpPr txBox="1"/>
          <p:nvPr/>
        </p:nvSpPr>
        <p:spPr>
          <a:xfrm>
            <a:off x="611560" y="1851221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dirty="0" smtClean="0">
                <a:solidFill>
                  <a:schemeClr val="bg1"/>
                </a:solidFill>
              </a:rPr>
              <a:t>자바스크립트 선언문 안에서 </a:t>
            </a:r>
            <a:r>
              <a:rPr lang="ko-KR" altLang="en-US" dirty="0" err="1" smtClean="0">
                <a:solidFill>
                  <a:schemeClr val="bg1"/>
                </a:solidFill>
              </a:rPr>
              <a:t>실행문이</a:t>
            </a:r>
            <a:r>
              <a:rPr lang="ko-KR" altLang="en-US" dirty="0" smtClean="0">
                <a:solidFill>
                  <a:schemeClr val="bg1"/>
                </a:solidFill>
              </a:rPr>
              <a:t> 아닌 </a:t>
            </a:r>
            <a:r>
              <a:rPr lang="ko-KR" altLang="en-US" dirty="0" err="1" smtClean="0">
                <a:solidFill>
                  <a:schemeClr val="bg1"/>
                </a:solidFill>
              </a:rPr>
              <a:t>설명글을</a:t>
            </a:r>
            <a:r>
              <a:rPr lang="ko-KR" altLang="en-US" dirty="0" smtClean="0">
                <a:solidFill>
                  <a:schemeClr val="bg1"/>
                </a:solidFill>
              </a:rPr>
              <a:t> 적고 싶을 때는 주석 처리를 하면 됩니다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이때 한 줄 주석인 경우는 </a:t>
            </a:r>
            <a:r>
              <a:rPr lang="en-US" altLang="ko-KR" dirty="0" smtClean="0">
                <a:solidFill>
                  <a:srgbClr val="FFC000"/>
                </a:solidFill>
              </a:rPr>
              <a:t>// </a:t>
            </a:r>
            <a:r>
              <a:rPr lang="ko-KR" altLang="en-US" dirty="0" smtClean="0">
                <a:solidFill>
                  <a:srgbClr val="FFC000"/>
                </a:solidFill>
              </a:rPr>
              <a:t>한 줄 </a:t>
            </a:r>
            <a:r>
              <a:rPr lang="ko-KR" altLang="en-US" dirty="0" err="1" smtClean="0">
                <a:solidFill>
                  <a:srgbClr val="FFC000"/>
                </a:solidFill>
              </a:rPr>
              <a:t>설명글</a:t>
            </a:r>
            <a:r>
              <a:rPr lang="ko-KR" altLang="en-US" dirty="0" err="1" smtClean="0">
                <a:solidFill>
                  <a:schemeClr val="bg1"/>
                </a:solidFill>
              </a:rPr>
              <a:t>로</a:t>
            </a:r>
            <a:r>
              <a:rPr lang="ko-KR" altLang="en-US" dirty="0" smtClean="0">
                <a:solidFill>
                  <a:schemeClr val="bg1"/>
                </a:solidFill>
              </a:rPr>
              <a:t> 작성하면 되고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여러 줄 주석일 경우에는 </a:t>
            </a:r>
            <a:r>
              <a:rPr lang="en-US" altLang="ko-KR" dirty="0" smtClean="0">
                <a:solidFill>
                  <a:srgbClr val="FFC000"/>
                </a:solidFill>
              </a:rPr>
              <a:t>/* </a:t>
            </a:r>
            <a:r>
              <a:rPr lang="ko-KR" altLang="en-US" dirty="0" smtClean="0">
                <a:solidFill>
                  <a:srgbClr val="FFC000"/>
                </a:solidFill>
              </a:rPr>
              <a:t>여러 줄 </a:t>
            </a:r>
            <a:r>
              <a:rPr lang="ko-KR" altLang="en-US" dirty="0" err="1" smtClean="0">
                <a:solidFill>
                  <a:srgbClr val="FFC000"/>
                </a:solidFill>
              </a:rPr>
              <a:t>설명글</a:t>
            </a:r>
            <a:r>
              <a:rPr lang="ko-KR" altLang="en-US" dirty="0" smtClean="0">
                <a:solidFill>
                  <a:srgbClr val="FFC000"/>
                </a:solidFill>
              </a:rPr>
              <a:t> *</a:t>
            </a:r>
            <a:r>
              <a:rPr lang="en-US" altLang="ko-KR" dirty="0" smtClean="0">
                <a:solidFill>
                  <a:srgbClr val="FFC000"/>
                </a:solidFill>
              </a:rPr>
              <a:t>/</a:t>
            </a:r>
            <a:r>
              <a:rPr lang="ko-KR" altLang="en-US" dirty="0" smtClean="0">
                <a:solidFill>
                  <a:schemeClr val="bg1"/>
                </a:solidFill>
              </a:rPr>
              <a:t>로 작성하면 됩니다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 기초 문법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TextBox 9"/>
          <p:cNvSpPr txBox="1"/>
          <p:nvPr/>
        </p:nvSpPr>
        <p:spPr>
          <a:xfrm>
            <a:off x="611560" y="3679864"/>
            <a:ext cx="7992888" cy="147732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&lt;head&gt;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  &lt;script type=”text/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javascript</a:t>
            </a:r>
            <a:r>
              <a:rPr lang="en-US" altLang="ko-KR" sz="2000" dirty="0" smtClean="0">
                <a:solidFill>
                  <a:schemeClr val="bg1"/>
                </a:solidFill>
              </a:rPr>
              <a:t>” </a:t>
            </a:r>
            <a:r>
              <a:rPr lang="en-US" altLang="ko-KR" sz="2000" dirty="0" err="1" smtClean="0">
                <a:solidFill>
                  <a:srgbClr val="FFC000"/>
                </a:solidFill>
              </a:rPr>
              <a:t>src</a:t>
            </a:r>
            <a:r>
              <a:rPr lang="en-US" altLang="ko-KR" sz="2000" dirty="0" smtClean="0">
                <a:solidFill>
                  <a:srgbClr val="FFC000"/>
                </a:solidFill>
              </a:rPr>
              <a:t>=”</a:t>
            </a:r>
            <a:r>
              <a:rPr lang="en-US" altLang="ko-KR" sz="2000" dirty="0" err="1" smtClean="0">
                <a:solidFill>
                  <a:srgbClr val="FFC000"/>
                </a:solidFill>
              </a:rPr>
              <a:t>js</a:t>
            </a:r>
            <a:r>
              <a:rPr lang="en-US" altLang="ko-KR" sz="2000" dirty="0" smtClean="0">
                <a:solidFill>
                  <a:srgbClr val="FFC000"/>
                </a:solidFill>
              </a:rPr>
              <a:t>/</a:t>
            </a:r>
            <a:r>
              <a:rPr lang="en-US" altLang="ko-KR" sz="2000" dirty="0" smtClean="0">
                <a:solidFill>
                  <a:srgbClr val="FFC000"/>
                </a:solidFill>
              </a:rPr>
              <a:t>b.js</a:t>
            </a:r>
            <a:r>
              <a:rPr lang="ko-KR" altLang="en-US" sz="2000" dirty="0" smtClean="0">
                <a:solidFill>
                  <a:srgbClr val="FFC000"/>
                </a:solidFill>
              </a:rPr>
              <a:t>”</a:t>
            </a:r>
            <a:r>
              <a:rPr lang="en-US" altLang="ko-KR" sz="2000" dirty="0" smtClean="0">
                <a:solidFill>
                  <a:schemeClr val="bg1"/>
                </a:solidFill>
              </a:rPr>
              <a:t>&gt;&lt;/script&gt;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&lt;/head&gt;</a:t>
            </a:r>
          </a:p>
        </p:txBody>
      </p:sp>
      <p:sp>
        <p:nvSpPr>
          <p:cNvPr id="7" name="TextBox 10"/>
          <p:cNvSpPr txBox="1"/>
          <p:nvPr/>
        </p:nvSpPr>
        <p:spPr>
          <a:xfrm>
            <a:off x="539552" y="3203684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기본형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TextBox 11"/>
          <p:cNvSpPr txBox="1"/>
          <p:nvPr/>
        </p:nvSpPr>
        <p:spPr>
          <a:xfrm>
            <a:off x="539552" y="1428465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solidFill>
                  <a:srgbClr val="92D050"/>
                </a:solidFill>
              </a:rPr>
              <a:t>§ </a:t>
            </a:r>
            <a:r>
              <a:rPr lang="ko-KR" altLang="en-US" b="1" dirty="0" smtClean="0">
                <a:solidFill>
                  <a:srgbClr val="92D050"/>
                </a:solidFill>
              </a:rPr>
              <a:t>내부스크립트 분리하기</a:t>
            </a:r>
            <a:endParaRPr lang="en-US" altLang="ko-KR" b="1" dirty="0" smtClean="0">
              <a:solidFill>
                <a:srgbClr val="92D050"/>
              </a:solidFill>
            </a:endParaRPr>
          </a:p>
        </p:txBody>
      </p:sp>
      <p:sp>
        <p:nvSpPr>
          <p:cNvPr id="9" name="TextBox 14"/>
          <p:cNvSpPr txBox="1"/>
          <p:nvPr/>
        </p:nvSpPr>
        <p:spPr>
          <a:xfrm>
            <a:off x="611560" y="1851221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dirty="0" smtClean="0">
                <a:solidFill>
                  <a:schemeClr val="bg1"/>
                </a:solidFill>
              </a:rPr>
              <a:t>(X)HTML </a:t>
            </a:r>
            <a:r>
              <a:rPr lang="ko-KR" altLang="en-US" dirty="0" smtClean="0">
                <a:solidFill>
                  <a:schemeClr val="bg1"/>
                </a:solidFill>
              </a:rPr>
              <a:t>내부에 작성된 자바스크립트는 </a:t>
            </a:r>
            <a:r>
              <a:rPr lang="ko-KR" altLang="en-US" dirty="0" smtClean="0">
                <a:solidFill>
                  <a:schemeClr val="bg1"/>
                </a:solidFill>
              </a:rPr>
              <a:t>외부로 분리하는 것이 좋습니다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그러면 </a:t>
            </a:r>
            <a:r>
              <a:rPr lang="ko-KR" altLang="en-US" dirty="0" smtClean="0">
                <a:solidFill>
                  <a:schemeClr val="bg1"/>
                </a:solidFill>
              </a:rPr>
              <a:t>자바스크립트 소스 찾기도 쉬울 뿐만 아니라 </a:t>
            </a:r>
            <a:r>
              <a:rPr lang="ko-KR" altLang="en-US" dirty="0" smtClean="0">
                <a:solidFill>
                  <a:schemeClr val="bg1"/>
                </a:solidFill>
              </a:rPr>
              <a:t>누군가 </a:t>
            </a:r>
            <a:r>
              <a:rPr lang="ko-KR" altLang="en-US" dirty="0" smtClean="0">
                <a:solidFill>
                  <a:schemeClr val="bg1"/>
                </a:solidFill>
              </a:rPr>
              <a:t>소스를 손상시킬 </a:t>
            </a:r>
            <a:r>
              <a:rPr lang="ko-KR" altLang="en-US" dirty="0" smtClean="0">
                <a:solidFill>
                  <a:schemeClr val="bg1"/>
                </a:solidFill>
              </a:rPr>
              <a:t>일도 안 생깁니다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즉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외부로 </a:t>
            </a:r>
            <a:r>
              <a:rPr lang="ko-KR" altLang="en-US" dirty="0" smtClean="0">
                <a:solidFill>
                  <a:schemeClr val="bg1"/>
                </a:solidFill>
              </a:rPr>
              <a:t>분리하는 </a:t>
            </a:r>
            <a:r>
              <a:rPr lang="ko-KR" altLang="en-US" dirty="0" smtClean="0">
                <a:solidFill>
                  <a:schemeClr val="bg1"/>
                </a:solidFill>
              </a:rPr>
              <a:t>주된 목적은 관리를 위해서입니다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60" y="5380672"/>
            <a:ext cx="7992888" cy="49449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2000" dirty="0" err="1" smtClean="0">
                <a:solidFill>
                  <a:schemeClr val="bg1"/>
                </a:solidFill>
              </a:rPr>
              <a:t>document.write</a:t>
            </a:r>
            <a:r>
              <a:rPr lang="en-US" altLang="ko-KR" sz="2000" dirty="0" smtClean="0">
                <a:solidFill>
                  <a:schemeClr val="bg1"/>
                </a:solidFill>
              </a:rPr>
              <a:t>(“</a:t>
            </a:r>
            <a:r>
              <a:rPr lang="ko-KR" altLang="en-US" sz="2000" dirty="0" smtClean="0">
                <a:solidFill>
                  <a:schemeClr val="bg1"/>
                </a:solidFill>
              </a:rPr>
              <a:t>환영합니다”</a:t>
            </a:r>
            <a:r>
              <a:rPr lang="en-US" altLang="ko-KR" sz="2000" dirty="0" smtClean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444208" y="3356992"/>
            <a:ext cx="1944216" cy="504056"/>
          </a:xfrm>
          <a:prstGeom prst="rect">
            <a:avLst/>
          </a:prstGeom>
          <a:solidFill>
            <a:schemeClr val="tx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a.html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444208" y="5229200"/>
            <a:ext cx="1944216" cy="504056"/>
          </a:xfrm>
          <a:prstGeom prst="rect">
            <a:avLst/>
          </a:prstGeom>
          <a:solidFill>
            <a:schemeClr val="tx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js</a:t>
            </a:r>
            <a:r>
              <a:rPr lang="en-US" altLang="ko-KR" dirty="0" smtClean="0"/>
              <a:t>/b.js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11" idx="2"/>
            <a:endCxn id="12" idx="0"/>
          </p:cNvCxnSpPr>
          <p:nvPr/>
        </p:nvCxnSpPr>
        <p:spPr>
          <a:xfrm>
            <a:off x="7416316" y="3861048"/>
            <a:ext cx="0" cy="1368152"/>
          </a:xfrm>
          <a:prstGeom prst="straightConnector1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 기초 문법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TextBox 9"/>
          <p:cNvSpPr txBox="1"/>
          <p:nvPr/>
        </p:nvSpPr>
        <p:spPr>
          <a:xfrm>
            <a:off x="611560" y="2321004"/>
            <a:ext cx="7992888" cy="956159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bg1"/>
                </a:solidFill>
              </a:rPr>
              <a:t>날짜 객체 생성</a:t>
            </a:r>
            <a:r>
              <a:rPr lang="en-US" altLang="ko-KR" sz="2000" dirty="0" smtClean="0">
                <a:solidFill>
                  <a:schemeClr val="bg1"/>
                </a:solidFill>
              </a:rPr>
              <a:t>: </a:t>
            </a:r>
            <a:r>
              <a:rPr lang="en-US" altLang="ko-KR" sz="2000" dirty="0" smtClean="0">
                <a:solidFill>
                  <a:srgbClr val="FFC000"/>
                </a:solidFill>
              </a:rPr>
              <a:t>New</a:t>
            </a:r>
            <a:r>
              <a:rPr lang="en-US" altLang="ko-KR" sz="2000" dirty="0" smtClean="0">
                <a:solidFill>
                  <a:schemeClr val="bg1"/>
                </a:solidFill>
              </a:rPr>
              <a:t> date( ); (X) </a:t>
            </a:r>
          </a:p>
          <a:p>
            <a:pPr algn="just"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bg1"/>
                </a:solidFill>
              </a:rPr>
              <a:t>날짜 객체 생성</a:t>
            </a:r>
            <a:r>
              <a:rPr lang="en-US" altLang="ko-KR" sz="2000" dirty="0" smtClean="0">
                <a:solidFill>
                  <a:schemeClr val="bg1"/>
                </a:solidFill>
              </a:rPr>
              <a:t>: </a:t>
            </a:r>
            <a:r>
              <a:rPr lang="en-US" altLang="ko-KR" sz="2000" dirty="0" smtClean="0">
                <a:solidFill>
                  <a:srgbClr val="FFC000"/>
                </a:solidFill>
              </a:rPr>
              <a:t>new</a:t>
            </a:r>
            <a:r>
              <a:rPr lang="en-US" altLang="ko-KR" sz="2000" dirty="0" smtClean="0">
                <a:solidFill>
                  <a:schemeClr val="bg1"/>
                </a:solidFill>
              </a:rPr>
              <a:t> Date( ); </a:t>
            </a:r>
            <a:r>
              <a:rPr lang="en-US" altLang="ko-KR" sz="2000" dirty="0" smtClean="0">
                <a:solidFill>
                  <a:srgbClr val="FFC000"/>
                </a:solidFill>
              </a:rPr>
              <a:t>(O)</a:t>
            </a:r>
          </a:p>
        </p:txBody>
      </p:sp>
      <p:sp>
        <p:nvSpPr>
          <p:cNvPr id="7" name="TextBox 10"/>
          <p:cNvSpPr txBox="1"/>
          <p:nvPr/>
        </p:nvSpPr>
        <p:spPr>
          <a:xfrm>
            <a:off x="539552" y="1844824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solidFill>
                  <a:schemeClr val="bg2">
                    <a:lumMod val="75000"/>
                  </a:schemeClr>
                </a:solidFill>
              </a:rPr>
              <a:t>1. </a:t>
            </a: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자바스크립트는 대</a:t>
            </a:r>
            <a:r>
              <a:rPr lang="en-US" altLang="ko-KR" b="1" dirty="0" smtClean="0">
                <a:solidFill>
                  <a:schemeClr val="bg2">
                    <a:lumMod val="75000"/>
                  </a:schemeClr>
                </a:solidFill>
              </a:rPr>
              <a:t>·</a:t>
            </a: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소문자를 가려서 써야 합니다</a:t>
            </a:r>
            <a:r>
              <a:rPr lang="en-US" altLang="ko-KR" b="1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TextBox 11"/>
          <p:cNvSpPr txBox="1"/>
          <p:nvPr/>
        </p:nvSpPr>
        <p:spPr>
          <a:xfrm>
            <a:off x="539552" y="1428465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solidFill>
                  <a:srgbClr val="92D050"/>
                </a:solidFill>
              </a:rPr>
              <a:t>§ </a:t>
            </a:r>
            <a:r>
              <a:rPr lang="ko-KR" altLang="en-US" b="1" dirty="0" smtClean="0">
                <a:solidFill>
                  <a:srgbClr val="92D050"/>
                </a:solidFill>
              </a:rPr>
              <a:t>코드를 입력할 때 주의할 점</a:t>
            </a:r>
            <a:endParaRPr lang="en-US" altLang="ko-KR" b="1" dirty="0" smtClean="0">
              <a:solidFill>
                <a:srgbClr val="92D050"/>
              </a:solidFill>
            </a:endParaRPr>
          </a:p>
        </p:txBody>
      </p:sp>
      <p:sp>
        <p:nvSpPr>
          <p:cNvPr id="13" name="TextBox 9"/>
          <p:cNvSpPr txBox="1"/>
          <p:nvPr/>
        </p:nvSpPr>
        <p:spPr>
          <a:xfrm>
            <a:off x="611560" y="4633081"/>
            <a:ext cx="7992888" cy="956159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2000" dirty="0" err="1" smtClean="0">
                <a:solidFill>
                  <a:schemeClr val="bg1"/>
                </a:solidFill>
              </a:rPr>
              <a:t>document.write</a:t>
            </a:r>
            <a:r>
              <a:rPr lang="en-US" altLang="ko-KR" sz="2000" dirty="0" smtClean="0">
                <a:solidFill>
                  <a:schemeClr val="bg1"/>
                </a:solidFill>
              </a:rPr>
              <a:t>(“hi”)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document.write</a:t>
            </a:r>
            <a:r>
              <a:rPr lang="en-US" altLang="ko-KR" sz="2000" dirty="0" smtClean="0">
                <a:solidFill>
                  <a:schemeClr val="bg1"/>
                </a:solidFill>
              </a:rPr>
              <a:t>(“bye”) (X)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 err="1" smtClean="0">
                <a:solidFill>
                  <a:schemeClr val="bg1"/>
                </a:solidFill>
              </a:rPr>
              <a:t>document.write</a:t>
            </a:r>
            <a:r>
              <a:rPr lang="en-US" altLang="ko-KR" sz="2000" dirty="0" smtClean="0">
                <a:solidFill>
                  <a:schemeClr val="bg1"/>
                </a:solidFill>
              </a:rPr>
              <a:t>(“hi”)</a:t>
            </a:r>
            <a:r>
              <a:rPr lang="en-US" altLang="ko-KR" sz="2000" b="1" dirty="0" smtClean="0">
                <a:solidFill>
                  <a:srgbClr val="FFC000"/>
                </a:solidFill>
              </a:rPr>
              <a:t>;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document.write</a:t>
            </a:r>
            <a:r>
              <a:rPr lang="en-US" altLang="ko-KR" sz="2000" dirty="0" smtClean="0">
                <a:solidFill>
                  <a:schemeClr val="bg1"/>
                </a:solidFill>
              </a:rPr>
              <a:t>(“bye”); </a:t>
            </a:r>
            <a:r>
              <a:rPr lang="en-US" altLang="ko-KR" sz="2000" dirty="0" smtClean="0">
                <a:solidFill>
                  <a:srgbClr val="FFC000"/>
                </a:solidFill>
              </a:rPr>
              <a:t>(O)</a:t>
            </a:r>
          </a:p>
        </p:txBody>
      </p:sp>
      <p:sp>
        <p:nvSpPr>
          <p:cNvPr id="15" name="TextBox 10"/>
          <p:cNvSpPr txBox="1"/>
          <p:nvPr/>
        </p:nvSpPr>
        <p:spPr>
          <a:xfrm>
            <a:off x="539552" y="3652845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solidFill>
                  <a:schemeClr val="bg2">
                    <a:lumMod val="75000"/>
                  </a:schemeClr>
                </a:solidFill>
              </a:rPr>
              <a:t>2. </a:t>
            </a:r>
            <a:r>
              <a:rPr lang="ko-KR" altLang="en-US" b="1" dirty="0" err="1" smtClean="0">
                <a:solidFill>
                  <a:schemeClr val="bg2">
                    <a:lumMod val="75000"/>
                  </a:schemeClr>
                </a:solidFill>
              </a:rPr>
              <a:t>실행문을</a:t>
            </a: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 마치고 나서는 세미콜론</a:t>
            </a:r>
            <a:r>
              <a:rPr lang="en-US" altLang="ko-KR" b="1" dirty="0" smtClean="0">
                <a:solidFill>
                  <a:schemeClr val="bg2">
                    <a:lumMod val="75000"/>
                  </a:schemeClr>
                </a:solidFill>
              </a:rPr>
              <a:t>(;)</a:t>
            </a: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을 작성하는 것이 좋습니다</a:t>
            </a:r>
            <a:r>
              <a:rPr lang="en-US" altLang="ko-KR" b="1" dirty="0" smtClean="0">
                <a:solidFill>
                  <a:schemeClr val="bg2">
                    <a:lumMod val="75000"/>
                  </a:schemeClr>
                </a:solidFill>
              </a:rPr>
              <a:t>. </a:t>
            </a: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세미콜론을 쓰지 않으면</a:t>
            </a:r>
            <a:r>
              <a:rPr lang="en-US" altLang="ko-KR" b="1" dirty="0" smtClean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다음 예제처럼 한 줄에 두 개의 </a:t>
            </a:r>
            <a:r>
              <a:rPr lang="ko-KR" altLang="en-US" b="1" dirty="0" err="1" smtClean="0">
                <a:solidFill>
                  <a:schemeClr val="bg2">
                    <a:lumMod val="75000"/>
                  </a:schemeClr>
                </a:solidFill>
              </a:rPr>
              <a:t>실행문을</a:t>
            </a: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 작성할 때 문제가 생깁니다</a:t>
            </a:r>
            <a:r>
              <a:rPr lang="en-US" altLang="ko-KR" b="1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 기초 문법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7" name="TextBox 10"/>
          <p:cNvSpPr txBox="1"/>
          <p:nvPr/>
        </p:nvSpPr>
        <p:spPr>
          <a:xfrm>
            <a:off x="539552" y="1414517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solidFill>
                  <a:schemeClr val="bg2">
                    <a:lumMod val="75000"/>
                  </a:schemeClr>
                </a:solidFill>
              </a:rPr>
              <a:t>3. </a:t>
            </a:r>
            <a:r>
              <a:rPr lang="ko-KR" altLang="en-US" b="1" dirty="0" err="1" smtClean="0">
                <a:solidFill>
                  <a:schemeClr val="bg2">
                    <a:lumMod val="75000"/>
                  </a:schemeClr>
                </a:solidFill>
              </a:rPr>
              <a:t>실행문을</a:t>
            </a: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 작성할 때는</a:t>
            </a:r>
            <a:r>
              <a:rPr lang="en-US" altLang="ko-KR" b="1" dirty="0" smtClean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한 줄에 한 문장만 작성하는 것이 </a:t>
            </a:r>
            <a:r>
              <a:rPr lang="ko-KR" altLang="en-US" b="1" dirty="0" err="1" smtClean="0">
                <a:solidFill>
                  <a:schemeClr val="bg2">
                    <a:lumMod val="75000"/>
                  </a:schemeClr>
                </a:solidFill>
              </a:rPr>
              <a:t>가독성을</a:t>
            </a: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 위해 좋습니다</a:t>
            </a:r>
            <a:r>
              <a:rPr lang="en-US" altLang="ko-KR" b="1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TextBox 9"/>
          <p:cNvSpPr txBox="1"/>
          <p:nvPr/>
        </p:nvSpPr>
        <p:spPr>
          <a:xfrm>
            <a:off x="611560" y="3064892"/>
            <a:ext cx="7992888" cy="272670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600"/>
              </a:lnSpc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rgbClr val="FFC000"/>
                </a:solidFill>
              </a:rPr>
              <a:t>큰 따옴표 겹침 오류</a:t>
            </a:r>
            <a:endParaRPr lang="en-US" altLang="ko-KR" b="1" dirty="0" smtClean="0">
              <a:solidFill>
                <a:srgbClr val="FFC000"/>
              </a:solidFill>
            </a:endParaRPr>
          </a:p>
          <a:p>
            <a:pPr algn="just">
              <a:lnSpc>
                <a:spcPts val="2600"/>
              </a:lnSpc>
            </a:pPr>
            <a:r>
              <a:rPr lang="en-US" altLang="ko-KR" dirty="0" err="1" smtClean="0">
                <a:solidFill>
                  <a:schemeClr val="bg1"/>
                </a:solidFill>
              </a:rPr>
              <a:t>document.write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en-US" altLang="ko-KR" b="1" dirty="0" smtClean="0">
                <a:solidFill>
                  <a:srgbClr val="FFC000"/>
                </a:solidFill>
              </a:rPr>
              <a:t>“</a:t>
            </a:r>
            <a:r>
              <a:rPr lang="ko-KR" altLang="en-US" dirty="0" smtClean="0">
                <a:solidFill>
                  <a:schemeClr val="bg1"/>
                </a:solidFill>
              </a:rPr>
              <a:t>책에 </a:t>
            </a:r>
            <a:r>
              <a:rPr lang="ko-KR" altLang="en-US" b="1" dirty="0" smtClean="0">
                <a:solidFill>
                  <a:srgbClr val="FFC000"/>
                </a:solidFill>
              </a:rPr>
              <a:t>“</a:t>
            </a:r>
            <a:r>
              <a:rPr lang="ko-KR" altLang="en-US" dirty="0" smtClean="0">
                <a:solidFill>
                  <a:schemeClr val="bg1"/>
                </a:solidFill>
              </a:rPr>
              <a:t>자바스크립트는 대소문자를 가려야 합니다</a:t>
            </a:r>
            <a:r>
              <a:rPr lang="ko-KR" altLang="en-US" b="1" dirty="0" smtClean="0">
                <a:solidFill>
                  <a:srgbClr val="E64242"/>
                </a:solidFill>
              </a:rPr>
              <a:t>”</a:t>
            </a:r>
            <a:r>
              <a:rPr lang="ko-KR" altLang="en-US" dirty="0" smtClean="0">
                <a:solidFill>
                  <a:schemeClr val="bg1"/>
                </a:solidFill>
              </a:rPr>
              <a:t>라고 나와 있다</a:t>
            </a:r>
            <a:r>
              <a:rPr lang="ko-KR" altLang="en-US" b="1" dirty="0" smtClean="0">
                <a:solidFill>
                  <a:srgbClr val="E64242"/>
                </a:solidFill>
              </a:rPr>
              <a:t>”</a:t>
            </a:r>
            <a:r>
              <a:rPr lang="en-US" altLang="ko-KR" dirty="0" smtClean="0">
                <a:solidFill>
                  <a:schemeClr val="bg1"/>
                </a:solidFill>
              </a:rPr>
              <a:t>);</a:t>
            </a:r>
          </a:p>
          <a:p>
            <a:pPr algn="just">
              <a:lnSpc>
                <a:spcPts val="2600"/>
              </a:lnSpc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rgbClr val="FFC000"/>
                </a:solidFill>
              </a:rPr>
              <a:t>잘된 예</a:t>
            </a:r>
            <a:endParaRPr lang="en-US" altLang="ko-KR" b="1" dirty="0" smtClean="0">
              <a:solidFill>
                <a:srgbClr val="FFC000"/>
              </a:solidFill>
            </a:endParaRPr>
          </a:p>
          <a:p>
            <a:pPr algn="just">
              <a:lnSpc>
                <a:spcPts val="2600"/>
              </a:lnSpc>
            </a:pPr>
            <a:r>
              <a:rPr lang="en-US" altLang="ko-KR" dirty="0" err="1" smtClean="0">
                <a:solidFill>
                  <a:schemeClr val="bg1"/>
                </a:solidFill>
              </a:rPr>
              <a:t>document.write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en-US" altLang="ko-KR" b="1" dirty="0" smtClean="0">
                <a:solidFill>
                  <a:srgbClr val="FFC000"/>
                </a:solidFill>
              </a:rPr>
              <a:t>‘</a:t>
            </a:r>
            <a:r>
              <a:rPr lang="ko-KR" altLang="en-US" dirty="0" smtClean="0">
                <a:solidFill>
                  <a:schemeClr val="bg1"/>
                </a:solidFill>
              </a:rPr>
              <a:t>책에 </a:t>
            </a:r>
            <a:r>
              <a:rPr lang="ko-KR" altLang="en-US" b="1" dirty="0" smtClean="0">
                <a:solidFill>
                  <a:srgbClr val="E64242"/>
                </a:solidFill>
              </a:rPr>
              <a:t>“</a:t>
            </a:r>
            <a:r>
              <a:rPr lang="ko-KR" altLang="en-US" dirty="0" smtClean="0">
                <a:solidFill>
                  <a:schemeClr val="bg1"/>
                </a:solidFill>
              </a:rPr>
              <a:t>자바스크립트는 대소문자를 가려야 합니다</a:t>
            </a:r>
            <a:r>
              <a:rPr lang="ko-KR" altLang="en-US" b="1" dirty="0" smtClean="0">
                <a:solidFill>
                  <a:srgbClr val="E64242"/>
                </a:solidFill>
              </a:rPr>
              <a:t>”</a:t>
            </a:r>
            <a:r>
              <a:rPr lang="ko-KR" altLang="en-US" dirty="0" smtClean="0">
                <a:solidFill>
                  <a:schemeClr val="bg1"/>
                </a:solidFill>
              </a:rPr>
              <a:t>라고 나와 있다</a:t>
            </a:r>
            <a:r>
              <a:rPr lang="ko-KR" altLang="en-US" b="1" dirty="0" smtClean="0">
                <a:solidFill>
                  <a:srgbClr val="FFC000"/>
                </a:solidFill>
              </a:rPr>
              <a:t>’</a:t>
            </a:r>
            <a:r>
              <a:rPr lang="en-US" altLang="ko-KR" dirty="0" smtClean="0">
                <a:solidFill>
                  <a:schemeClr val="bg1"/>
                </a:solidFill>
              </a:rPr>
              <a:t>);</a:t>
            </a:r>
          </a:p>
          <a:p>
            <a:pPr algn="just">
              <a:lnSpc>
                <a:spcPts val="2600"/>
              </a:lnSpc>
            </a:pPr>
            <a:r>
              <a:rPr lang="en-US" altLang="ko-KR" dirty="0" err="1" smtClean="0">
                <a:solidFill>
                  <a:schemeClr val="bg1"/>
                </a:solidFill>
              </a:rPr>
              <a:t>document.write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en-US" altLang="ko-KR" b="1" dirty="0" smtClean="0">
                <a:solidFill>
                  <a:srgbClr val="FFC000"/>
                </a:solidFill>
              </a:rPr>
              <a:t>“</a:t>
            </a:r>
            <a:r>
              <a:rPr lang="ko-KR" altLang="en-US" dirty="0" smtClean="0">
                <a:solidFill>
                  <a:schemeClr val="bg1"/>
                </a:solidFill>
              </a:rPr>
              <a:t>책에 </a:t>
            </a:r>
            <a:r>
              <a:rPr lang="en-US" altLang="ko-KR" b="1" dirty="0" smtClean="0">
                <a:solidFill>
                  <a:srgbClr val="E64242"/>
                </a:solidFill>
              </a:rPr>
              <a:t>\”</a:t>
            </a:r>
            <a:r>
              <a:rPr lang="ko-KR" altLang="en-US" dirty="0" smtClean="0">
                <a:solidFill>
                  <a:schemeClr val="bg1"/>
                </a:solidFill>
              </a:rPr>
              <a:t>자바스크립트는 대소문자를 가려야 합니다</a:t>
            </a:r>
            <a:r>
              <a:rPr lang="en-US" altLang="ko-KR" b="1" dirty="0" smtClean="0">
                <a:solidFill>
                  <a:srgbClr val="E64242"/>
                </a:solidFill>
              </a:rPr>
              <a:t>\”</a:t>
            </a:r>
            <a:r>
              <a:rPr lang="ko-KR" altLang="en-US" dirty="0" smtClean="0">
                <a:solidFill>
                  <a:schemeClr val="bg1"/>
                </a:solidFill>
              </a:rPr>
              <a:t>라고 나와 있다</a:t>
            </a:r>
            <a:r>
              <a:rPr lang="ko-KR" altLang="en-US" b="1" dirty="0" smtClean="0">
                <a:solidFill>
                  <a:srgbClr val="FFC000"/>
                </a:solidFill>
              </a:rPr>
              <a:t>”</a:t>
            </a:r>
            <a:r>
              <a:rPr lang="en-US" altLang="ko-KR" dirty="0" smtClean="0">
                <a:solidFill>
                  <a:schemeClr val="bg1"/>
                </a:solidFill>
              </a:rPr>
              <a:t>);</a:t>
            </a:r>
            <a:endParaRPr lang="en-US" altLang="ko-KR" dirty="0" smtClean="0">
              <a:solidFill>
                <a:srgbClr val="FFC000"/>
              </a:solidFill>
            </a:endParaRPr>
          </a:p>
        </p:txBody>
      </p:sp>
      <p:sp>
        <p:nvSpPr>
          <p:cNvPr id="15" name="TextBox 10"/>
          <p:cNvSpPr txBox="1"/>
          <p:nvPr/>
        </p:nvSpPr>
        <p:spPr>
          <a:xfrm>
            <a:off x="539552" y="2276872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solidFill>
                  <a:schemeClr val="bg2">
                    <a:lumMod val="75000"/>
                  </a:schemeClr>
                </a:solidFill>
              </a:rPr>
              <a:t>4. </a:t>
            </a: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문자형 데이터를 작성할 때는 큰따옴표</a:t>
            </a:r>
            <a:r>
              <a:rPr lang="en-US" altLang="ko-KR" b="1" dirty="0" smtClean="0">
                <a:solidFill>
                  <a:schemeClr val="bg2">
                    <a:lumMod val="75000"/>
                  </a:schemeClr>
                </a:solidFill>
              </a:rPr>
              <a:t>(“ ”)</a:t>
            </a: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와 작은따옴표</a:t>
            </a:r>
            <a:r>
              <a:rPr lang="en-US" altLang="ko-KR" b="1" dirty="0" smtClean="0">
                <a:solidFill>
                  <a:schemeClr val="bg2">
                    <a:lumMod val="75000"/>
                  </a:schemeClr>
                </a:solidFill>
              </a:rPr>
              <a:t>(‘ ’) </a:t>
            </a: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겹침 오류를 주의해야 합니다</a:t>
            </a:r>
            <a:r>
              <a:rPr lang="en-US" altLang="ko-KR" b="1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 기초 문법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7" name="TextBox 10"/>
          <p:cNvSpPr txBox="1"/>
          <p:nvPr/>
        </p:nvSpPr>
        <p:spPr>
          <a:xfrm>
            <a:off x="539552" y="1484784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solidFill>
                  <a:schemeClr val="bg2">
                    <a:lumMod val="75000"/>
                  </a:schemeClr>
                </a:solidFill>
              </a:rPr>
              <a:t>5. </a:t>
            </a:r>
            <a:r>
              <a:rPr lang="ko-KR" altLang="en-US" b="1" dirty="0" err="1" smtClean="0">
                <a:solidFill>
                  <a:schemeClr val="bg2">
                    <a:lumMod val="75000"/>
                  </a:schemeClr>
                </a:solidFill>
              </a:rPr>
              <a:t>실행문을</a:t>
            </a: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 작성할 때 중괄호</a:t>
            </a:r>
            <a:r>
              <a:rPr lang="en-US" altLang="ko-KR" b="1" dirty="0" smtClean="0">
                <a:solidFill>
                  <a:schemeClr val="bg2">
                    <a:lumMod val="75000"/>
                  </a:schemeClr>
                </a:solidFill>
              </a:rPr>
              <a:t>{ } </a:t>
            </a: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또는 소괄호</a:t>
            </a:r>
            <a:r>
              <a:rPr lang="en-US" altLang="ko-KR" b="1" dirty="0" smtClean="0">
                <a:solidFill>
                  <a:schemeClr val="bg2">
                    <a:lumMod val="75000"/>
                  </a:schemeClr>
                </a:solidFill>
              </a:rPr>
              <a:t>( )</a:t>
            </a: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의 짝이 맞아야 합니다</a:t>
            </a:r>
            <a:r>
              <a:rPr lang="en-US" altLang="ko-KR" b="1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TextBox 9"/>
          <p:cNvSpPr txBox="1"/>
          <p:nvPr/>
        </p:nvSpPr>
        <p:spPr>
          <a:xfrm>
            <a:off x="611560" y="1988840"/>
            <a:ext cx="7992888" cy="83099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it-IT" altLang="ko-KR" sz="1600" dirty="0" smtClean="0">
                <a:solidFill>
                  <a:schemeClr val="bg1"/>
                </a:solidFill>
              </a:rPr>
              <a:t> document.write(“welcome!”; (X)</a:t>
            </a:r>
          </a:p>
          <a:p>
            <a:pPr algn="just">
              <a:lnSpc>
                <a:spcPct val="150000"/>
              </a:lnSpc>
            </a:pPr>
            <a:r>
              <a:rPr lang="it-IT" altLang="ko-KR" sz="1600" dirty="0" smtClean="0">
                <a:solidFill>
                  <a:schemeClr val="bg1"/>
                </a:solidFill>
              </a:rPr>
              <a:t> document.write</a:t>
            </a:r>
            <a:r>
              <a:rPr lang="it-IT" altLang="ko-KR" sz="1600" b="1" dirty="0" smtClean="0">
                <a:solidFill>
                  <a:srgbClr val="FFC000"/>
                </a:solidFill>
              </a:rPr>
              <a:t>(</a:t>
            </a:r>
            <a:r>
              <a:rPr lang="it-IT" altLang="ko-KR" sz="1600" dirty="0" smtClean="0">
                <a:solidFill>
                  <a:schemeClr val="bg1"/>
                </a:solidFill>
              </a:rPr>
              <a:t>“welcome!”</a:t>
            </a:r>
            <a:r>
              <a:rPr lang="it-IT" altLang="ko-KR" sz="1600" b="1" dirty="0" smtClean="0">
                <a:solidFill>
                  <a:srgbClr val="FFC000"/>
                </a:solidFill>
              </a:rPr>
              <a:t>)</a:t>
            </a:r>
            <a:r>
              <a:rPr lang="it-IT" altLang="ko-KR" sz="1600" dirty="0" smtClean="0">
                <a:solidFill>
                  <a:schemeClr val="bg1"/>
                </a:solidFill>
              </a:rPr>
              <a:t>; (O)</a:t>
            </a:r>
            <a:endParaRPr lang="en-US" altLang="ko-KR" sz="1600" dirty="0" smtClean="0">
              <a:solidFill>
                <a:srgbClr val="FFC000"/>
              </a:solidFill>
            </a:endParaRPr>
          </a:p>
        </p:txBody>
      </p:sp>
      <p:sp>
        <p:nvSpPr>
          <p:cNvPr id="9" name="TextBox 10"/>
          <p:cNvSpPr txBox="1"/>
          <p:nvPr/>
        </p:nvSpPr>
        <p:spPr>
          <a:xfrm>
            <a:off x="539552" y="3212976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solidFill>
                  <a:schemeClr val="bg2">
                    <a:lumMod val="75000"/>
                  </a:schemeClr>
                </a:solidFill>
              </a:rPr>
              <a:t>6. </a:t>
            </a: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방문자가 </a:t>
            </a: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마우스가 없을 </a:t>
            </a: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때도 </a:t>
            </a: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키보드만으로도 접근할 수 있도록 </a:t>
            </a: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작성하는 것이 좋습니다</a:t>
            </a:r>
            <a:r>
              <a:rPr lang="en-US" altLang="ko-KR" b="1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 수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5" name="TextBox 9"/>
          <p:cNvSpPr txBox="1"/>
          <p:nvPr/>
        </p:nvSpPr>
        <p:spPr>
          <a:xfrm>
            <a:off x="611560" y="2883714"/>
            <a:ext cx="7992888" cy="41402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600" dirty="0" err="1" smtClean="0">
                <a:solidFill>
                  <a:schemeClr val="bg1"/>
                </a:solidFill>
              </a:rPr>
              <a:t>var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변수명</a:t>
            </a:r>
            <a:r>
              <a:rPr lang="en-US" altLang="ko-KR" sz="1600" dirty="0" smtClean="0">
                <a:solidFill>
                  <a:schemeClr val="bg1"/>
                </a:solidFill>
              </a:rPr>
              <a:t>;  </a:t>
            </a:r>
            <a:r>
              <a:rPr lang="ko-KR" altLang="en-US" sz="1600" dirty="0" smtClean="0">
                <a:solidFill>
                  <a:schemeClr val="bg1"/>
                </a:solidFill>
              </a:rPr>
              <a:t>또는 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var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변수명</a:t>
            </a:r>
            <a:r>
              <a:rPr lang="en-US" altLang="ko-KR" sz="1600" dirty="0" smtClean="0">
                <a:solidFill>
                  <a:schemeClr val="bg1"/>
                </a:solidFill>
              </a:rPr>
              <a:t>=</a:t>
            </a:r>
            <a:r>
              <a:rPr lang="ko-KR" altLang="en-US" sz="1600" dirty="0" smtClean="0">
                <a:solidFill>
                  <a:schemeClr val="bg1"/>
                </a:solidFill>
              </a:rPr>
              <a:t>값</a:t>
            </a:r>
            <a:r>
              <a:rPr lang="en-US" altLang="ko-KR" sz="1600" dirty="0" smtClean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7" name="TextBox 10"/>
          <p:cNvSpPr txBox="1"/>
          <p:nvPr/>
        </p:nvSpPr>
        <p:spPr>
          <a:xfrm>
            <a:off x="539552" y="242088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기본형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TextBox 11"/>
          <p:cNvSpPr txBox="1"/>
          <p:nvPr/>
        </p:nvSpPr>
        <p:spPr>
          <a:xfrm>
            <a:off x="539552" y="1428465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solidFill>
                  <a:srgbClr val="92D050"/>
                </a:solidFill>
              </a:rPr>
              <a:t>§ </a:t>
            </a:r>
            <a:r>
              <a:rPr lang="ko-KR" altLang="en-US" b="1" dirty="0" smtClean="0">
                <a:solidFill>
                  <a:srgbClr val="92D050"/>
                </a:solidFill>
              </a:rPr>
              <a:t>변수란</a:t>
            </a:r>
            <a:r>
              <a:rPr lang="en-US" altLang="ko-KR" b="1" dirty="0" smtClean="0">
                <a:solidFill>
                  <a:srgbClr val="92D050"/>
                </a:solidFill>
              </a:rPr>
              <a:t>?</a:t>
            </a:r>
          </a:p>
        </p:txBody>
      </p:sp>
      <p:sp>
        <p:nvSpPr>
          <p:cNvPr id="9" name="TextBox 14"/>
          <p:cNvSpPr txBox="1"/>
          <p:nvPr/>
        </p:nvSpPr>
        <p:spPr>
          <a:xfrm>
            <a:off x="611560" y="1851221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dirty="0" smtClean="0">
                <a:solidFill>
                  <a:schemeClr val="bg1"/>
                </a:solidFill>
              </a:rPr>
              <a:t>변수</a:t>
            </a:r>
            <a:r>
              <a:rPr lang="en-US" altLang="ko-KR" dirty="0" smtClean="0">
                <a:solidFill>
                  <a:schemeClr val="bg1"/>
                </a:solidFill>
              </a:rPr>
              <a:t>(Variables)</a:t>
            </a:r>
            <a:r>
              <a:rPr lang="ko-KR" altLang="en-US" dirty="0" smtClean="0">
                <a:solidFill>
                  <a:schemeClr val="bg1"/>
                </a:solidFill>
              </a:rPr>
              <a:t>는 변하는 데이터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값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</a:rPr>
              <a:t>를 저장할 수 있는 메모리 공간입니다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60" y="3501008"/>
            <a:ext cx="3960440" cy="2015936"/>
          </a:xfrm>
          <a:prstGeom prst="rect">
            <a:avLst/>
          </a:prstGeom>
          <a:solidFill>
            <a:schemeClr val="tx1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5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&lt;script type=”text/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javascript</a:t>
            </a:r>
            <a:r>
              <a:rPr lang="en-US" altLang="ko-KR" sz="2000" dirty="0" smtClean="0">
                <a:solidFill>
                  <a:schemeClr val="bg1"/>
                </a:solidFill>
              </a:rPr>
              <a:t>”&gt;</a:t>
            </a:r>
          </a:p>
          <a:p>
            <a:pPr algn="just">
              <a:lnSpc>
                <a:spcPts val="25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rgbClr val="FFC000"/>
                </a:solidFill>
              </a:rPr>
              <a:t>var</a:t>
            </a:r>
            <a:r>
              <a:rPr lang="en-US" altLang="ko-KR" sz="2000" dirty="0" smtClean="0">
                <a:solidFill>
                  <a:srgbClr val="FFC000"/>
                </a:solidFill>
              </a:rPr>
              <a:t> box;</a:t>
            </a:r>
          </a:p>
          <a:p>
            <a:pPr algn="just">
              <a:lnSpc>
                <a:spcPts val="25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rgbClr val="FFC000"/>
                </a:solidFill>
              </a:rPr>
              <a:t>box=100;</a:t>
            </a:r>
          </a:p>
          <a:p>
            <a:pPr algn="just">
              <a:lnSpc>
                <a:spcPts val="25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rgbClr val="FFC000"/>
                </a:solidFill>
              </a:rPr>
              <a:t>box=30;</a:t>
            </a:r>
          </a:p>
          <a:p>
            <a:pPr algn="just">
              <a:lnSpc>
                <a:spcPts val="25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document.write</a:t>
            </a:r>
            <a:r>
              <a:rPr lang="en-US" altLang="ko-KR" sz="2000" dirty="0" smtClean="0">
                <a:solidFill>
                  <a:schemeClr val="bg1"/>
                </a:solidFill>
              </a:rPr>
              <a:t>(box);</a:t>
            </a:r>
          </a:p>
          <a:p>
            <a:pPr algn="just">
              <a:lnSpc>
                <a:spcPts val="25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&lt;/script&gt;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3573016"/>
            <a:ext cx="3285195" cy="187220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1336</Words>
  <Application>Microsoft Office PowerPoint</Application>
  <PresentationFormat>화면 슬라이드 쇼(4:3)</PresentationFormat>
  <Paragraphs>178</Paragraphs>
  <Slides>20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JAVASCRIPT</vt:lpstr>
      <vt:lpstr>목 차</vt:lpstr>
      <vt:lpstr>자바스크립트 기초 문법</vt:lpstr>
      <vt:lpstr>자바스크립트 기초 문법</vt:lpstr>
      <vt:lpstr>자바스크립트 기초 문법</vt:lpstr>
      <vt:lpstr>자바스크립트 기초 문법</vt:lpstr>
      <vt:lpstr>자바스크립트 기초 문법</vt:lpstr>
      <vt:lpstr>자바스크립트 기초 문법</vt:lpstr>
      <vt:lpstr>변 수</vt:lpstr>
      <vt:lpstr>변 수</vt:lpstr>
      <vt:lpstr>변 수</vt:lpstr>
      <vt:lpstr>변 수</vt:lpstr>
      <vt:lpstr>변 수</vt:lpstr>
      <vt:lpstr>연산자</vt:lpstr>
      <vt:lpstr>연산자</vt:lpstr>
      <vt:lpstr>연산자</vt:lpstr>
      <vt:lpstr>연산자</vt:lpstr>
      <vt:lpstr>연산자</vt:lpstr>
      <vt:lpstr>연산자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ciy</dc:creator>
  <cp:lastModifiedBy>hanguktc</cp:lastModifiedBy>
  <cp:revision>73</cp:revision>
  <dcterms:created xsi:type="dcterms:W3CDTF">2014-06-20T12:47:22Z</dcterms:created>
  <dcterms:modified xsi:type="dcterms:W3CDTF">2014-08-12T11:14:33Z</dcterms:modified>
</cp:coreProperties>
</file>