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4" r:id="rId4"/>
    <p:sldId id="258" r:id="rId5"/>
    <p:sldId id="304" r:id="rId6"/>
    <p:sldId id="305" r:id="rId7"/>
    <p:sldId id="306" r:id="rId8"/>
    <p:sldId id="303" r:id="rId9"/>
    <p:sldId id="308" r:id="rId10"/>
    <p:sldId id="307" r:id="rId11"/>
    <p:sldId id="309" r:id="rId12"/>
    <p:sldId id="310" r:id="rId13"/>
    <p:sldId id="311" r:id="rId14"/>
    <p:sldId id="313" r:id="rId15"/>
    <p:sldId id="312" r:id="rId16"/>
    <p:sldId id="314" r:id="rId17"/>
    <p:sldId id="316" r:id="rId18"/>
    <p:sldId id="31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FFFF99"/>
    <a:srgbClr val="94CA68"/>
    <a:srgbClr val="E64242"/>
    <a:srgbClr val="D12F2F"/>
    <a:srgbClr val="FFFFCC"/>
    <a:srgbClr val="191919"/>
    <a:srgbClr val="2A2A2A"/>
    <a:srgbClr val="F8CBA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2" autoAdjust="0"/>
    <p:restoredTop sz="94660"/>
  </p:normalViewPr>
  <p:slideViewPr>
    <p:cSldViewPr>
      <p:cViewPr varScale="1">
        <p:scale>
          <a:sx n="108" d="100"/>
          <a:sy n="108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2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67826"/>
      </p:ext>
    </p:extLst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ransition>
    <p:fade/>
    <p:sndAc>
      <p:stSnd>
        <p:snd r:embed="rId16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 객체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종류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1880" y="3270463"/>
            <a:ext cx="5098880" cy="25545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t=new String(“Good Web Site</a:t>
            </a:r>
            <a:r>
              <a:rPr lang="en-US" altLang="ko-KR" sz="2000" dirty="0" smtClean="0">
                <a:solidFill>
                  <a:schemeClr val="bg1"/>
                </a:solidFill>
              </a:rPr>
              <a:t>”)  </a:t>
            </a:r>
            <a:r>
              <a:rPr lang="en-US" altLang="ko-KR" sz="2000" dirty="0" smtClean="0">
                <a:solidFill>
                  <a:srgbClr val="FFC000"/>
                </a:solidFill>
              </a:rPr>
              <a:t>or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t=“Good Web Site”;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문자열에 </a:t>
            </a:r>
            <a:r>
              <a:rPr lang="en-US" altLang="ko-KR" sz="2000" dirty="0" smtClean="0">
                <a:solidFill>
                  <a:srgbClr val="FFC000"/>
                </a:solidFill>
              </a:rPr>
              <a:t>“W”</a:t>
            </a:r>
            <a:r>
              <a:rPr lang="ko-KR" altLang="en-US" sz="2000" dirty="0" smtClean="0">
                <a:solidFill>
                  <a:srgbClr val="FFC000"/>
                </a:solidFill>
              </a:rPr>
              <a:t>에 인덱스 값 </a:t>
            </a:r>
            <a:r>
              <a:rPr lang="en-US" altLang="ko-KR" sz="2000" dirty="0" smtClean="0">
                <a:solidFill>
                  <a:srgbClr val="FFC000"/>
                </a:solidFill>
              </a:rPr>
              <a:t>5</a:t>
            </a:r>
            <a:r>
              <a:rPr lang="ko-KR" altLang="en-US" sz="2000" dirty="0" smtClean="0">
                <a:solidFill>
                  <a:srgbClr val="FFC000"/>
                </a:solidFill>
              </a:rPr>
              <a:t>를 반환합니다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t.indexOf</a:t>
            </a:r>
            <a:r>
              <a:rPr lang="en-US" altLang="ko-KR" sz="2000" dirty="0" smtClean="0">
                <a:solidFill>
                  <a:schemeClr val="bg1"/>
                </a:solidFill>
              </a:rPr>
              <a:t>(“W”);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문자열에 문자 총 개수 </a:t>
            </a:r>
            <a:r>
              <a:rPr lang="en-US" altLang="ko-KR" sz="2000" dirty="0" smtClean="0">
                <a:solidFill>
                  <a:srgbClr val="FFC000"/>
                </a:solidFill>
              </a:rPr>
              <a:t>13</a:t>
            </a:r>
            <a:r>
              <a:rPr lang="ko-KR" altLang="en-US" sz="2000" dirty="0" smtClean="0">
                <a:solidFill>
                  <a:srgbClr val="FFC000"/>
                </a:solidFill>
              </a:rPr>
              <a:t>을 반환합니다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t.length</a:t>
            </a:r>
            <a:r>
              <a:rPr lang="en-US" altLang="ko-KR" sz="2000" dirty="0" smtClean="0">
                <a:solidFill>
                  <a:schemeClr val="bg1"/>
                </a:solidFill>
              </a:rPr>
              <a:t>; 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2596842"/>
            <a:ext cx="7691168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인스턴스네임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참조변수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) = new </a:t>
            </a:r>
            <a:r>
              <a:rPr lang="ko-KR" altLang="en-US" sz="2000" dirty="0" smtClean="0">
                <a:solidFill>
                  <a:schemeClr val="bg1"/>
                </a:solidFill>
              </a:rPr>
              <a:t>생성함수</a:t>
            </a:r>
            <a:r>
              <a:rPr lang="en-US" altLang="ko-KR" sz="2000" dirty="0" smtClean="0">
                <a:solidFill>
                  <a:schemeClr val="bg1"/>
                </a:solidFill>
              </a:rPr>
              <a:t>( “</a:t>
            </a:r>
            <a:r>
              <a:rPr lang="ko-KR" altLang="en-US" sz="2000" dirty="0" smtClean="0">
                <a:solidFill>
                  <a:schemeClr val="bg1"/>
                </a:solidFill>
              </a:rPr>
              <a:t>문자열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5361" y="148362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문자 객체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827584" y="1870222"/>
            <a:ext cx="776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문자 객체는 지정한 문자열의 다양한 정보를 제공하는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기능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와 속성으로 구성되어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699" y="3848058"/>
            <a:ext cx="2377157" cy="138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24" y="49318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912669"/>
      </p:ext>
    </p:extLst>
  </p:cSld>
  <p:clrMapOvr>
    <a:masterClrMapping/>
  </p:clrMapOvr>
  <p:transition>
    <p:fade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4017258"/>
            <a:ext cx="7691168" cy="163121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open( ),   alert( ),  prompt( ),  confirm( ),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moveTo</a:t>
            </a:r>
            <a:r>
              <a:rPr lang="en-US" altLang="ko-KR" sz="2000" dirty="0" smtClean="0">
                <a:solidFill>
                  <a:schemeClr val="bg1"/>
                </a:solidFill>
              </a:rPr>
              <a:t>( ),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resizeTo</a:t>
            </a:r>
            <a:r>
              <a:rPr lang="en-US" altLang="ko-KR" sz="2000" dirty="0" smtClean="0">
                <a:solidFill>
                  <a:schemeClr val="bg1"/>
                </a:solidFill>
              </a:rPr>
              <a:t>( )  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setInterval</a:t>
            </a:r>
            <a:r>
              <a:rPr lang="en-US" altLang="ko-KR" sz="2000" dirty="0" smtClean="0">
                <a:solidFill>
                  <a:schemeClr val="bg1"/>
                </a:solidFill>
              </a:rPr>
              <a:t>(),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clearInterval</a:t>
            </a:r>
            <a:r>
              <a:rPr lang="en-US" altLang="ko-KR" sz="2000" dirty="0" smtClean="0">
                <a:solidFill>
                  <a:schemeClr val="bg1"/>
                </a:solidFill>
              </a:rPr>
              <a:t>(),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setTimeout</a:t>
            </a:r>
            <a:r>
              <a:rPr lang="en-US" altLang="ko-KR" sz="2000" dirty="0" smtClean="0">
                <a:solidFill>
                  <a:schemeClr val="bg1"/>
                </a:solidFill>
              </a:rPr>
              <a:t>( ),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clearTimeout</a:t>
            </a:r>
            <a:r>
              <a:rPr lang="en-US" altLang="ko-KR" sz="2000" dirty="0" smtClean="0">
                <a:solidFill>
                  <a:schemeClr val="bg1"/>
                </a:solidFill>
              </a:rPr>
              <a:t>( )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95353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rgbClr val="92D050"/>
                </a:solidFill>
              </a:rPr>
              <a:t>브라우저 객체 모델</a:t>
            </a:r>
            <a:r>
              <a:rPr lang="en-US" altLang="ko-KR" b="1" dirty="0" smtClean="0">
                <a:solidFill>
                  <a:srgbClr val="92D050"/>
                </a:solidFill>
              </a:rPr>
              <a:t>(</a:t>
            </a:r>
            <a:r>
              <a:rPr lang="en-US" altLang="ko-KR" b="1" dirty="0" err="1" smtClean="0">
                <a:solidFill>
                  <a:srgbClr val="92D050"/>
                </a:solidFill>
              </a:rPr>
              <a:t>BOM:Browser</a:t>
            </a:r>
            <a:r>
              <a:rPr lang="en-US" altLang="ko-KR" b="1" dirty="0" smtClean="0">
                <a:solidFill>
                  <a:srgbClr val="92D050"/>
                </a:solidFill>
              </a:rPr>
              <a:t> Object Model)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525864" y="1764685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브라우저에 내장된 객체를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브라우저 객체의 최상위 객체는 </a:t>
            </a:r>
            <a:r>
              <a:rPr lang="en-US" altLang="ko-KR" dirty="0" smtClean="0">
                <a:solidFill>
                  <a:schemeClr val="bg1"/>
                </a:solidFill>
              </a:rPr>
              <a:t>window</a:t>
            </a:r>
            <a:r>
              <a:rPr lang="ko-KR" altLang="en-US" dirty="0" smtClean="0">
                <a:solidFill>
                  <a:schemeClr val="bg1"/>
                </a:solidFill>
              </a:rPr>
              <a:t> 객체이며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그 하위로는  </a:t>
            </a:r>
            <a:r>
              <a:rPr lang="en-US" altLang="ko-KR" dirty="0" smtClean="0">
                <a:solidFill>
                  <a:schemeClr val="bg1"/>
                </a:solidFill>
              </a:rPr>
              <a:t>screen, location, history, navigator </a:t>
            </a:r>
            <a:r>
              <a:rPr lang="ko-KR" altLang="en-US" dirty="0" smtClean="0">
                <a:solidFill>
                  <a:schemeClr val="bg1"/>
                </a:solidFill>
              </a:rPr>
              <a:t>등으로 구성되어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361" y="2852936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window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827584" y="3239535"/>
            <a:ext cx="776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window</a:t>
            </a:r>
            <a:r>
              <a:rPr lang="ko-KR" altLang="en-US" dirty="0" smtClean="0">
                <a:solidFill>
                  <a:schemeClr val="bg1"/>
                </a:solidFill>
              </a:rPr>
              <a:t>객체는 브라우저 객체의 최상위 객체이며 다음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내포하고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5361" y="1497558"/>
            <a:ext cx="105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screen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27584" y="1884157"/>
            <a:ext cx="776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screen</a:t>
            </a:r>
            <a:r>
              <a:rPr lang="ko-KR" altLang="en-US" dirty="0" smtClean="0">
                <a:solidFill>
                  <a:schemeClr val="bg1"/>
                </a:solidFill>
              </a:rPr>
              <a:t>객체는 스크린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모니터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너비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높이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등 정보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제공합니다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348880"/>
            <a:ext cx="3508393" cy="265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9264" y="5169386"/>
            <a:ext cx="7691168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→ </a:t>
            </a:r>
            <a:r>
              <a:rPr lang="ko-KR" altLang="en-US" sz="2000" dirty="0" smtClean="0">
                <a:solidFill>
                  <a:srgbClr val="FFC000"/>
                </a:solidFill>
              </a:rPr>
              <a:t>스크린에 너비 속성 값을  반환합니다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screen.width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5361" y="1497558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location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27584" y="1884157"/>
            <a:ext cx="776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 location</a:t>
            </a:r>
            <a:r>
              <a:rPr lang="ko-KR" altLang="en-US" dirty="0" smtClean="0">
                <a:solidFill>
                  <a:schemeClr val="bg1"/>
                </a:solidFill>
              </a:rPr>
              <a:t>객체는 브라우저에 </a:t>
            </a:r>
            <a:r>
              <a:rPr lang="en-US" altLang="ko-KR" dirty="0" err="1" smtClean="0">
                <a:solidFill>
                  <a:schemeClr val="bg1"/>
                </a:solidFill>
              </a:rPr>
              <a:t>url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관련 정보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및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제공합니다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34783"/>
          <a:stretch>
            <a:fillRect/>
          </a:stretch>
        </p:blipFill>
        <p:spPr bwMode="auto">
          <a:xfrm>
            <a:off x="914400" y="2564904"/>
            <a:ext cx="724069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115616" y="2996952"/>
            <a:ext cx="2808312" cy="28803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9264" y="5013176"/>
            <a:ext cx="7691168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→ </a:t>
            </a:r>
            <a:r>
              <a:rPr lang="ko-KR" altLang="en-US" sz="2000" dirty="0" smtClean="0">
                <a:solidFill>
                  <a:srgbClr val="FFC000"/>
                </a:solidFill>
              </a:rPr>
              <a:t>브라우저에 </a:t>
            </a:r>
            <a:r>
              <a:rPr lang="en-US" altLang="ko-KR" sz="2000" dirty="0" smtClean="0">
                <a:solidFill>
                  <a:srgbClr val="FFC000"/>
                </a:solidFill>
              </a:rPr>
              <a:t>URL</a:t>
            </a:r>
            <a:r>
              <a:rPr lang="ko-KR" altLang="en-US" sz="2000" dirty="0" smtClean="0">
                <a:solidFill>
                  <a:srgbClr val="FFC000"/>
                </a:solidFill>
              </a:rPr>
              <a:t>에 주소를 가져옵니다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location.href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5361" y="1497558"/>
            <a:ext cx="1112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history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27584" y="1884157"/>
            <a:ext cx="776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history</a:t>
            </a:r>
            <a:r>
              <a:rPr lang="ko-KR" altLang="en-US" dirty="0" smtClean="0">
                <a:solidFill>
                  <a:schemeClr val="bg1"/>
                </a:solidFill>
              </a:rPr>
              <a:t>객체는 브라우저에 방문 기록에 대한 정보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및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제공합니다</a:t>
            </a:r>
            <a:r>
              <a:rPr lang="en-US" altLang="ko-KR" dirty="0" smtClean="0">
                <a:solidFill>
                  <a:schemeClr val="bg1"/>
                </a:solidFill>
              </a:rPr>
              <a:t>.  </a:t>
            </a:r>
            <a:r>
              <a:rPr lang="ko-KR" altLang="en-US" dirty="0" smtClean="0">
                <a:solidFill>
                  <a:schemeClr val="bg1"/>
                </a:solidFill>
              </a:rPr>
              <a:t>마치 브라우저에 이전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다음버튼과 같은 기능을 제공합니다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52135"/>
          <a:stretch>
            <a:fillRect/>
          </a:stretch>
        </p:blipFill>
        <p:spPr bwMode="auto">
          <a:xfrm>
            <a:off x="1835696" y="2822914"/>
            <a:ext cx="5599708" cy="175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835696" y="3068960"/>
            <a:ext cx="504056" cy="28803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9264" y="5013176"/>
            <a:ext cx="7691168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→ </a:t>
            </a:r>
            <a:r>
              <a:rPr lang="ko-KR" altLang="en-US" sz="2000" dirty="0" smtClean="0">
                <a:solidFill>
                  <a:srgbClr val="FFC000"/>
                </a:solidFill>
              </a:rPr>
              <a:t>브라우저에 이전에 방문한 사이트로 이동합니다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history.back</a:t>
            </a:r>
            <a:r>
              <a:rPr lang="en-US" altLang="ko-KR" sz="2000" dirty="0" smtClean="0">
                <a:solidFill>
                  <a:schemeClr val="bg1"/>
                </a:solidFill>
              </a:rPr>
              <a:t>( );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5361" y="1497558"/>
            <a:ext cx="139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navigator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27584" y="1884157"/>
            <a:ext cx="776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navigator</a:t>
            </a:r>
            <a:r>
              <a:rPr lang="ko-KR" altLang="en-US" dirty="0" smtClean="0">
                <a:solidFill>
                  <a:schemeClr val="bg1"/>
                </a:solidFill>
              </a:rPr>
              <a:t>객체는 방문자의 브라우저 정보와 운영체제 정보를 제공합니다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348880"/>
            <a:ext cx="2664296" cy="266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9264" y="5157192"/>
            <a:ext cx="7691168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→ </a:t>
            </a:r>
            <a:r>
              <a:rPr lang="ko-KR" altLang="en-US" sz="2000" dirty="0" smtClean="0">
                <a:solidFill>
                  <a:srgbClr val="FFC000"/>
                </a:solidFill>
              </a:rPr>
              <a:t>방문자의 브라우저와 운영체제 정보를 제공합니다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navigator.userAgent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395353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rgbClr val="92D050"/>
                </a:solidFill>
              </a:rPr>
              <a:t> 문서 객체 모델</a:t>
            </a:r>
            <a:r>
              <a:rPr lang="en-US" altLang="ko-KR" b="1" dirty="0" smtClean="0">
                <a:solidFill>
                  <a:srgbClr val="92D050"/>
                </a:solidFill>
              </a:rPr>
              <a:t>(</a:t>
            </a:r>
            <a:r>
              <a:rPr lang="en-US" altLang="ko-KR" b="1" dirty="0" err="1" smtClean="0">
                <a:solidFill>
                  <a:srgbClr val="92D050"/>
                </a:solidFill>
              </a:rPr>
              <a:t>DOM:Document</a:t>
            </a:r>
            <a:r>
              <a:rPr lang="en-US" altLang="ko-KR" b="1" dirty="0" smtClean="0">
                <a:solidFill>
                  <a:srgbClr val="92D050"/>
                </a:solidFill>
              </a:rPr>
              <a:t> Object Model)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525864" y="1764685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문서 객체 모델이란 </a:t>
            </a:r>
            <a:r>
              <a:rPr lang="en-US" altLang="ko-KR" dirty="0" smtClean="0">
                <a:solidFill>
                  <a:schemeClr val="bg1"/>
                </a:solidFill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</a:rPr>
              <a:t>문서의 구조를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 &lt;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 태그에는 </a:t>
            </a:r>
            <a:r>
              <a:rPr lang="en-US" altLang="ko-KR" dirty="0" err="1" smtClean="0">
                <a:solidFill>
                  <a:schemeClr val="bg1"/>
                </a:solidFill>
              </a:rPr>
              <a:t>src</a:t>
            </a:r>
            <a:r>
              <a:rPr lang="ko-KR" altLang="en-US" dirty="0" smtClean="0">
                <a:solidFill>
                  <a:schemeClr val="bg1"/>
                </a:solidFill>
              </a:rPr>
              <a:t>라는 속성과 그림을 표현하는 기능을 가지고 있습니다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그러므로 </a:t>
            </a:r>
            <a:r>
              <a:rPr lang="en-US" altLang="ko-KR" dirty="0" smtClean="0">
                <a:solidFill>
                  <a:schemeClr val="bg1"/>
                </a:solidFill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</a:rPr>
              <a:t>태그는 다른 말로 문서 객체라 부릅니다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361" y="2852936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선택자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827584" y="3239535"/>
            <a:ext cx="776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dirty="0" smtClean="0">
                <a:solidFill>
                  <a:schemeClr val="bg1"/>
                </a:solidFill>
              </a:rPr>
              <a:t> 자바스크립트를 이용해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에 문서 객체를  선택할 때 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스타일</a:t>
            </a:r>
            <a:r>
              <a:rPr lang="en-US" altLang="ko-KR" dirty="0" smtClean="0">
                <a:solidFill>
                  <a:schemeClr val="bg1"/>
                </a:solidFill>
              </a:rPr>
              <a:t>(CSS)</a:t>
            </a:r>
            <a:r>
              <a:rPr lang="ko-KR" altLang="en-US" dirty="0" smtClean="0">
                <a:solidFill>
                  <a:schemeClr val="bg1"/>
                </a:solidFill>
              </a:rPr>
              <a:t>에 선택자와 비슷하다고 생각하면 되겠습니다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4005064"/>
            <a:ext cx="7416824" cy="936104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선택자 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선택자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5077633"/>
            <a:ext cx="7848872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dirty="0" smtClean="0">
                <a:solidFill>
                  <a:srgbClr val="FF0000"/>
                </a:solidFill>
              </a:rPr>
              <a:t>CSS:</a:t>
            </a:r>
            <a:r>
              <a:rPr lang="en-US" altLang="ko-KR" sz="2000" dirty="0" smtClean="0">
                <a:solidFill>
                  <a:srgbClr val="FFC000"/>
                </a:solidFill>
              </a:rPr>
              <a:t> #box</a:t>
            </a:r>
            <a:r>
              <a:rPr lang="en-US" altLang="ko-KR" sz="2000" dirty="0" smtClean="0">
                <a:solidFill>
                  <a:schemeClr val="accent3"/>
                </a:solidFill>
              </a:rPr>
              <a:t>{ </a:t>
            </a:r>
            <a:r>
              <a:rPr lang="en-US" altLang="ko-KR" sz="2000" dirty="0" err="1" smtClean="0">
                <a:solidFill>
                  <a:schemeClr val="accent3"/>
                </a:solidFill>
              </a:rPr>
              <a:t>color:red</a:t>
            </a:r>
            <a:r>
              <a:rPr lang="en-US" altLang="ko-KR" sz="2000" dirty="0" smtClean="0">
                <a:solidFill>
                  <a:schemeClr val="accent3"/>
                </a:solidFill>
              </a:rPr>
              <a:t>; }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javascript</a:t>
            </a:r>
            <a:r>
              <a:rPr lang="en-US" altLang="ko-KR" sz="2000" dirty="0" smtClean="0">
                <a:solidFill>
                  <a:srgbClr val="FF0000"/>
                </a:solidFill>
              </a:rPr>
              <a:t>: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altLang="ko-KR" sz="2000" dirty="0" smtClean="0">
                <a:solidFill>
                  <a:srgbClr val="FFC000"/>
                </a:solidFill>
              </a:rPr>
              <a:t>( “box” )</a:t>
            </a:r>
            <a:r>
              <a:rPr lang="en-US" altLang="ko-KR" sz="2000" dirty="0" smtClean="0">
                <a:solidFill>
                  <a:schemeClr val="accent3"/>
                </a:solidFill>
              </a:rPr>
              <a:t>.</a:t>
            </a:r>
            <a:r>
              <a:rPr lang="en-US" altLang="ko-KR" sz="2000" dirty="0" err="1" smtClean="0">
                <a:solidFill>
                  <a:schemeClr val="accent3"/>
                </a:solidFill>
              </a:rPr>
              <a:t>style.color</a:t>
            </a:r>
            <a:r>
              <a:rPr lang="en-US" altLang="ko-KR" sz="2000" dirty="0" smtClean="0">
                <a:solidFill>
                  <a:schemeClr val="accent3"/>
                </a:solidFill>
              </a:rPr>
              <a:t>=red;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848872" cy="16312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 #box + p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accent3"/>
                </a:solidFill>
              </a:rPr>
              <a:t>{ </a:t>
            </a:r>
            <a:r>
              <a:rPr lang="en-US" altLang="ko-KR" sz="2000" dirty="0" err="1" smtClean="0">
                <a:solidFill>
                  <a:schemeClr val="accent3"/>
                </a:solidFill>
              </a:rPr>
              <a:t>color:red</a:t>
            </a:r>
            <a:r>
              <a:rPr lang="en-US" altLang="ko-KR" sz="2000" dirty="0" smtClean="0">
                <a:solidFill>
                  <a:schemeClr val="accent3"/>
                </a:solidFill>
              </a:rPr>
              <a:t>; }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javascript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altLang="ko-KR" sz="2000" dirty="0" smtClean="0">
                <a:solidFill>
                  <a:srgbClr val="FFC000"/>
                </a:solidFill>
              </a:rPr>
              <a:t>( “box” ).</a:t>
            </a:r>
            <a:r>
              <a:rPr lang="en-US" altLang="ko-KR" sz="2000" dirty="0" err="1" smtClean="0">
                <a:solidFill>
                  <a:schemeClr val="accent3"/>
                </a:solidFill>
              </a:rPr>
              <a:t>nextSibling.style.color</a:t>
            </a:r>
            <a:r>
              <a:rPr lang="en-US" altLang="ko-KR" sz="2000" dirty="0" smtClean="0">
                <a:solidFill>
                  <a:schemeClr val="accent3"/>
                </a:solidFill>
              </a:rPr>
              <a:t>=red;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80297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sz="1600" dirty="0" smtClean="0"/>
              <a:t>객체의 종류</a:t>
            </a:r>
            <a:endParaRPr lang="en-US" altLang="ko-KR" sz="16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 smtClean="0"/>
              <a:t>브라우저 객체 모델</a:t>
            </a:r>
            <a:r>
              <a:rPr lang="en-US" altLang="ko-KR" dirty="0" smtClean="0"/>
              <a:t>(BOM)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 smtClean="0"/>
              <a:t>문서 객체 모델</a:t>
            </a:r>
            <a:r>
              <a:rPr lang="en-US" altLang="ko-KR" dirty="0" smtClean="0"/>
              <a:t>(DOM)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04-1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04-2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04-3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04-4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99592" y="3356992"/>
            <a:ext cx="7632848" cy="18002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객 체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11"/>
          <p:cNvSpPr txBox="1"/>
          <p:nvPr/>
        </p:nvSpPr>
        <p:spPr>
          <a:xfrm>
            <a:off x="539552" y="142846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rgbClr val="92D050"/>
                </a:solidFill>
              </a:rPr>
              <a:t>§ </a:t>
            </a:r>
            <a:r>
              <a:rPr lang="ko-KR" altLang="en-US" sz="2000" b="1" dirty="0">
                <a:solidFill>
                  <a:srgbClr val="92D050"/>
                </a:solidFill>
              </a:rPr>
              <a:t>객체란 무엇인가요</a:t>
            </a:r>
            <a:r>
              <a:rPr lang="en-US" altLang="ko-KR" sz="2000" b="1" dirty="0">
                <a:solidFill>
                  <a:srgbClr val="92D050"/>
                </a:solidFill>
              </a:rPr>
              <a:t>?</a:t>
            </a:r>
            <a:endParaRPr lang="en-US" altLang="ko-KR" sz="2000" b="1" dirty="0" smtClean="0">
              <a:solidFill>
                <a:srgbClr val="92D050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185759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>
                <a:solidFill>
                  <a:schemeClr val="bg1"/>
                </a:solidFill>
              </a:rPr>
              <a:t>자바스크립트는 객체</a:t>
            </a:r>
            <a:r>
              <a:rPr lang="en-US" altLang="ko-KR" dirty="0">
                <a:solidFill>
                  <a:schemeClr val="bg1"/>
                </a:solidFill>
              </a:rPr>
              <a:t>(Object) </a:t>
            </a:r>
            <a:r>
              <a:rPr lang="ko-KR" altLang="en-US" dirty="0">
                <a:solidFill>
                  <a:schemeClr val="bg1"/>
                </a:solidFill>
              </a:rPr>
              <a:t>기반 언어입니다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객체는 </a:t>
            </a:r>
            <a:r>
              <a:rPr lang="ko-KR" altLang="en-US" dirty="0">
                <a:solidFill>
                  <a:schemeClr val="bg1"/>
                </a:solidFill>
              </a:rPr>
              <a:t>기능 또는 </a:t>
            </a:r>
            <a:r>
              <a:rPr lang="ko-KR" altLang="en-US" dirty="0" smtClean="0">
                <a:solidFill>
                  <a:schemeClr val="bg1"/>
                </a:solidFill>
              </a:rPr>
              <a:t>속성으로 구성되어 </a:t>
            </a:r>
            <a:r>
              <a:rPr lang="ko-KR" altLang="en-US" dirty="0">
                <a:solidFill>
                  <a:schemeClr val="bg1"/>
                </a:solidFill>
              </a:rPr>
              <a:t>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4224" r="26449" b="3567"/>
          <a:stretch/>
        </p:blipFill>
        <p:spPr bwMode="auto">
          <a:xfrm>
            <a:off x="827584" y="2852936"/>
            <a:ext cx="3911637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/>
          <p:nvPr/>
        </p:nvSpPr>
        <p:spPr>
          <a:xfrm>
            <a:off x="4932040" y="2870934"/>
            <a:ext cx="3816424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TV.</a:t>
            </a:r>
            <a:r>
              <a:rPr lang="ko-KR" altLang="en-US" sz="2000" dirty="0" smtClean="0">
                <a:solidFill>
                  <a:srgbClr val="FFC000"/>
                </a:solidFill>
              </a:rPr>
              <a:t>켜다</a:t>
            </a:r>
            <a:r>
              <a:rPr lang="en-US" altLang="ko-KR" sz="2000" dirty="0" smtClean="0">
                <a:solidFill>
                  <a:srgbClr val="FFC000"/>
                </a:solidFill>
              </a:rPr>
              <a:t>( )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TV.</a:t>
            </a:r>
            <a:r>
              <a:rPr lang="ko-KR" altLang="en-US" sz="2000" dirty="0" smtClean="0">
                <a:solidFill>
                  <a:srgbClr val="FFC000"/>
                </a:solidFill>
              </a:rPr>
              <a:t>끄다</a:t>
            </a:r>
            <a:r>
              <a:rPr lang="en-US" altLang="ko-KR" sz="2000" dirty="0" smtClean="0">
                <a:solidFill>
                  <a:srgbClr val="FFC000"/>
                </a:solidFill>
              </a:rPr>
              <a:t>( )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TV.</a:t>
            </a:r>
            <a:r>
              <a:rPr lang="ko-KR" altLang="en-US" sz="2000" dirty="0" smtClean="0">
                <a:solidFill>
                  <a:srgbClr val="FFC000"/>
                </a:solidFill>
              </a:rPr>
              <a:t>너비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= ”30in”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TV.</a:t>
            </a:r>
            <a:r>
              <a:rPr lang="ko-KR" altLang="en-US" sz="2000" dirty="0" smtClean="0">
                <a:solidFill>
                  <a:srgbClr val="FFC000"/>
                </a:solidFill>
              </a:rPr>
              <a:t>색상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= “black”</a:t>
            </a: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30176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객 체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TextBox 9"/>
          <p:cNvSpPr txBox="1"/>
          <p:nvPr/>
        </p:nvSpPr>
        <p:spPr>
          <a:xfrm>
            <a:off x="611560" y="1844824"/>
            <a:ext cx="7992888" cy="101566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C000"/>
                </a:solidFill>
              </a:rPr>
              <a:t>객체</a:t>
            </a:r>
            <a:r>
              <a:rPr lang="en-US" altLang="ko-KR" sz="2000" dirty="0" smtClean="0">
                <a:solidFill>
                  <a:srgbClr val="FFC000"/>
                </a:solidFill>
              </a:rPr>
              <a:t>(Object).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메서드</a:t>
            </a:r>
            <a:r>
              <a:rPr lang="en-US" altLang="ko-KR" sz="2000" dirty="0" smtClean="0">
                <a:solidFill>
                  <a:schemeClr val="bg1"/>
                </a:solidFill>
              </a:rPr>
              <a:t>();    //</a:t>
            </a:r>
            <a:r>
              <a:rPr lang="ko-KR" altLang="en-US" sz="2000" dirty="0" smtClean="0">
                <a:solidFill>
                  <a:schemeClr val="bg1"/>
                </a:solidFill>
              </a:rPr>
              <a:t>객체에 구성된 기능을 사용할 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rgbClr val="FFC000"/>
                </a:solidFill>
              </a:rPr>
              <a:t>객체</a:t>
            </a:r>
            <a:r>
              <a:rPr lang="en-US" altLang="ko-KR" sz="2000" dirty="0">
                <a:solidFill>
                  <a:srgbClr val="FFC000"/>
                </a:solidFill>
              </a:rPr>
              <a:t>(Object).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속</a:t>
            </a:r>
            <a:r>
              <a:rPr lang="ko-KR" altLang="en-US" sz="2000" dirty="0">
                <a:solidFill>
                  <a:schemeClr val="bg1"/>
                </a:solidFill>
              </a:rPr>
              <a:t>성</a:t>
            </a:r>
            <a:r>
              <a:rPr lang="en-US" altLang="ko-KR" sz="2000" dirty="0" smtClean="0">
                <a:solidFill>
                  <a:schemeClr val="bg1"/>
                </a:solidFill>
              </a:rPr>
              <a:t>;   </a:t>
            </a:r>
            <a:r>
              <a:rPr lang="ko-KR" altLang="en-US" sz="2000" dirty="0" smtClean="0">
                <a:solidFill>
                  <a:schemeClr val="bg1"/>
                </a:solidFill>
              </a:rPr>
              <a:t>또는  </a:t>
            </a:r>
            <a:r>
              <a:rPr lang="ko-KR" altLang="en-US" sz="2000" dirty="0" smtClean="0">
                <a:solidFill>
                  <a:srgbClr val="FFC000"/>
                </a:solidFill>
              </a:rPr>
              <a:t>객체</a:t>
            </a:r>
            <a:r>
              <a:rPr lang="en-US" altLang="ko-KR" sz="2000" dirty="0">
                <a:solidFill>
                  <a:srgbClr val="FFC000"/>
                </a:solidFill>
              </a:rPr>
              <a:t>(Object).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속성 </a:t>
            </a:r>
            <a:r>
              <a:rPr lang="en-US" altLang="ko-KR" sz="2000" dirty="0" smtClean="0">
                <a:solidFill>
                  <a:schemeClr val="bg1"/>
                </a:solidFill>
              </a:rPr>
              <a:t>= 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; 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539552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다음은 자바스크립트 객체에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dirty="0" smtClean="0">
                <a:solidFill>
                  <a:schemeClr val="bg1"/>
                </a:solidFill>
              </a:rPr>
              <a:t> 속성 사용의 기본형입니다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53856" y="314096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rgbClr val="92D050"/>
                </a:solidFill>
              </a:rPr>
              <a:t>§ </a:t>
            </a:r>
            <a:r>
              <a:rPr lang="ko-KR" altLang="en-US" sz="2000" b="1" dirty="0" smtClean="0">
                <a:solidFill>
                  <a:srgbClr val="92D050"/>
                </a:solidFill>
              </a:rPr>
              <a:t>객체 </a:t>
            </a:r>
            <a:r>
              <a:rPr lang="ko-KR" altLang="en-US" sz="2000" b="1" dirty="0" err="1" smtClean="0">
                <a:solidFill>
                  <a:srgbClr val="92D050"/>
                </a:solidFill>
              </a:rPr>
              <a:t>생성법</a:t>
            </a:r>
            <a:endParaRPr lang="en-US" altLang="ko-KR" sz="2000" b="1" dirty="0" smtClean="0">
              <a:solidFill>
                <a:srgbClr val="92D05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5864" y="354107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객체를 생성하는 기본 형식은 다음과 같이 </a:t>
            </a:r>
            <a:r>
              <a:rPr lang="en-US" altLang="ko-KR" dirty="0" smtClean="0">
                <a:solidFill>
                  <a:schemeClr val="bg1"/>
                </a:solidFill>
              </a:rPr>
              <a:t>new </a:t>
            </a:r>
            <a:r>
              <a:rPr lang="ko-KR" altLang="en-US" dirty="0" smtClean="0">
                <a:solidFill>
                  <a:schemeClr val="bg1"/>
                </a:solidFill>
              </a:rPr>
              <a:t>키워드와 생성함수를 이용합니다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 이렇게 생성한 객체는 </a:t>
            </a:r>
            <a:r>
              <a:rPr lang="ko-KR" altLang="en-US" dirty="0" err="1" smtClean="0">
                <a:solidFill>
                  <a:schemeClr val="bg1"/>
                </a:solidFill>
              </a:rPr>
              <a:t>인스턴스네임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참조변수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으로 참조시켜 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611560" y="4625260"/>
            <a:ext cx="7992888" cy="11079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인스턴스네임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참조 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)=</a:t>
            </a:r>
            <a:r>
              <a:rPr lang="en-US" altLang="ko-KR" sz="2000" dirty="0" smtClean="0">
                <a:solidFill>
                  <a:srgbClr val="FFC000"/>
                </a:solidFill>
              </a:rPr>
              <a:t>new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생성 함수</a:t>
            </a:r>
            <a:r>
              <a:rPr lang="en-US" altLang="ko-KR" sz="2000" dirty="0" smtClean="0">
                <a:solidFill>
                  <a:schemeClr val="bg1"/>
                </a:solidFill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tv</a:t>
            </a:r>
            <a:r>
              <a:rPr lang="en-US" altLang="ko-KR" sz="2400" dirty="0" smtClean="0">
                <a:solidFill>
                  <a:schemeClr val="bg1"/>
                </a:solidFill>
              </a:rPr>
              <a:t>=</a:t>
            </a:r>
            <a:r>
              <a:rPr lang="en-US" altLang="ko-KR" sz="2400" dirty="0" smtClean="0">
                <a:solidFill>
                  <a:srgbClr val="FFC000"/>
                </a:solidFill>
              </a:rPr>
              <a:t>new </a:t>
            </a:r>
            <a:r>
              <a:rPr lang="en-US" altLang="ko-KR" sz="2400" dirty="0" smtClean="0">
                <a:solidFill>
                  <a:schemeClr val="bg1"/>
                </a:solidFill>
              </a:rPr>
              <a:t>Object( )</a:t>
            </a:r>
            <a:r>
              <a:rPr lang="en-US" altLang="ko-KR" sz="2400" dirty="0" smtClean="0">
                <a:solidFill>
                  <a:srgbClr val="FFC000"/>
                </a:solidFill>
              </a:rPr>
              <a:t>;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//</a:t>
            </a:r>
            <a:r>
              <a:rPr lang="ko-KR" altLang="en-US" dirty="0" smtClean="0">
                <a:solidFill>
                  <a:schemeClr val="bg1"/>
                </a:solidFill>
              </a:rPr>
              <a:t>객체를 생성합니다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객체의 종류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1"/>
          <p:cNvSpPr txBox="1"/>
          <p:nvPr/>
        </p:nvSpPr>
        <p:spPr>
          <a:xfrm>
            <a:off x="453856" y="141277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rgbClr val="92D050"/>
                </a:solidFill>
              </a:rPr>
              <a:t>§ </a:t>
            </a:r>
            <a:r>
              <a:rPr lang="ko-KR" altLang="en-US" sz="2000" b="1" dirty="0" smtClean="0">
                <a:solidFill>
                  <a:srgbClr val="92D050"/>
                </a:solidFill>
              </a:rPr>
              <a:t>객체의 종류와 기능</a:t>
            </a:r>
            <a:endParaRPr lang="en-US" altLang="ko-KR" sz="2000" b="1" dirty="0" smtClean="0">
              <a:solidFill>
                <a:srgbClr val="92D05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5864" y="181288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>
                <a:solidFill>
                  <a:schemeClr val="bg1"/>
                </a:solidFill>
              </a:rPr>
              <a:t>자바스크립트의 객체는 </a:t>
            </a:r>
            <a:r>
              <a:rPr lang="ko-KR" altLang="en-US" dirty="0" smtClean="0">
                <a:solidFill>
                  <a:srgbClr val="FFC000"/>
                </a:solidFill>
              </a:rPr>
              <a:t>내장 객체</a:t>
            </a:r>
            <a:r>
              <a:rPr lang="ko-KR" altLang="en-US" dirty="0">
                <a:solidFill>
                  <a:schemeClr val="bg1"/>
                </a:solidFill>
              </a:rPr>
              <a:t>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브라우저 객체 모델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en-US" altLang="ko-KR" dirty="0" err="1">
                <a:solidFill>
                  <a:srgbClr val="FFC000"/>
                </a:solidFill>
              </a:rPr>
              <a:t>BOM:Browser</a:t>
            </a:r>
            <a:r>
              <a:rPr lang="en-US" altLang="ko-KR" dirty="0">
                <a:solidFill>
                  <a:srgbClr val="FFC000"/>
                </a:solidFill>
              </a:rPr>
              <a:t> Object Model)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문서 객체 모델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en-US" altLang="ko-KR" dirty="0" err="1">
                <a:solidFill>
                  <a:srgbClr val="FFC000"/>
                </a:solidFill>
              </a:rPr>
              <a:t>DOM:Document</a:t>
            </a:r>
            <a:r>
              <a:rPr lang="en-US" altLang="ko-KR" dirty="0">
                <a:solidFill>
                  <a:srgbClr val="FFC000"/>
                </a:solidFill>
              </a:rPr>
              <a:t> Object Model)</a:t>
            </a:r>
            <a:r>
              <a:rPr lang="ko-KR" altLang="en-US" dirty="0">
                <a:solidFill>
                  <a:schemeClr val="bg1"/>
                </a:solidFill>
              </a:rPr>
              <a:t>로 나눌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334307"/>
            <a:ext cx="7691168" cy="70788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인스턴스네임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참조변수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) = new Date( );   //</a:t>
            </a:r>
            <a:r>
              <a:rPr lang="ko-KR" altLang="en-US" sz="2000" dirty="0" smtClean="0">
                <a:solidFill>
                  <a:schemeClr val="bg1"/>
                </a:solidFill>
              </a:rPr>
              <a:t>현재 날짜 객체 생성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07244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rgbClr val="92D050"/>
                </a:solidFill>
              </a:rPr>
              <a:t>내장 객체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525864" y="344177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>
                <a:solidFill>
                  <a:schemeClr val="bg1"/>
                </a:solidFill>
              </a:rPr>
              <a:t>자바스크립트 </a:t>
            </a:r>
            <a:r>
              <a:rPr lang="ko-KR" altLang="en-US" dirty="0" smtClean="0">
                <a:solidFill>
                  <a:schemeClr val="bg1"/>
                </a:solidFill>
              </a:rPr>
              <a:t>자체 내에서 </a:t>
            </a:r>
            <a:r>
              <a:rPr lang="ko-KR" altLang="en-US" dirty="0">
                <a:solidFill>
                  <a:schemeClr val="bg1"/>
                </a:solidFill>
              </a:rPr>
              <a:t>지원하는 </a:t>
            </a:r>
            <a:r>
              <a:rPr lang="ko-KR" altLang="en-US" dirty="0" smtClean="0">
                <a:solidFill>
                  <a:schemeClr val="bg1"/>
                </a:solidFill>
              </a:rPr>
              <a:t>객체를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내장 객체</a:t>
            </a:r>
            <a:r>
              <a:rPr lang="ko-KR" altLang="en-US" dirty="0">
                <a:solidFill>
                  <a:schemeClr val="bg1"/>
                </a:solidFill>
              </a:rPr>
              <a:t>에</a:t>
            </a:r>
            <a:r>
              <a:rPr lang="ko-KR" altLang="en-US" dirty="0" smtClean="0">
                <a:solidFill>
                  <a:schemeClr val="bg1"/>
                </a:solidFill>
              </a:rPr>
              <a:t>는 문자</a:t>
            </a:r>
            <a:r>
              <a:rPr lang="en-US" altLang="ko-KR" dirty="0" smtClean="0">
                <a:solidFill>
                  <a:schemeClr val="bg1"/>
                </a:solidFill>
              </a:rPr>
              <a:t>(String), </a:t>
            </a:r>
            <a:r>
              <a:rPr lang="ko-KR" altLang="en-US" dirty="0" smtClean="0">
                <a:solidFill>
                  <a:schemeClr val="bg1"/>
                </a:solidFill>
              </a:rPr>
              <a:t>날짜</a:t>
            </a:r>
            <a:r>
              <a:rPr lang="en-US" altLang="ko-KR" dirty="0" smtClean="0">
                <a:solidFill>
                  <a:schemeClr val="bg1"/>
                </a:solidFill>
              </a:rPr>
              <a:t>(Date), </a:t>
            </a:r>
            <a:r>
              <a:rPr lang="ko-KR" altLang="en-US" dirty="0" smtClean="0">
                <a:solidFill>
                  <a:schemeClr val="bg1"/>
                </a:solidFill>
              </a:rPr>
              <a:t>수학</a:t>
            </a:r>
            <a:r>
              <a:rPr lang="en-US" altLang="ko-KR" dirty="0" smtClean="0">
                <a:solidFill>
                  <a:schemeClr val="bg1"/>
                </a:solidFill>
              </a:rPr>
              <a:t>(Math), </a:t>
            </a:r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r>
              <a:rPr lang="en-US" altLang="ko-KR" dirty="0" smtClean="0">
                <a:solidFill>
                  <a:schemeClr val="bg1"/>
                </a:solidFill>
              </a:rPr>
              <a:t>(Array) </a:t>
            </a:r>
            <a:r>
              <a:rPr lang="ko-KR" altLang="en-US" dirty="0" smtClean="0">
                <a:solidFill>
                  <a:schemeClr val="bg1"/>
                </a:solidFill>
              </a:rPr>
              <a:t>객체 등으</a:t>
            </a:r>
            <a:r>
              <a:rPr lang="ko-KR" altLang="en-US" dirty="0">
                <a:solidFill>
                  <a:schemeClr val="bg1"/>
                </a:solidFill>
              </a:rPr>
              <a:t>로</a:t>
            </a:r>
            <a:r>
              <a:rPr lang="ko-KR" altLang="en-US" dirty="0" smtClean="0">
                <a:solidFill>
                  <a:schemeClr val="bg1"/>
                </a:solidFill>
              </a:rPr>
              <a:t> 구성되어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5361" y="4221088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날짜객체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827584" y="4607687"/>
            <a:ext cx="776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날짜 객체는 현재 날짜 또는 특정 날짜 관련 다양한 정보를 제공합니다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가령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2020. 10. 20</a:t>
            </a:r>
            <a:r>
              <a:rPr lang="ko-KR" altLang="en-US" dirty="0" smtClean="0">
                <a:solidFill>
                  <a:schemeClr val="bg1"/>
                </a:solidFill>
              </a:rPr>
              <a:t>이 무슨 요일인지 정보를 알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52904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객체의 종류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1484784"/>
            <a:ext cx="7691168" cy="70788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인스턴스네임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참조변수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) = new Date( </a:t>
            </a:r>
            <a:r>
              <a:rPr lang="ko-KR" altLang="en-US" sz="2000" dirty="0" smtClean="0">
                <a:solidFill>
                  <a:schemeClr val="bg1"/>
                </a:solidFill>
              </a:rPr>
              <a:t>년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월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일</a:t>
            </a:r>
            <a:r>
              <a:rPr lang="en-US" altLang="ko-KR" sz="2000" dirty="0" smtClean="0">
                <a:solidFill>
                  <a:schemeClr val="bg1"/>
                </a:solidFill>
              </a:rPr>
              <a:t>); //</a:t>
            </a:r>
            <a:r>
              <a:rPr lang="ko-KR" altLang="en-US" sz="2000" dirty="0" smtClean="0">
                <a:solidFill>
                  <a:schemeClr val="bg1"/>
                </a:solidFill>
              </a:rPr>
              <a:t>특정 날짜의 객체를 생성합니다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0788">
            <a:off x="190329" y="3012553"/>
            <a:ext cx="3134872" cy="229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35896" y="2420888"/>
            <a:ext cx="4954864" cy="34778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</a:rPr>
              <a:t>- </a:t>
            </a:r>
            <a:r>
              <a:rPr lang="ko-KR" altLang="en-US" sz="2000" dirty="0">
                <a:solidFill>
                  <a:srgbClr val="FFC000"/>
                </a:solidFill>
              </a:rPr>
              <a:t>현재 날짜 객체를 생성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t1=new Date();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rgbClr val="FFC000"/>
                </a:solidFill>
              </a:rPr>
              <a:t>- </a:t>
            </a:r>
            <a:r>
              <a:rPr lang="ko-KR" altLang="en-US" sz="2000" dirty="0" smtClean="0">
                <a:solidFill>
                  <a:srgbClr val="FFC000"/>
                </a:solidFill>
              </a:rPr>
              <a:t>현재 요일 </a:t>
            </a:r>
            <a:r>
              <a:rPr lang="ko-KR" altLang="en-US" sz="2000" dirty="0">
                <a:solidFill>
                  <a:srgbClr val="FFC000"/>
                </a:solidFill>
              </a:rPr>
              <a:t>값을 구해옵니다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t1.getDay</a:t>
            </a:r>
            <a:r>
              <a:rPr lang="en-US" altLang="ko-KR" sz="2000" dirty="0">
                <a:solidFill>
                  <a:schemeClr val="bg1"/>
                </a:solidFill>
              </a:rPr>
              <a:t>( );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- </a:t>
            </a:r>
            <a:r>
              <a:rPr lang="ko-KR" altLang="en-US" sz="2000" dirty="0" smtClean="0">
                <a:solidFill>
                  <a:srgbClr val="FFC000"/>
                </a:solidFill>
              </a:rPr>
              <a:t>월드컵</a:t>
            </a:r>
            <a:r>
              <a:rPr lang="en-US" altLang="ko-KR" sz="2000" dirty="0">
                <a:solidFill>
                  <a:srgbClr val="FFC000"/>
                </a:solidFill>
              </a:rPr>
              <a:t>(2002.05.31) </a:t>
            </a:r>
            <a:r>
              <a:rPr lang="ko-KR" altLang="en-US" sz="2000" dirty="0">
                <a:solidFill>
                  <a:srgbClr val="FFC000"/>
                </a:solidFill>
              </a:rPr>
              <a:t>객체를 생성합니다</a:t>
            </a:r>
            <a:r>
              <a:rPr lang="en-US" altLang="ko-KR" sz="2000" dirty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t2=new Date(2002.4.31);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- </a:t>
            </a:r>
            <a:r>
              <a:rPr lang="ko-KR" altLang="en-US" sz="2000" dirty="0" smtClean="0">
                <a:solidFill>
                  <a:srgbClr val="FFC000"/>
                </a:solidFill>
              </a:rPr>
              <a:t>월드컵 </a:t>
            </a:r>
            <a:r>
              <a:rPr lang="ko-KR" altLang="en-US" sz="2000" dirty="0">
                <a:solidFill>
                  <a:srgbClr val="FFC000"/>
                </a:solidFill>
              </a:rPr>
              <a:t>요일 값을 구해옵니다</a:t>
            </a:r>
            <a:r>
              <a:rPr lang="en-US" altLang="ko-KR" sz="2000" dirty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t2.getDay</a:t>
            </a:r>
            <a:r>
              <a:rPr lang="en-US" altLang="ko-KR" sz="2000" dirty="0">
                <a:solidFill>
                  <a:schemeClr val="bg1"/>
                </a:solidFill>
              </a:rPr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4245815755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객체의 종류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2852936"/>
            <a:ext cx="7691168" cy="4770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FFC000"/>
                </a:solidFill>
              </a:rPr>
              <a:t>Math</a:t>
            </a:r>
            <a:r>
              <a:rPr lang="en-US" altLang="ko-KR" sz="2500" dirty="0" smtClean="0">
                <a:solidFill>
                  <a:schemeClr val="bg1"/>
                </a:solidFill>
              </a:rPr>
              <a:t>.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메서드</a:t>
            </a:r>
            <a:r>
              <a:rPr lang="en-US" altLang="ko-KR" sz="2500" dirty="0" smtClean="0">
                <a:solidFill>
                  <a:schemeClr val="bg1"/>
                </a:solidFill>
              </a:rPr>
              <a:t>( 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5361" y="1412776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수학객체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827584" y="1799375"/>
            <a:ext cx="776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앞서 수를 더하거나 빼는 작업은 산술 연산자를 사용하였습니다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하지만   최대 값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반올림 등 수학 관련 기능을 사용하기 위해서는 수학객체를 사용해야 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2" y="3789040"/>
            <a:ext cx="3488767" cy="2116460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99992" y="3866272"/>
            <a:ext cx="4144085" cy="193899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</a:rPr>
              <a:t>- </a:t>
            </a:r>
            <a:r>
              <a:rPr lang="ko-KR" altLang="en-US" sz="2000" dirty="0" smtClean="0">
                <a:solidFill>
                  <a:srgbClr val="FFC000"/>
                </a:solidFill>
              </a:rPr>
              <a:t>최대 값을 구합니다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num</a:t>
            </a:r>
            <a:r>
              <a:rPr lang="en-US" altLang="ko-KR" sz="2000" dirty="0" smtClean="0">
                <a:solidFill>
                  <a:schemeClr val="bg1"/>
                </a:solidFill>
              </a:rPr>
              <a:t>=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Math.max</a:t>
            </a:r>
            <a:r>
              <a:rPr lang="en-US" altLang="ko-KR" sz="2000" dirty="0" smtClean="0">
                <a:solidFill>
                  <a:schemeClr val="bg1"/>
                </a:solidFill>
              </a:rPr>
              <a:t>(1, </a:t>
            </a:r>
            <a:r>
              <a:rPr lang="en-US" altLang="ko-KR" sz="2000" dirty="0" smtClean="0">
                <a:solidFill>
                  <a:srgbClr val="FF0000"/>
                </a:solidFill>
              </a:rPr>
              <a:t>25</a:t>
            </a:r>
            <a:r>
              <a:rPr lang="en-US" altLang="ko-KR" sz="2000" dirty="0" smtClean="0">
                <a:solidFill>
                  <a:schemeClr val="bg1"/>
                </a:solidFill>
              </a:rPr>
              <a:t>, 10); 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rgbClr val="FFC000"/>
                </a:solidFill>
              </a:rPr>
              <a:t>- </a:t>
            </a:r>
            <a:r>
              <a:rPr lang="ko-KR" altLang="en-US" sz="2000" dirty="0" smtClean="0">
                <a:solidFill>
                  <a:srgbClr val="FFC000"/>
                </a:solidFill>
              </a:rPr>
              <a:t>반올</a:t>
            </a:r>
            <a:r>
              <a:rPr lang="ko-KR" altLang="en-US" sz="2000" dirty="0">
                <a:solidFill>
                  <a:srgbClr val="FFC000"/>
                </a:solidFill>
              </a:rPr>
              <a:t>림 </a:t>
            </a:r>
            <a:r>
              <a:rPr lang="ko-KR" altLang="en-US" sz="2000" dirty="0" smtClean="0">
                <a:solidFill>
                  <a:srgbClr val="FFC000"/>
                </a:solidFill>
              </a:rPr>
              <a:t>값을 구합니다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  <a:endParaRPr lang="en-US" altLang="ko-KR" sz="2000" dirty="0">
              <a:solidFill>
                <a:srgbClr val="FFC000"/>
              </a:solidFill>
            </a:endParaRPr>
          </a:p>
          <a:p>
            <a:r>
              <a:rPr lang="en-US" altLang="ko-KR" sz="2000" dirty="0" err="1">
                <a:solidFill>
                  <a:schemeClr val="bg1"/>
                </a:solidFill>
              </a:rPr>
              <a:t>var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num</a:t>
            </a:r>
            <a:r>
              <a:rPr lang="en-US" altLang="ko-KR" sz="2000" dirty="0" smtClean="0">
                <a:solidFill>
                  <a:schemeClr val="bg1"/>
                </a:solidFill>
              </a:rPr>
              <a:t>=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Math.round</a:t>
            </a:r>
            <a:r>
              <a:rPr lang="en-US" altLang="ko-KR" sz="2000" dirty="0" smtClean="0">
                <a:solidFill>
                  <a:schemeClr val="bg1"/>
                </a:solidFill>
              </a:rPr>
              <a:t>(2.4);  //</a:t>
            </a: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23781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종류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3429000"/>
            <a:ext cx="7691168" cy="193899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→ 참조변수 </a:t>
            </a:r>
            <a:r>
              <a:rPr lang="en-US" altLang="ko-KR" sz="2000" dirty="0" smtClean="0">
                <a:solidFill>
                  <a:schemeClr val="bg1"/>
                </a:solidFill>
              </a:rPr>
              <a:t>= </a:t>
            </a:r>
            <a:r>
              <a:rPr lang="en-US" altLang="ko-KR" sz="2000" dirty="0" smtClean="0">
                <a:solidFill>
                  <a:srgbClr val="FFC000"/>
                </a:solidFill>
              </a:rPr>
              <a:t>new Array </a:t>
            </a:r>
            <a:r>
              <a:rPr lang="ko-KR" altLang="en-US" sz="2000" dirty="0" smtClean="0">
                <a:solidFill>
                  <a:schemeClr val="bg1"/>
                </a:solidFill>
              </a:rPr>
              <a:t>생성 함수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1, 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2, 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3);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→ 참조변수 </a:t>
            </a:r>
            <a:r>
              <a:rPr lang="en-US" altLang="ko-KR" sz="2000" dirty="0">
                <a:solidFill>
                  <a:schemeClr val="bg1"/>
                </a:solidFill>
              </a:rPr>
              <a:t>= </a:t>
            </a:r>
            <a:r>
              <a:rPr lang="en-US" altLang="ko-KR" sz="2000" dirty="0">
                <a:solidFill>
                  <a:srgbClr val="FFC000"/>
                </a:solidFill>
              </a:rPr>
              <a:t>new Array </a:t>
            </a:r>
            <a:r>
              <a:rPr lang="ko-KR" altLang="en-US" sz="2000" dirty="0">
                <a:solidFill>
                  <a:schemeClr val="bg1"/>
                </a:solidFill>
              </a:rPr>
              <a:t>생성 </a:t>
            </a:r>
            <a:r>
              <a:rPr lang="ko-KR" altLang="en-US" sz="2000" dirty="0" smtClean="0">
                <a:solidFill>
                  <a:schemeClr val="bg1"/>
                </a:solidFill>
              </a:rPr>
              <a:t>함수</a:t>
            </a:r>
            <a:r>
              <a:rPr lang="en-US" altLang="ko-KR" sz="2000" dirty="0" smtClean="0">
                <a:solidFill>
                  <a:schemeClr val="bg1"/>
                </a:solidFill>
              </a:rPr>
              <a:t>( );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참조변수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[0]=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1;    </a:t>
            </a:r>
            <a:r>
              <a:rPr lang="ko-KR" altLang="en-US" sz="2000" dirty="0" smtClean="0">
                <a:solidFill>
                  <a:schemeClr val="bg1"/>
                </a:solidFill>
              </a:rPr>
              <a:t>참조변수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[1]=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2;    </a:t>
            </a:r>
            <a:r>
              <a:rPr lang="ko-KR" altLang="en-US" sz="2000" dirty="0" smtClean="0">
                <a:solidFill>
                  <a:schemeClr val="bg1"/>
                </a:solidFill>
              </a:rPr>
              <a:t>참조변수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[2]=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3;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→ 참조변수 </a:t>
            </a:r>
            <a:r>
              <a:rPr lang="en-US" altLang="ko-KR" sz="2000" dirty="0">
                <a:solidFill>
                  <a:schemeClr val="bg1"/>
                </a:solidFill>
              </a:rPr>
              <a:t>= </a:t>
            </a:r>
            <a:r>
              <a:rPr lang="en-US" altLang="ko-KR" sz="2000" dirty="0" smtClean="0">
                <a:solidFill>
                  <a:srgbClr val="FFC000"/>
                </a:solidFill>
              </a:rPr>
              <a:t>[</a:t>
            </a:r>
            <a:r>
              <a:rPr lang="ko-KR" altLang="en-US" sz="2000" dirty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1, 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2, </a:t>
            </a:r>
            <a:r>
              <a:rPr lang="ko-KR" altLang="en-US" sz="2000" dirty="0" smtClean="0">
                <a:solidFill>
                  <a:schemeClr val="bg1"/>
                </a:solidFill>
              </a:rPr>
              <a:t>값</a:t>
            </a:r>
            <a:r>
              <a:rPr lang="en-US" altLang="ko-KR" sz="2000" dirty="0" smtClean="0">
                <a:solidFill>
                  <a:schemeClr val="bg1"/>
                </a:solidFill>
              </a:rPr>
              <a:t>3</a:t>
            </a:r>
            <a:r>
              <a:rPr lang="en-US" altLang="ko-KR" sz="2000" dirty="0" smtClean="0">
                <a:solidFill>
                  <a:srgbClr val="FFC000"/>
                </a:solidFill>
              </a:rPr>
              <a:t>];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5361" y="1412776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배열객체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827584" y="1799375"/>
            <a:ext cx="7763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앞서 변수에는 한 개의 데이터만 저장할 수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만일 변수에 새 값이 저장되면 기존에 저장된 값은 제거되었습니다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하지만 이번에 배울 배열 객체를 이용하면 여러 개의 데이터를 한 변수에 저장할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bg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배열 객체를 생성하고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데이터를 저장하는 방법은 다음과 같습니다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48815"/>
      </p:ext>
    </p:extLst>
  </p:cSld>
  <p:clrMapOvr>
    <a:masterClrMapping/>
  </p:clrMapOvr>
  <p:transition>
    <p:fade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종류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9912" y="2708920"/>
            <a:ext cx="4810848" cy="224676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</a:rPr>
              <a:t>- </a:t>
            </a:r>
            <a:r>
              <a:rPr lang="ko-KR" altLang="en-US" sz="2000" dirty="0" smtClean="0">
                <a:solidFill>
                  <a:srgbClr val="FFC000"/>
                </a:solidFill>
              </a:rPr>
              <a:t>배열 객체를 생성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arrData</a:t>
            </a:r>
            <a:r>
              <a:rPr lang="en-US" altLang="ko-KR" sz="2000" dirty="0" smtClean="0">
                <a:solidFill>
                  <a:schemeClr val="bg1"/>
                </a:solidFill>
              </a:rPr>
              <a:t>= [ 1, true, “</a:t>
            </a:r>
            <a:r>
              <a:rPr lang="ko-KR" altLang="en-US" sz="2000" dirty="0" smtClean="0">
                <a:solidFill>
                  <a:schemeClr val="bg1"/>
                </a:solidFill>
              </a:rPr>
              <a:t>갑</a:t>
            </a:r>
            <a:r>
              <a:rPr lang="en-US" altLang="ko-KR" sz="2000" dirty="0" smtClean="0">
                <a:solidFill>
                  <a:schemeClr val="bg1"/>
                </a:solidFill>
              </a:rPr>
              <a:t>” ]; 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- </a:t>
            </a:r>
            <a:r>
              <a:rPr lang="ko-KR" altLang="en-US" sz="2000" dirty="0" smtClean="0">
                <a:solidFill>
                  <a:srgbClr val="FFC000"/>
                </a:solidFill>
              </a:rPr>
              <a:t>배열에 인덱스 </a:t>
            </a:r>
            <a:r>
              <a:rPr lang="en-US" altLang="ko-KR" sz="2000" dirty="0" smtClean="0">
                <a:solidFill>
                  <a:srgbClr val="FFC000"/>
                </a:solidFill>
              </a:rPr>
              <a:t>1</a:t>
            </a:r>
            <a:r>
              <a:rPr lang="ko-KR" altLang="en-US" sz="2000" dirty="0" smtClean="0">
                <a:solidFill>
                  <a:srgbClr val="FFC000"/>
                </a:solidFill>
              </a:rPr>
              <a:t>에 저장된 값을 불러옵니다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  <a:endParaRPr lang="en-US" altLang="ko-KR" sz="2000" dirty="0">
              <a:solidFill>
                <a:srgbClr val="FFC000"/>
              </a:solidFill>
            </a:endParaRPr>
          </a:p>
          <a:p>
            <a:r>
              <a:rPr lang="en-US" altLang="ko-KR" sz="2000" dirty="0" err="1">
                <a:solidFill>
                  <a:schemeClr val="bg1"/>
                </a:solidFill>
              </a:rPr>
              <a:t>var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t=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arrData</a:t>
            </a:r>
            <a:r>
              <a:rPr lang="en-US" altLang="ko-KR" sz="2000" dirty="0" smtClean="0">
                <a:solidFill>
                  <a:schemeClr val="bg1"/>
                </a:solidFill>
              </a:rPr>
              <a:t>[ 1 ];  // </a:t>
            </a:r>
            <a:r>
              <a:rPr lang="en-US" altLang="ko-KR" sz="2000" dirty="0" smtClean="0">
                <a:solidFill>
                  <a:srgbClr val="FF0000"/>
                </a:solidFill>
              </a:rPr>
              <a:t>true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0220"/>
            <a:ext cx="2463916" cy="216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1994064"/>
            <a:ext cx="7691168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→ </a:t>
            </a:r>
            <a:r>
              <a:rPr lang="ko-KR" altLang="en-US" sz="2000" dirty="0" smtClean="0">
                <a:solidFill>
                  <a:srgbClr val="FFC000"/>
                </a:solidFill>
              </a:rPr>
              <a:t>참조변수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[ </a:t>
            </a:r>
            <a:r>
              <a:rPr lang="ko-KR" altLang="en-US" sz="2000" dirty="0" smtClean="0">
                <a:solidFill>
                  <a:srgbClr val="FFC000"/>
                </a:solidFill>
              </a:rPr>
              <a:t>인덱스 값</a:t>
            </a:r>
            <a:r>
              <a:rPr lang="en-US" altLang="ko-KR" sz="2000" dirty="0" smtClean="0">
                <a:solidFill>
                  <a:schemeClr val="bg1"/>
                </a:solidFill>
              </a:rPr>
              <a:t>]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827584" y="1439335"/>
            <a:ext cx="776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배열에 저장되어 있는 값을 가져오는 방법은 다음과 같습니다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6514"/>
      </p:ext>
    </p:extLst>
  </p:cSld>
  <p:clrMapOvr>
    <a:masterClrMapping/>
  </p:clrMapOvr>
  <p:transition>
    <p:fade/>
    <p:sndAc>
      <p:stSnd>
        <p:snd r:embed="rId2" name="wind.wav"/>
      </p:stSnd>
    </p:sndAc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936</Words>
  <Application>Microsoft Office PowerPoint</Application>
  <PresentationFormat>화면 슬라이드 쇼(4:3)</PresentationFormat>
  <Paragraphs>151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JAVASCRIPT</vt:lpstr>
      <vt:lpstr>목 차</vt:lpstr>
      <vt:lpstr>객 체</vt:lpstr>
      <vt:lpstr>객 체</vt:lpstr>
      <vt:lpstr>객체의 종류</vt:lpstr>
      <vt:lpstr>객체의 종류</vt:lpstr>
      <vt:lpstr>객체의 종류</vt:lpstr>
      <vt:lpstr>객체의 종류</vt:lpstr>
      <vt:lpstr>객체의 종류</vt:lpstr>
      <vt:lpstr>객체의 종류</vt:lpstr>
      <vt:lpstr>객체의 종류</vt:lpstr>
      <vt:lpstr>객체의 종류</vt:lpstr>
      <vt:lpstr>객체의 종류</vt:lpstr>
      <vt:lpstr>객체의 종류</vt:lpstr>
      <vt:lpstr>객체의 종류</vt:lpstr>
      <vt:lpstr>객체의 종류</vt:lpstr>
      <vt:lpstr>객체의 종류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138</cp:revision>
  <dcterms:created xsi:type="dcterms:W3CDTF">2014-06-20T12:47:22Z</dcterms:created>
  <dcterms:modified xsi:type="dcterms:W3CDTF">2014-08-17T23:57:58Z</dcterms:modified>
</cp:coreProperties>
</file>