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8" r:id="rId4"/>
    <p:sldId id="262" r:id="rId5"/>
    <p:sldId id="266" r:id="rId6"/>
    <p:sldId id="267" r:id="rId7"/>
    <p:sldId id="265" r:id="rId8"/>
    <p:sldId id="268" r:id="rId9"/>
    <p:sldId id="264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D12F2F"/>
    <a:srgbClr val="FFFF99"/>
    <a:srgbClr val="FFFFCC"/>
    <a:srgbClr val="191919"/>
    <a:srgbClr val="2A2A2A"/>
    <a:srgbClr val="F8CBAA"/>
    <a:srgbClr val="CCECFF"/>
    <a:srgbClr val="E64242"/>
    <a:srgbClr val="94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6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 userDrawn="1"/>
        </p:nvGrpSpPr>
        <p:grpSpPr>
          <a:xfrm>
            <a:off x="1187624" y="508518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직사각형 44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54" name="대각선 방향의 모서리가 잘린 사각형 5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내용 개체 틀 45"/>
          <p:cNvSpPr>
            <a:spLocks noGrp="1"/>
          </p:cNvSpPr>
          <p:nvPr>
            <p:ph sz="quarter" idx="21" hasCustomPrompt="1"/>
          </p:nvPr>
        </p:nvSpPr>
        <p:spPr>
          <a:xfrm>
            <a:off x="2843808" y="5229200"/>
            <a:ext cx="5111750" cy="360362"/>
          </a:xfr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내용 개체 틀 45"/>
          <p:cNvSpPr>
            <a:spLocks noGrp="1"/>
          </p:cNvSpPr>
          <p:nvPr>
            <p:ph sz="quarter" idx="22" hasCustomPrompt="1"/>
          </p:nvPr>
        </p:nvSpPr>
        <p:spPr>
          <a:xfrm>
            <a:off x="1547664" y="5191060"/>
            <a:ext cx="792088" cy="360362"/>
          </a:xfr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8" name="직사각형 57"/>
          <p:cNvSpPr/>
          <p:nvPr userDrawn="1"/>
        </p:nvSpPr>
        <p:spPr>
          <a:xfrm>
            <a:off x="827584" y="4077072"/>
            <a:ext cx="8064896" cy="1872208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395536" y="1268760"/>
            <a:ext cx="8424936" cy="4896544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ko-KR" altLang="en-US" sz="18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2014-08-18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7</a:t>
            </a:r>
            <a:r>
              <a:rPr lang="ko-KR" altLang="en-US" sz="2400" dirty="0" smtClean="0"/>
              <a:t>장  제이쿼리 문서 객체 </a:t>
            </a:r>
            <a:r>
              <a:rPr lang="ko-KR" altLang="en-US" sz="2400" dirty="0" err="1" smtClean="0"/>
              <a:t>선택자와</a:t>
            </a:r>
            <a:r>
              <a:rPr lang="ko-KR" altLang="en-US" sz="2400" dirty="0" smtClean="0"/>
              <a:t> 조작법</a:t>
            </a:r>
            <a:endParaRPr lang="ko-KR" altLang="en-US" sz="2400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조작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916832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bg1"/>
                </a:solidFill>
              </a:rPr>
              <a:t>&lt;</a:t>
            </a:r>
            <a:r>
              <a:rPr lang="en-US" altLang="ko-KR" sz="19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900" dirty="0" smtClean="0">
                <a:solidFill>
                  <a:schemeClr val="bg1"/>
                </a:solidFill>
              </a:rPr>
              <a:t> </a:t>
            </a:r>
            <a:r>
              <a:rPr lang="en-US" altLang="ko-KR" sz="1900" dirty="0" err="1" smtClean="0">
                <a:solidFill>
                  <a:schemeClr val="bg1"/>
                </a:solidFill>
              </a:rPr>
              <a:t>src</a:t>
            </a:r>
            <a:r>
              <a:rPr lang="en-US" altLang="ko-KR" sz="1900" dirty="0" smtClean="0">
                <a:solidFill>
                  <a:schemeClr val="bg1"/>
                </a:solidFill>
              </a:rPr>
              <a:t>=“</a:t>
            </a:r>
            <a:r>
              <a:rPr lang="en-US" altLang="ko-KR" sz="1900" dirty="0" smtClean="0">
                <a:solidFill>
                  <a:srgbClr val="FFFF00"/>
                </a:solidFill>
              </a:rPr>
              <a:t>a.jpg</a:t>
            </a:r>
            <a:r>
              <a:rPr lang="en-US" altLang="ko-KR" sz="1900" dirty="0" smtClean="0">
                <a:solidFill>
                  <a:schemeClr val="bg1"/>
                </a:solidFill>
              </a:rPr>
              <a:t>” alt=“” /&gt;             &lt;</a:t>
            </a:r>
            <a:r>
              <a:rPr lang="en-US" altLang="ko-KR" sz="19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900" dirty="0" smtClean="0">
                <a:solidFill>
                  <a:schemeClr val="bg1"/>
                </a:solidFill>
              </a:rPr>
              <a:t> </a:t>
            </a:r>
            <a:r>
              <a:rPr lang="en-US" altLang="ko-KR" sz="1900" dirty="0" err="1" smtClean="0">
                <a:solidFill>
                  <a:schemeClr val="bg1"/>
                </a:solidFill>
              </a:rPr>
              <a:t>src</a:t>
            </a:r>
            <a:r>
              <a:rPr lang="en-US" altLang="ko-KR" sz="1900" dirty="0" smtClean="0">
                <a:solidFill>
                  <a:schemeClr val="bg1"/>
                </a:solidFill>
              </a:rPr>
              <a:t>=“</a:t>
            </a:r>
            <a:r>
              <a:rPr lang="en-US" altLang="ko-KR" sz="1900" dirty="0" smtClean="0">
                <a:solidFill>
                  <a:srgbClr val="FFFF00"/>
                </a:solidFill>
              </a:rPr>
              <a:t>b.jpg</a:t>
            </a:r>
            <a:r>
              <a:rPr lang="en-US" altLang="ko-KR" sz="1900" dirty="0" smtClean="0">
                <a:solidFill>
                  <a:schemeClr val="bg1"/>
                </a:solidFill>
              </a:rPr>
              <a:t>” alt=“” /&gt;</a:t>
            </a:r>
            <a:endParaRPr lang="ko-KR" altLang="en-US" sz="1900" dirty="0" smtClean="0">
              <a:solidFill>
                <a:srgbClr val="FFFF00"/>
              </a:solidFill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827584" y="148478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rgbClr val="92D050"/>
                </a:solidFill>
              </a:rPr>
              <a:t>4. </a:t>
            </a:r>
            <a:r>
              <a:rPr lang="ko-KR" altLang="en-US" dirty="0" smtClean="0">
                <a:solidFill>
                  <a:srgbClr val="92D050"/>
                </a:solidFill>
              </a:rPr>
              <a:t>속성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211960" y="2132856"/>
            <a:ext cx="432048" cy="288032"/>
          </a:xfrm>
          <a:prstGeom prst="rightArrow">
            <a:avLst>
              <a:gd name="adj1" fmla="val 44763"/>
              <a:gd name="adj2" fmla="val 6309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80297"/>
      </p:ext>
    </p:extLst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제이쿼리 준비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 smtClean="0"/>
              <a:t>객체 조작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07-1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07-2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07-3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제이쿼리 준비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73564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제이쿼리란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21345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기존 </a:t>
            </a:r>
            <a:r>
              <a:rPr lang="en-US" altLang="ko-KR" dirty="0" smtClean="0">
                <a:solidFill>
                  <a:schemeClr val="bg1"/>
                </a:solidFill>
              </a:rPr>
              <a:t>JavaScript</a:t>
            </a:r>
            <a:r>
              <a:rPr lang="ko-KR" altLang="en-US" dirty="0" smtClean="0">
                <a:solidFill>
                  <a:schemeClr val="bg1"/>
                </a:solidFill>
              </a:rPr>
              <a:t>에서 쉽고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적게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다양한 일을 수행할 수 있도록 고안하여 만든 함수들의 집합인 라이브러리 </a:t>
            </a:r>
            <a:r>
              <a:rPr lang="ko-KR" altLang="en-US" dirty="0" err="1" smtClean="0">
                <a:solidFill>
                  <a:schemeClr val="bg1"/>
                </a:solidFill>
              </a:rPr>
              <a:t>언어이입니다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제이쿼리 개념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489654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851920" y="3429000"/>
            <a:ext cx="3816424" cy="6480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자바스크립트 보다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코드를 짧고 쉽게 구현</a:t>
            </a:r>
            <a:r>
              <a:rPr lang="ko-KR" altLang="en-US" dirty="0" smtClean="0">
                <a:solidFill>
                  <a:schemeClr val="tx1"/>
                </a:solidFill>
              </a:rPr>
              <a:t>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8024" y="5085184"/>
            <a:ext cx="3816424" cy="6480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애니메이션을 쉽게 구현 </a:t>
            </a:r>
            <a:r>
              <a:rPr lang="ko-KR" altLang="en-US" dirty="0" smtClean="0">
                <a:solidFill>
                  <a:schemeClr val="tx1"/>
                </a:solidFill>
              </a:rPr>
              <a:t>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4221088"/>
            <a:ext cx="3816424" cy="6480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모든 브라우저에 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</a:rPr>
              <a:t>표준화</a:t>
            </a:r>
            <a:r>
              <a:rPr lang="ko-KR" altLang="en-US" dirty="0" smtClean="0">
                <a:solidFill>
                  <a:schemeClr val="tx1"/>
                </a:solidFill>
              </a:rPr>
              <a:t> 하였습니다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제이쿼리 준비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476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라이브러리 연동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– 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다운로드 연동 방식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1846565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http://jquery.com/download/ </a:t>
            </a:r>
            <a:r>
              <a:rPr lang="ko-KR" altLang="en-US" dirty="0" smtClean="0">
                <a:solidFill>
                  <a:schemeClr val="bg1"/>
                </a:solidFill>
              </a:rPr>
              <a:t>에서 라이브러리 파일을 다운받습니다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95736" y="2564904"/>
            <a:ext cx="4680520" cy="2456435"/>
            <a:chOff x="755577" y="2420888"/>
            <a:chExt cx="4390556" cy="23042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34413"/>
            <a:stretch>
              <a:fillRect/>
            </a:stretch>
          </p:blipFill>
          <p:spPr bwMode="auto">
            <a:xfrm>
              <a:off x="755577" y="2420888"/>
              <a:ext cx="4390556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1259632" y="3861048"/>
              <a:ext cx="2088232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827584" y="5157193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&lt;script type="text/</a:t>
            </a:r>
            <a:r>
              <a:rPr lang="en-US" altLang="ko-KR" dirty="0" err="1" smtClean="0">
                <a:solidFill>
                  <a:schemeClr val="bg1"/>
                </a:solidFill>
              </a:rPr>
              <a:t>javascript</a:t>
            </a:r>
            <a:r>
              <a:rPr lang="en-US" altLang="ko-KR" dirty="0" smtClean="0">
                <a:solidFill>
                  <a:schemeClr val="bg1"/>
                </a:solidFill>
              </a:rPr>
              <a:t>" </a:t>
            </a:r>
            <a:r>
              <a:rPr lang="en-US" altLang="ko-KR" dirty="0" err="1" smtClean="0">
                <a:solidFill>
                  <a:schemeClr val="bg1"/>
                </a:solidFill>
              </a:rPr>
              <a:t>src</a:t>
            </a:r>
            <a:r>
              <a:rPr lang="en-US" altLang="ko-KR" dirty="0" smtClean="0">
                <a:solidFill>
                  <a:schemeClr val="bg1"/>
                </a:solidFill>
              </a:rPr>
              <a:t>="</a:t>
            </a:r>
            <a:r>
              <a:rPr lang="en-US" altLang="ko-KR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라이러리</a:t>
            </a:r>
            <a:r>
              <a:rPr lang="ko-KR" altLang="en-US" dirty="0" smtClean="0">
                <a:solidFill>
                  <a:schemeClr val="bg1"/>
                </a:solidFill>
              </a:rPr>
              <a:t> 파일 경로</a:t>
            </a:r>
            <a:r>
              <a:rPr lang="en-US" altLang="ko-KR" dirty="0" smtClean="0">
                <a:solidFill>
                  <a:schemeClr val="bg1"/>
                </a:solidFill>
              </a:rPr>
              <a:t>"&gt;&lt;/script&gt;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제이쿼리 준비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476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라이브러리 연동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–  CDN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연동 방식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1846565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CDN(Content delivery network) </a:t>
            </a:r>
            <a:r>
              <a:rPr lang="ko-KR" altLang="en-US" dirty="0" smtClean="0">
                <a:solidFill>
                  <a:schemeClr val="bg1"/>
                </a:solidFill>
              </a:rPr>
              <a:t>연동 방식은 네트워크를 통해 전송 받아 연동하는 방식입니다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780928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="//ajax.googleapis.com/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libs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/1.11.1/</a:t>
            </a:r>
          </a:p>
          <a:p>
            <a:r>
              <a:rPr lang="en-US" altLang="ko-KR" dirty="0" err="1" smtClean="0"/>
              <a:t>jquery.min.js</a:t>
            </a:r>
            <a:r>
              <a:rPr lang="en-US" altLang="ko-KR" dirty="0" smtClean="0"/>
              <a:t>"&gt;&lt;/script&gt;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573016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="// http://ajax.aspnetcdn.com/ajax/jQuery/jquery-1.11.1.min.js”&gt;&lt;/script&gt;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365104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="//code.jquery.com/jquery-1.11.0.min.js"&gt;&lt;/script&gt;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5157192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="//code.jquery.com/jquery-latest.js"&gt;&lt;/script&gt;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제이쿼리 준비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5576" y="2708920"/>
            <a:ext cx="3816424" cy="3312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&lt;script type="text/</a:t>
            </a:r>
            <a:r>
              <a:rPr lang="en-US" altLang="ko-KR" dirty="0" err="1" smtClean="0">
                <a:solidFill>
                  <a:schemeClr val="tx1"/>
                </a:solidFill>
              </a:rPr>
              <a:t>javascript</a:t>
            </a:r>
            <a:r>
              <a:rPr lang="en-US" altLang="ko-KR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//&lt;![CDATA[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$(document).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ready(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function(){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일련의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실행문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 }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//]]&gt;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&lt;/script&gt;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2708920"/>
            <a:ext cx="3672408" cy="3312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&lt;script type="text/</a:t>
            </a:r>
            <a:r>
              <a:rPr lang="en-US" altLang="ko-KR" dirty="0" err="1" smtClean="0">
                <a:solidFill>
                  <a:schemeClr val="tx1"/>
                </a:solidFill>
              </a:rPr>
              <a:t>javascript</a:t>
            </a:r>
            <a:r>
              <a:rPr lang="en-US" altLang="ko-KR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//&lt;![CDATA[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$(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function(){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일련의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실행문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   }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//]]&gt;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&lt;/script&gt;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4476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문단 요소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선택자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사용을 위한 준비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611560" y="1846565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문단 요소를 먼저 로딩한 후 제이쿼리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</a:t>
            </a:r>
            <a:r>
              <a:rPr lang="ko-KR" altLang="en-US" dirty="0" smtClean="0">
                <a:solidFill>
                  <a:schemeClr val="bg1"/>
                </a:solidFill>
              </a:rPr>
              <a:t> 실행시키기 위해서는 다음과 같이 코드를 작성하여야 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476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선택자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1846565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앞장에 자바스크립트에서 배운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dirty="0" smtClean="0">
                <a:solidFill>
                  <a:schemeClr val="bg1"/>
                </a:solidFill>
              </a:rPr>
              <a:t> 같은 역할이며 스타일</a:t>
            </a:r>
            <a:r>
              <a:rPr lang="en-US" altLang="ko-KR" dirty="0" smtClean="0">
                <a:solidFill>
                  <a:schemeClr val="bg1"/>
                </a:solidFill>
              </a:rPr>
              <a:t>(CSS)</a:t>
            </a:r>
            <a:r>
              <a:rPr lang="ko-KR" altLang="en-US" dirty="0" smtClean="0">
                <a:solidFill>
                  <a:schemeClr val="bg1"/>
                </a:solidFill>
              </a:rPr>
              <a:t>에 선택자와 마찬가지로 문단 요소를 선택할 목적으로 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924944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bg1"/>
                </a:solidFill>
              </a:rPr>
              <a:t> </a:t>
            </a:r>
            <a:r>
              <a:rPr lang="en-US" altLang="ko-KR" sz="1900" dirty="0" smtClean="0">
                <a:solidFill>
                  <a:schemeClr val="accent3"/>
                </a:solidFill>
              </a:rPr>
              <a:t>#box</a:t>
            </a:r>
            <a:r>
              <a:rPr lang="en-US" altLang="ko-KR" sz="1900" dirty="0" smtClean="0">
                <a:solidFill>
                  <a:schemeClr val="bg1"/>
                </a:solidFill>
              </a:rPr>
              <a:t> { color: red; }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827584" y="256490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스타일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(CSS)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077072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bg1"/>
                </a:solidFill>
              </a:rPr>
              <a:t> </a:t>
            </a:r>
            <a:r>
              <a:rPr lang="en-US" altLang="ko-KR" sz="1900" dirty="0" err="1" smtClean="0">
                <a:solidFill>
                  <a:schemeClr val="accent3"/>
                </a:solidFill>
              </a:rPr>
              <a:t>document.getElementById</a:t>
            </a:r>
            <a:r>
              <a:rPr lang="en-US" altLang="ko-KR" sz="1900" dirty="0" smtClean="0">
                <a:solidFill>
                  <a:schemeClr val="accent3"/>
                </a:solidFill>
              </a:rPr>
              <a:t>(“box”)</a:t>
            </a:r>
            <a:r>
              <a:rPr lang="en-US" altLang="ko-KR" sz="1900" dirty="0" smtClean="0">
                <a:solidFill>
                  <a:schemeClr val="bg1"/>
                </a:solidFill>
              </a:rPr>
              <a:t>.</a:t>
            </a:r>
            <a:r>
              <a:rPr lang="en-US" altLang="ko-KR" sz="1900" dirty="0" err="1" smtClean="0">
                <a:solidFill>
                  <a:schemeClr val="bg1"/>
                </a:solidFill>
              </a:rPr>
              <a:t>style.color</a:t>
            </a:r>
            <a:r>
              <a:rPr lang="en-US" altLang="ko-KR" sz="1900" dirty="0" smtClean="0">
                <a:solidFill>
                  <a:schemeClr val="bg1"/>
                </a:solidFill>
              </a:rPr>
              <a:t>=“red”;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827584" y="371703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자바스크립트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(JS)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5301208"/>
            <a:ext cx="7920880" cy="720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900" dirty="0" smtClean="0">
                <a:solidFill>
                  <a:schemeClr val="accent3"/>
                </a:solidFill>
              </a:rPr>
              <a:t>$( “box” )</a:t>
            </a:r>
            <a:r>
              <a:rPr lang="en-US" altLang="ko-KR" sz="1900" dirty="0" smtClean="0">
                <a:solidFill>
                  <a:schemeClr val="bg1"/>
                </a:solidFill>
              </a:rPr>
              <a:t>.</a:t>
            </a:r>
            <a:r>
              <a:rPr lang="en-US" altLang="ko-KR" sz="19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1900" dirty="0" smtClean="0">
                <a:solidFill>
                  <a:schemeClr val="bg1"/>
                </a:solidFill>
              </a:rPr>
              <a:t>(“color”, ”red”);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86916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제이쿼리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476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선택자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99592" y="2153874"/>
            <a:ext cx="7653536" cy="3219342"/>
            <a:chOff x="971600" y="2276872"/>
            <a:chExt cx="7653536" cy="3219342"/>
          </a:xfrm>
        </p:grpSpPr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971600" y="2276872"/>
              <a:ext cx="7653536" cy="504056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normAutofit lnSpcReduction="10000"/>
            </a:bodyPr>
            <a:lstStyle/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$( ".</a:t>
              </a:r>
              <a:r>
                <a:rPr kumimoji="0" lang="en-US" altLang="ko-KR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IDName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“ ).</a:t>
              </a:r>
              <a:r>
                <a:rPr kumimoji="0" lang="en-US" altLang="ko-KR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css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(“</a:t>
              </a:r>
              <a:r>
                <a:rPr kumimoji="0" lang="en-US" altLang="ko-KR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background","green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");</a:t>
              </a: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048240" y="2853008"/>
              <a:ext cx="7340184" cy="2643206"/>
              <a:chOff x="1048240" y="2853008"/>
              <a:chExt cx="7340184" cy="2643206"/>
            </a:xfrm>
          </p:grpSpPr>
          <p:cxnSp>
            <p:nvCxnSpPr>
              <p:cNvPr id="29" name="직선 연결선 28"/>
              <p:cNvCxnSpPr/>
              <p:nvPr/>
            </p:nvCxnSpPr>
            <p:spPr>
              <a:xfrm rot="5400000">
                <a:off x="284255" y="4466164"/>
                <a:ext cx="1643074" cy="79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48240" y="2853008"/>
                <a:ext cx="7340184" cy="2643206"/>
                <a:chOff x="517964" y="2643182"/>
                <a:chExt cx="7340184" cy="2643206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571472" y="4857760"/>
                  <a:ext cx="6715172" cy="42862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17964" y="2643182"/>
                  <a:ext cx="214314" cy="1588"/>
                </a:xfrm>
                <a:prstGeom prst="line">
                  <a:avLst/>
                </a:prstGeom>
                <a:ln w="603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821364" y="2643182"/>
                  <a:ext cx="2140240" cy="0"/>
                </a:xfrm>
                <a:prstGeom prst="line">
                  <a:avLst/>
                </a:prstGeom>
                <a:ln w="603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>
                  <a:off x="3105620" y="2644770"/>
                  <a:ext cx="4752528" cy="0"/>
                </a:xfrm>
                <a:prstGeom prst="line">
                  <a:avLst/>
                </a:prstGeom>
                <a:ln w="635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/>
                <p:nvPr/>
              </p:nvCxnSpPr>
              <p:spPr>
                <a:xfrm rot="16200000" flipV="1">
                  <a:off x="428596" y="2928934"/>
                  <a:ext cx="571504" cy="142876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직사각형 22"/>
                <p:cNvSpPr/>
                <p:nvPr/>
              </p:nvSpPr>
              <p:spPr>
                <a:xfrm>
                  <a:off x="571472" y="3071810"/>
                  <a:ext cx="1643074" cy="4286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jquery</a:t>
                  </a:r>
                  <a:r>
                    <a:rPr lang="en-US" altLang="ko-KR" dirty="0" smtClean="0"/>
                    <a:t> define</a:t>
                  </a:r>
                  <a:endParaRPr lang="ko-KR" altLang="en-US" dirty="0"/>
                </a:p>
              </p:txBody>
            </p:sp>
            <p:cxnSp>
              <p:nvCxnSpPr>
                <p:cNvPr id="24" name="직선 화살표 연결선 23"/>
                <p:cNvCxnSpPr/>
                <p:nvPr/>
              </p:nvCxnSpPr>
              <p:spPr>
                <a:xfrm rot="16200000" flipV="1">
                  <a:off x="2035951" y="3107529"/>
                  <a:ext cx="1071570" cy="28575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/>
                <p:cNvSpPr/>
                <p:nvPr/>
              </p:nvSpPr>
              <p:spPr>
                <a:xfrm>
                  <a:off x="2285984" y="3571876"/>
                  <a:ext cx="2214578" cy="50006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 smtClean="0"/>
                    <a:t>Selectors</a:t>
                  </a:r>
                  <a:endParaRPr lang="ko-KR" altLang="en-US" sz="2400" dirty="0"/>
                </a:p>
              </p:txBody>
            </p:sp>
            <p:cxnSp>
              <p:nvCxnSpPr>
                <p:cNvPr id="26" name="직선 화살표 연결선 25"/>
                <p:cNvCxnSpPr/>
                <p:nvPr/>
              </p:nvCxnSpPr>
              <p:spPr>
                <a:xfrm rot="16200000" flipV="1">
                  <a:off x="4143372" y="3286124"/>
                  <a:ext cx="1571636" cy="428628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직사각형 26"/>
                <p:cNvSpPr/>
                <p:nvPr/>
              </p:nvSpPr>
              <p:spPr>
                <a:xfrm>
                  <a:off x="4572000" y="4071942"/>
                  <a:ext cx="2714644" cy="7143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 smtClean="0"/>
                    <a:t>Method</a:t>
                  </a:r>
                  <a:endParaRPr lang="ko-KR" altLang="en-US" sz="2400" b="1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037959" y="4857760"/>
                  <a:ext cx="5772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선언        </a:t>
                  </a:r>
                  <a:r>
                    <a:rPr lang="en-US" altLang="ko-KR" dirty="0" smtClean="0"/>
                    <a:t>         </a:t>
                  </a:r>
                  <a:r>
                    <a:rPr lang="ko-KR" altLang="en-US" dirty="0" smtClean="0"/>
                    <a:t>선택지정           </a:t>
                  </a:r>
                  <a:r>
                    <a:rPr lang="en-US" altLang="ko-KR" dirty="0" smtClean="0"/>
                    <a:t>         </a:t>
                  </a:r>
                  <a:r>
                    <a:rPr lang="ko-KR" altLang="en-US" dirty="0" smtClean="0"/>
                    <a:t>실행</a:t>
                  </a:r>
                  <a:r>
                    <a:rPr lang="en-US" altLang="ko-KR" dirty="0" smtClean="0"/>
                    <a:t>/</a:t>
                  </a:r>
                  <a:r>
                    <a:rPr lang="ko-KR" altLang="en-US" dirty="0" smtClean="0"/>
                    <a:t>적용</a:t>
                  </a:r>
                  <a:endParaRPr lang="ko-KR" altLang="en-US" dirty="0"/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>
                <a:xfrm rot="5400000">
                  <a:off x="1536637" y="4535537"/>
                  <a:ext cx="1500198" cy="1504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 rot="5400000">
                  <a:off x="4072280" y="4785976"/>
                  <a:ext cx="1000132" cy="692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객체 조작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323528" y="1268760"/>
            <a:ext cx="8496944" cy="485740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4761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객체 조작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메서드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611560" y="1846565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chemeClr val="bg1"/>
                </a:solidFill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</a:rPr>
              <a:t>문서 객체를 생성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복제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속성을 변환하는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메서드를</a:t>
            </a:r>
            <a:r>
              <a:rPr lang="ko-KR" altLang="en-US" dirty="0" smtClean="0">
                <a:solidFill>
                  <a:schemeClr val="bg1"/>
                </a:solidFill>
              </a:rPr>
              <a:t> 가리킵니다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7584" y="2348880"/>
            <a:ext cx="7992888" cy="1152128"/>
            <a:chOff x="827584" y="2348880"/>
            <a:chExt cx="7992888" cy="1152128"/>
          </a:xfrm>
        </p:grpSpPr>
        <p:sp>
          <p:nvSpPr>
            <p:cNvPr id="8" name="직사각형 7"/>
            <p:cNvSpPr/>
            <p:nvPr/>
          </p:nvSpPr>
          <p:spPr>
            <a:xfrm>
              <a:off x="827584" y="2780928"/>
              <a:ext cx="7920880" cy="7200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900" dirty="0" smtClean="0">
                  <a:solidFill>
                    <a:schemeClr val="bg1"/>
                  </a:solidFill>
                </a:rPr>
                <a:t> &lt;div&gt; &lt;/div&gt;                         &lt;div&gt;</a:t>
              </a:r>
              <a:r>
                <a:rPr lang="en-US" altLang="ko-KR" sz="1900" dirty="0" smtClean="0">
                  <a:solidFill>
                    <a:srgbClr val="FFFF00"/>
                  </a:solidFill>
                </a:rPr>
                <a:t>&lt;p&gt;</a:t>
              </a:r>
              <a:r>
                <a:rPr lang="ko-KR" altLang="en-US" sz="1900" dirty="0" smtClean="0">
                  <a:solidFill>
                    <a:srgbClr val="FFFF00"/>
                  </a:solidFill>
                </a:rPr>
                <a:t>내용</a:t>
              </a:r>
              <a:r>
                <a:rPr lang="en-US" altLang="ko-KR" sz="1900" dirty="0" smtClean="0">
                  <a:solidFill>
                    <a:srgbClr val="FFFF00"/>
                  </a:solidFill>
                </a:rPr>
                <a:t>1&lt;/p&gt;</a:t>
              </a:r>
              <a:r>
                <a:rPr lang="en-US" altLang="ko-KR" sz="1900" dirty="0" smtClean="0">
                  <a:solidFill>
                    <a:schemeClr val="bg1"/>
                  </a:solidFill>
                </a:rPr>
                <a:t>&lt;/div&gt;   </a:t>
              </a:r>
              <a:endParaRPr lang="ko-KR" altLang="en-US" sz="1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TextBox 14"/>
            <p:cNvSpPr txBox="1"/>
            <p:nvPr/>
          </p:nvSpPr>
          <p:spPr>
            <a:xfrm>
              <a:off x="827584" y="2348880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dirty="0" smtClean="0">
                  <a:solidFill>
                    <a:srgbClr val="92D050"/>
                  </a:solidFill>
                </a:rPr>
                <a:t>1. </a:t>
              </a:r>
              <a:r>
                <a:rPr lang="ko-KR" altLang="en-US" dirty="0" smtClean="0">
                  <a:solidFill>
                    <a:srgbClr val="92D050"/>
                  </a:solidFill>
                </a:rPr>
                <a:t>생성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635896" y="2996952"/>
              <a:ext cx="432048" cy="288032"/>
            </a:xfrm>
            <a:prstGeom prst="rightArrow">
              <a:avLst>
                <a:gd name="adj1" fmla="val 44763"/>
                <a:gd name="adj2" fmla="val 6309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4"/>
          <p:cNvSpPr txBox="1"/>
          <p:nvPr/>
        </p:nvSpPr>
        <p:spPr>
          <a:xfrm>
            <a:off x="827584" y="364502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>
                <a:solidFill>
                  <a:srgbClr val="92D050"/>
                </a:solidFill>
              </a:rPr>
              <a:t>2. </a:t>
            </a:r>
            <a:r>
              <a:rPr lang="ko-KR" altLang="en-US" dirty="0" smtClean="0">
                <a:solidFill>
                  <a:srgbClr val="92D050"/>
                </a:solidFill>
              </a:rPr>
              <a:t>복제</a:t>
            </a:r>
            <a:endParaRPr lang="ko-KR" altLang="en-US" dirty="0">
              <a:solidFill>
                <a:srgbClr val="92D05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27584" y="4077072"/>
            <a:ext cx="7920880" cy="720080"/>
            <a:chOff x="827584" y="4077072"/>
            <a:chExt cx="7920880" cy="720080"/>
          </a:xfrm>
        </p:grpSpPr>
        <p:sp>
          <p:nvSpPr>
            <p:cNvPr id="11" name="직사각형 10"/>
            <p:cNvSpPr/>
            <p:nvPr/>
          </p:nvSpPr>
          <p:spPr>
            <a:xfrm>
              <a:off x="827584" y="4077072"/>
              <a:ext cx="7920880" cy="7200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900" dirty="0" smtClean="0">
                  <a:solidFill>
                    <a:schemeClr val="bg1"/>
                  </a:solidFill>
                </a:rPr>
                <a:t>                                             &lt;div&gt; </a:t>
              </a:r>
              <a:r>
                <a:rPr lang="ko-KR" altLang="en-US" sz="1900" dirty="0" smtClean="0">
                  <a:solidFill>
                    <a:schemeClr val="bg1"/>
                  </a:solidFill>
                </a:rPr>
                <a:t>내용</a:t>
              </a:r>
              <a:r>
                <a:rPr lang="en-US" altLang="ko-KR" sz="1900" dirty="0" smtClean="0">
                  <a:solidFill>
                    <a:schemeClr val="bg1"/>
                  </a:solidFill>
                </a:rPr>
                <a:t>1 &lt;/div&gt;</a:t>
              </a:r>
            </a:p>
            <a:p>
              <a:r>
                <a:rPr lang="en-US" altLang="ko-KR" sz="1900" dirty="0" smtClean="0">
                  <a:solidFill>
                    <a:schemeClr val="bg1"/>
                  </a:solidFill>
                </a:rPr>
                <a:t>                                             </a:t>
              </a:r>
              <a:r>
                <a:rPr lang="en-US" altLang="ko-KR" sz="1900" dirty="0" smtClean="0">
                  <a:solidFill>
                    <a:srgbClr val="FFFF00"/>
                  </a:solidFill>
                </a:rPr>
                <a:t>&lt;div&gt; </a:t>
              </a:r>
              <a:r>
                <a:rPr lang="ko-KR" altLang="en-US" sz="1900" dirty="0" smtClean="0">
                  <a:solidFill>
                    <a:srgbClr val="FFFF00"/>
                  </a:solidFill>
                </a:rPr>
                <a:t>내용</a:t>
              </a:r>
              <a:r>
                <a:rPr lang="en-US" altLang="ko-KR" sz="1900" dirty="0" smtClean="0">
                  <a:solidFill>
                    <a:srgbClr val="FFFF00"/>
                  </a:solidFill>
                </a:rPr>
                <a:t>1 &lt;/div&gt;</a:t>
              </a:r>
              <a:endParaRPr lang="ko-KR" altLang="en-US" sz="19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635896" y="4293096"/>
              <a:ext cx="432048" cy="288032"/>
            </a:xfrm>
            <a:prstGeom prst="rightArrow">
              <a:avLst>
                <a:gd name="adj1" fmla="val 44763"/>
                <a:gd name="adj2" fmla="val 6309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9592" y="422108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&lt;div&gt;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내용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1 &lt;/div&gt;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27584" y="4869160"/>
            <a:ext cx="7992888" cy="1152128"/>
            <a:chOff x="827584" y="4869160"/>
            <a:chExt cx="7992888" cy="1152128"/>
          </a:xfrm>
        </p:grpSpPr>
        <p:sp>
          <p:nvSpPr>
            <p:cNvPr id="15" name="직사각형 14"/>
            <p:cNvSpPr/>
            <p:nvPr/>
          </p:nvSpPr>
          <p:spPr>
            <a:xfrm>
              <a:off x="827584" y="5301208"/>
              <a:ext cx="7920880" cy="7200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900" dirty="0" smtClean="0">
                  <a:solidFill>
                    <a:schemeClr val="bg1"/>
                  </a:solidFill>
                </a:rPr>
                <a:t>&lt;div&gt; &lt;p&gt;</a:t>
              </a:r>
              <a:r>
                <a:rPr lang="ko-KR" altLang="en-US" sz="1900" dirty="0" smtClean="0">
                  <a:solidFill>
                    <a:schemeClr val="bg1"/>
                  </a:solidFill>
                </a:rPr>
                <a:t>내용</a:t>
              </a:r>
              <a:r>
                <a:rPr lang="en-US" altLang="ko-KR" sz="1900" dirty="0" smtClean="0">
                  <a:solidFill>
                    <a:schemeClr val="bg1"/>
                  </a:solidFill>
                </a:rPr>
                <a:t>1&lt;/p&gt; &lt;/div&gt;             &lt;div&gt;   &lt;/div&gt;</a:t>
              </a:r>
              <a:endParaRPr lang="ko-KR" altLang="en-US" sz="19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827584" y="4869160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dirty="0" smtClean="0">
                  <a:solidFill>
                    <a:srgbClr val="92D050"/>
                  </a:solidFill>
                </a:rPr>
                <a:t>3. </a:t>
              </a:r>
              <a:r>
                <a:rPr lang="ko-KR" altLang="en-US" dirty="0" smtClean="0">
                  <a:solidFill>
                    <a:srgbClr val="92D050"/>
                  </a:solidFill>
                </a:rPr>
                <a:t>삭제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4644008" y="5517232"/>
              <a:ext cx="432048" cy="288032"/>
            </a:xfrm>
            <a:prstGeom prst="rightArrow">
              <a:avLst>
                <a:gd name="adj1" fmla="val 44763"/>
                <a:gd name="adj2" fmla="val 6309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450</Words>
  <Application>Microsoft Office PowerPoint</Application>
  <PresentationFormat>화면 슬라이드 쇼(4:3)</PresentationFormat>
  <Paragraphs>87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Jquery</vt:lpstr>
      <vt:lpstr>목 차</vt:lpstr>
      <vt:lpstr>제이쿼리 준비</vt:lpstr>
      <vt:lpstr>제이쿼리 준비</vt:lpstr>
      <vt:lpstr>제이쿼리 준비</vt:lpstr>
      <vt:lpstr>제이쿼리 준비</vt:lpstr>
      <vt:lpstr>선택자</vt:lpstr>
      <vt:lpstr>선택자</vt:lpstr>
      <vt:lpstr>객체 조작</vt:lpstr>
      <vt:lpstr>객체 조작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hanguktc</cp:lastModifiedBy>
  <cp:revision>46</cp:revision>
  <dcterms:created xsi:type="dcterms:W3CDTF">2014-06-20T12:47:22Z</dcterms:created>
  <dcterms:modified xsi:type="dcterms:W3CDTF">2014-08-17T23:58:28Z</dcterms:modified>
</cp:coreProperties>
</file>