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509"/>
    <a:srgbClr val="242424"/>
    <a:srgbClr val="D12F2F"/>
    <a:srgbClr val="FFFF99"/>
    <a:srgbClr val="FFFFCC"/>
    <a:srgbClr val="191919"/>
    <a:srgbClr val="2A2A2A"/>
    <a:srgbClr val="F8CBAA"/>
    <a:srgbClr val="CCECF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9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 userDrawn="1"/>
        </p:nvSpPr>
        <p:spPr>
          <a:xfrm>
            <a:off x="467544" y="3356992"/>
            <a:ext cx="8136904" cy="1872208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8~9</a:t>
            </a:r>
            <a:r>
              <a:rPr lang="ko-KR" altLang="en-US" dirty="0" smtClean="0"/>
              <a:t>장  이벤트 및 효과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sz="1600" dirty="0" smtClean="0"/>
              <a:t>효과</a:t>
            </a:r>
            <a:r>
              <a:rPr lang="en-US" altLang="ko-KR" sz="1600" dirty="0" smtClean="0"/>
              <a:t>(Effect) </a:t>
            </a:r>
            <a:r>
              <a:rPr lang="ko-KR" altLang="en-US" sz="1600" dirty="0" smtClean="0"/>
              <a:t>및 애니메이션</a:t>
            </a:r>
            <a:endParaRPr lang="ko-KR" altLang="en-US" sz="1600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4149080"/>
            <a:ext cx="7344816" cy="72008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1600" y="4077072"/>
            <a:ext cx="7488832" cy="36004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이벤트란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2134597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앞장에 자바스크립트 이벤트에서 보았다시피 사이트에 방문자가 취하는 모든 행위를 이벤트라 하며 이벤트가 발생했을 때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실행문을</a:t>
            </a:r>
            <a:r>
              <a:rPr lang="ko-KR" altLang="en-US" dirty="0" smtClean="0">
                <a:solidFill>
                  <a:schemeClr val="bg1"/>
                </a:solidFill>
              </a:rPr>
              <a:t> 이벤트 핸들러라 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이벤트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019" y="3252699"/>
            <a:ext cx="3047443" cy="21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/>
          <p:cNvSpPr/>
          <p:nvPr/>
        </p:nvSpPr>
        <p:spPr>
          <a:xfrm>
            <a:off x="3491880" y="2996952"/>
            <a:ext cx="5046422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&lt;script&gt;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$("#btn1").</a:t>
            </a:r>
            <a:r>
              <a:rPr lang="en-US" sz="2000" dirty="0">
                <a:solidFill>
                  <a:srgbClr val="FFFF00"/>
                </a:solidFill>
              </a:rPr>
              <a:t>click(function(){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/>
              <a:t>          $("</a:t>
            </a:r>
            <a:r>
              <a:rPr lang="en-US" sz="2000" dirty="0" err="1"/>
              <a:t>p.blue</a:t>
            </a:r>
            <a:r>
              <a:rPr lang="en-US" sz="2000" dirty="0"/>
              <a:t>").hide("slow");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FF00"/>
                </a:solidFill>
              </a:rPr>
              <a:t>});</a:t>
            </a:r>
            <a:endParaRPr lang="en-US" sz="2000" dirty="0" smtClean="0">
              <a:solidFill>
                <a:srgbClr val="FFFF00"/>
              </a:solidFill>
            </a:endParaRP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&lt;/script&gt;</a:t>
            </a:r>
          </a:p>
          <a:p>
            <a:endParaRPr lang="en-US" sz="2000" dirty="0" smtClean="0"/>
          </a:p>
        </p:txBody>
      </p:sp>
      <p:sp>
        <p:nvSpPr>
          <p:cNvPr id="16" name="Rectangle 7"/>
          <p:cNvSpPr/>
          <p:nvPr/>
        </p:nvSpPr>
        <p:spPr>
          <a:xfrm>
            <a:off x="3491880" y="5085184"/>
            <a:ext cx="5040560" cy="707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&lt;p&gt;</a:t>
            </a:r>
            <a:r>
              <a:rPr lang="ko-KR" altLang="en-US" sz="2000" dirty="0" smtClean="0"/>
              <a:t>내용</a:t>
            </a:r>
            <a:r>
              <a:rPr lang="en-US" altLang="ko-KR" sz="2000" dirty="0" smtClean="0"/>
              <a:t>1</a:t>
            </a:r>
            <a:r>
              <a:rPr lang="en-US" sz="2000" dirty="0" smtClean="0"/>
              <a:t>&lt;/p&gt; 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rgbClr val="FFFF00"/>
                </a:solidFill>
              </a:rPr>
              <a:t>id</a:t>
            </a:r>
            <a:r>
              <a:rPr lang="en-US" sz="2000" dirty="0" smtClean="0">
                <a:solidFill>
                  <a:srgbClr val="FFFF00"/>
                </a:solidFill>
              </a:rPr>
              <a:t>=‘btn1'</a:t>
            </a:r>
            <a:r>
              <a:rPr lang="en-US" sz="2000" dirty="0" smtClean="0"/>
              <a:t>&gt;Hide Blue&lt;/</a:t>
            </a:r>
            <a:r>
              <a:rPr lang="en-US" sz="2000" dirty="0"/>
              <a:t>button&gt;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이벤트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이벤트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219540"/>
              </p:ext>
            </p:extLst>
          </p:nvPr>
        </p:nvGraphicFramePr>
        <p:xfrm>
          <a:off x="755576" y="1916832"/>
          <a:ext cx="7776864" cy="360039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888432"/>
                <a:gridCol w="3888432"/>
              </a:tblGrid>
              <a:tr h="3869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 smtClean="0">
                          <a:solidFill>
                            <a:schemeClr val="bg1"/>
                          </a:solidFill>
                        </a:rPr>
                        <a:t>메서드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25604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$(selector).click(function)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 클릭했을 때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625604">
                <a:tc>
                  <a:txBody>
                    <a:bodyPr/>
                    <a:lstStyle/>
                    <a:p>
                      <a:r>
                        <a:rPr lang="en-US" sz="1600"/>
                        <a:t>$(selector).dblclick(function)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 더블 클릭했을 때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625604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$(selector).focus(function)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요소에 포커스가 이동했을 때</a:t>
                      </a:r>
                      <a:endParaRPr lang="en-US" sz="1600" dirty="0" smtClean="0"/>
                    </a:p>
                  </a:txBody>
                  <a:tcPr anchor="ctr"/>
                </a:tc>
              </a:tr>
              <a:tr h="668329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$(selector).</a:t>
                      </a:r>
                      <a:r>
                        <a:rPr lang="en-US" sz="1600" dirty="0" err="1"/>
                        <a:t>mouseover</a:t>
                      </a:r>
                      <a:r>
                        <a:rPr lang="en-US" sz="1600" dirty="0"/>
                        <a:t>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 영역에서 마우스가 이동되었을 때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668329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</a:t>
                      </a:r>
                      <a:r>
                        <a:rPr lang="en-US" sz="1600" dirty="0" smtClean="0"/>
                        <a:t>).</a:t>
                      </a:r>
                      <a:r>
                        <a:rPr lang="en-US" sz="1600" dirty="0" err="1" smtClean="0"/>
                        <a:t>keypress</a:t>
                      </a:r>
                      <a:r>
                        <a:rPr lang="en-US" sz="1600" dirty="0" smtClean="0"/>
                        <a:t>(function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선택한 요소 영역에서 키보드가 눌렸을 때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효과</a:t>
            </a:r>
            <a:r>
              <a:rPr lang="en-US" altLang="ko-KR" sz="2800" dirty="0" smtClean="0"/>
              <a:t>(Effect) </a:t>
            </a:r>
            <a:r>
              <a:rPr lang="ko-KR" altLang="en-US" sz="2800" dirty="0" smtClean="0"/>
              <a:t>및 애니메이션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효과란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213459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효과</a:t>
            </a:r>
            <a:r>
              <a:rPr lang="en-US" altLang="ko-KR" dirty="0" smtClean="0">
                <a:solidFill>
                  <a:schemeClr val="bg1"/>
                </a:solidFill>
              </a:rPr>
              <a:t>(Effect)</a:t>
            </a:r>
            <a:r>
              <a:rPr lang="ko-KR" altLang="en-US" dirty="0" smtClean="0">
                <a:solidFill>
                  <a:schemeClr val="bg1"/>
                </a:solidFill>
              </a:rPr>
              <a:t>란 스타일</a:t>
            </a:r>
            <a:r>
              <a:rPr lang="en-US" altLang="ko-KR" dirty="0" smtClean="0">
                <a:solidFill>
                  <a:schemeClr val="bg1"/>
                </a:solidFill>
              </a:rPr>
              <a:t>(CSS)</a:t>
            </a:r>
            <a:r>
              <a:rPr lang="ko-KR" altLang="en-US" dirty="0" smtClean="0">
                <a:solidFill>
                  <a:schemeClr val="bg1"/>
                </a:solidFill>
              </a:rPr>
              <a:t>을 이용해 보였다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숨겼다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하는 속성을 보다 역동적으로 모션을 적용할 수 있는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효과</a:t>
            </a:r>
            <a:r>
              <a:rPr lang="en-US" altLang="ko-KR" b="1" dirty="0" smtClean="0">
                <a:solidFill>
                  <a:srgbClr val="92D050"/>
                </a:solidFill>
              </a:rPr>
              <a:t>(Effect)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712" y="3068960"/>
            <a:ext cx="376428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/>
          <p:nvPr/>
        </p:nvSpPr>
        <p:spPr>
          <a:xfrm>
            <a:off x="3851920" y="3650248"/>
            <a:ext cx="4968552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&lt;script&gt;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	$("#btn1").</a:t>
            </a:r>
            <a:r>
              <a:rPr lang="en-US" sz="2000" dirty="0"/>
              <a:t>click(function(){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/>
              <a:t>          </a:t>
            </a:r>
            <a:r>
              <a:rPr lang="en-US" sz="2000" dirty="0" smtClean="0"/>
              <a:t>$("#</a:t>
            </a:r>
            <a:r>
              <a:rPr lang="en-US" sz="2000" dirty="0" err="1" smtClean="0"/>
              <a:t>myBox</a:t>
            </a:r>
            <a:r>
              <a:rPr lang="en-US" sz="2000" dirty="0" smtClean="0"/>
              <a:t>").</a:t>
            </a:r>
            <a:r>
              <a:rPr lang="en-US" sz="2000" dirty="0" err="1" smtClean="0"/>
              <a:t>slideUp</a:t>
            </a:r>
            <a:r>
              <a:rPr lang="en-US" sz="2000" dirty="0" smtClean="0"/>
              <a:t>("</a:t>
            </a:r>
            <a:r>
              <a:rPr lang="en-US" sz="2000" dirty="0"/>
              <a:t>slow");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/>
              <a:t>    </a:t>
            </a:r>
            <a:r>
              <a:rPr lang="en-US" sz="2000" dirty="0" smtClean="0"/>
              <a:t>});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&lt;/script&gt;</a:t>
            </a:r>
          </a:p>
          <a:p>
            <a:endParaRPr lang="en-US" sz="2000" dirty="0" smtClean="0"/>
          </a:p>
        </p:txBody>
      </p:sp>
      <p:sp>
        <p:nvSpPr>
          <p:cNvPr id="12" name="Rectangle 7"/>
          <p:cNvSpPr/>
          <p:nvPr/>
        </p:nvSpPr>
        <p:spPr>
          <a:xfrm>
            <a:off x="3851920" y="5373216"/>
            <a:ext cx="5112568" cy="707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&lt;p id=“</a:t>
            </a:r>
            <a:r>
              <a:rPr lang="en-US" sz="2000" dirty="0" err="1" smtClean="0"/>
              <a:t>myBox</a:t>
            </a:r>
            <a:r>
              <a:rPr lang="en-US" sz="2000" dirty="0" smtClean="0"/>
              <a:t>”&gt;</a:t>
            </a:r>
            <a:r>
              <a:rPr lang="ko-KR" altLang="en-US" sz="2000" dirty="0" smtClean="0"/>
              <a:t>내용</a:t>
            </a:r>
            <a:r>
              <a:rPr lang="en-US" altLang="ko-KR" sz="2000" dirty="0" smtClean="0"/>
              <a:t>1</a:t>
            </a:r>
            <a:r>
              <a:rPr lang="en-US" sz="2000" dirty="0" smtClean="0"/>
              <a:t>&lt;/p&gt; 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button </a:t>
            </a:r>
            <a:r>
              <a:rPr lang="en-US" sz="2000" dirty="0">
                <a:solidFill>
                  <a:srgbClr val="FFFF00"/>
                </a:solidFill>
              </a:rPr>
              <a:t>id</a:t>
            </a:r>
            <a:r>
              <a:rPr lang="en-US" sz="2000" dirty="0" smtClean="0">
                <a:solidFill>
                  <a:srgbClr val="FFFF00"/>
                </a:solidFill>
              </a:rPr>
              <a:t>=‘btn1'</a:t>
            </a:r>
            <a:r>
              <a:rPr lang="en-US" sz="2000" dirty="0" smtClean="0"/>
              <a:t>&gt;Hide Blue&lt;/</a:t>
            </a:r>
            <a:r>
              <a:rPr lang="en-US" sz="2000" dirty="0"/>
              <a:t>button&gt;</a:t>
            </a:r>
          </a:p>
        </p:txBody>
      </p:sp>
      <p:sp>
        <p:nvSpPr>
          <p:cNvPr id="13" name="Rectangle 3"/>
          <p:cNvSpPr/>
          <p:nvPr/>
        </p:nvSpPr>
        <p:spPr>
          <a:xfrm>
            <a:off x="3851920" y="2865130"/>
            <a:ext cx="4968552" cy="707886"/>
          </a:xfrm>
          <a:prstGeom prst="rect">
            <a:avLst/>
          </a:prstGeom>
          <a:solidFill>
            <a:srgbClr val="11150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/>
              <a:t>$("#</a:t>
            </a:r>
            <a:r>
              <a:rPr lang="en-US" sz="2000" dirty="0" err="1" smtClean="0"/>
              <a:t>myBox</a:t>
            </a:r>
            <a:r>
              <a:rPr lang="en-US" sz="2000" dirty="0" smtClean="0"/>
              <a:t>").</a:t>
            </a:r>
            <a:r>
              <a:rPr lang="ko-KR" altLang="en-US" sz="2000" dirty="0" smtClean="0">
                <a:solidFill>
                  <a:srgbClr val="FFC000"/>
                </a:solidFill>
              </a:rPr>
              <a:t>효과 종류</a:t>
            </a:r>
            <a:r>
              <a:rPr lang="en-US" altLang="ko-KR" sz="2000" dirty="0" smtClean="0">
                <a:solidFill>
                  <a:srgbClr val="FFC000"/>
                </a:solidFill>
              </a:rPr>
              <a:t>( </a:t>
            </a:r>
            <a:r>
              <a:rPr lang="ko-KR" altLang="en-US" sz="2000" dirty="0" smtClean="0">
                <a:solidFill>
                  <a:srgbClr val="FFC000"/>
                </a:solidFill>
              </a:rPr>
              <a:t>적용속도</a:t>
            </a:r>
            <a:r>
              <a:rPr lang="en-US" altLang="ko-KR" sz="2000" dirty="0" smtClean="0">
                <a:solidFill>
                  <a:srgbClr val="FFC000"/>
                </a:solidFill>
              </a:rPr>
              <a:t>, 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콜백</a:t>
            </a:r>
            <a:r>
              <a:rPr lang="ko-KR" altLang="en-US" sz="2000" dirty="0" smtClean="0">
                <a:solidFill>
                  <a:srgbClr val="FFC000"/>
                </a:solidFill>
              </a:rPr>
              <a:t> 함수</a:t>
            </a:r>
            <a:r>
              <a:rPr lang="en-US" altLang="ko-KR" sz="2000" dirty="0" smtClean="0">
                <a:solidFill>
                  <a:srgbClr val="FFC000"/>
                </a:solidFill>
              </a:rPr>
              <a:t>) ;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효과</a:t>
            </a:r>
            <a:r>
              <a:rPr lang="en-US" altLang="ko-KR" sz="2800" dirty="0" smtClean="0"/>
              <a:t>(Effect) </a:t>
            </a:r>
            <a:r>
              <a:rPr lang="ko-KR" altLang="en-US" sz="2800" dirty="0" smtClean="0"/>
              <a:t>및 애니메이션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37560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효과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20666"/>
              </p:ext>
            </p:extLst>
          </p:nvPr>
        </p:nvGraphicFramePr>
        <p:xfrm>
          <a:off x="925016" y="1872778"/>
          <a:ext cx="7391400" cy="402449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361071"/>
                <a:gridCol w="5030329"/>
              </a:tblGrid>
              <a:tr h="294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 smtClean="0">
                          <a:solidFill>
                            <a:schemeClr val="bg1"/>
                          </a:solidFill>
                        </a:rPr>
                        <a:t>메서드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21" marR="80821" marT="40410" marB="4041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21" marR="80821" marT="40410" marB="4041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294957">
                <a:tc>
                  <a:txBody>
                    <a:bodyPr/>
                    <a:lstStyle/>
                    <a:p>
                      <a:r>
                        <a:rPr lang="en-US" sz="1600"/>
                        <a:t>$(selector).hide()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 숨깁니다</a:t>
                      </a:r>
                      <a:r>
                        <a:rPr lang="en-US" altLang="ko-KR" sz="1600" dirty="0" smtClean="0"/>
                        <a:t>.</a:t>
                      </a:r>
                      <a:endParaRPr lang="en-US" sz="1600" dirty="0"/>
                    </a:p>
                  </a:txBody>
                  <a:tcPr marL="80821" marR="80821" marT="40410" marB="40410" anchor="ctr"/>
                </a:tc>
              </a:tr>
              <a:tr h="294957">
                <a:tc>
                  <a:txBody>
                    <a:bodyPr/>
                    <a:lstStyle/>
                    <a:p>
                      <a:r>
                        <a:rPr lang="en-US" sz="1600"/>
                        <a:t>$(selector).show()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 노출시킵니다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/>
                    </a:p>
                  </a:txBody>
                  <a:tcPr marL="80821" marR="80821" marT="40410" marB="40410" anchor="ctr"/>
                </a:tc>
              </a:tr>
              <a:tr h="411794">
                <a:tc>
                  <a:txBody>
                    <a:bodyPr/>
                    <a:lstStyle/>
                    <a:p>
                      <a:r>
                        <a:rPr lang="en-US" sz="1600"/>
                        <a:t>$(selector).toggle()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</a:t>
                      </a:r>
                      <a:r>
                        <a:rPr lang="en-US" sz="1600" dirty="0" smtClean="0"/>
                        <a:t> hide( ) </a:t>
                      </a:r>
                      <a:r>
                        <a:rPr lang="en-US" sz="1600" dirty="0"/>
                        <a:t>and </a:t>
                      </a:r>
                      <a:r>
                        <a:rPr lang="en-US" sz="1600" dirty="0" smtClean="0"/>
                        <a:t>show( )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sz="1600" dirty="0"/>
                    </a:p>
                  </a:txBody>
                  <a:tcPr marL="80821" marR="80821" marT="40410" marB="40410" anchor="ctr"/>
                </a:tc>
              </a:tr>
              <a:tr h="294957">
                <a:tc>
                  <a:txBody>
                    <a:bodyPr/>
                    <a:lstStyle/>
                    <a:p>
                      <a:r>
                        <a:rPr lang="en-US" sz="1600"/>
                        <a:t>$(selector).slideDown()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밑으로 펼쳐지며 노출시킵니다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/>
                    </a:p>
                  </a:txBody>
                  <a:tcPr marL="80821" marR="80821" marT="40410" marB="40410" anchor="ctr"/>
                </a:tc>
              </a:tr>
              <a:tr h="294957">
                <a:tc>
                  <a:txBody>
                    <a:bodyPr/>
                    <a:lstStyle/>
                    <a:p>
                      <a:r>
                        <a:rPr lang="en-US" sz="1600"/>
                        <a:t>$(selector).slideUp()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위로 접으며 숨깁니다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/>
                    </a:p>
                  </a:txBody>
                  <a:tcPr marL="80821" marR="80821" marT="40410" marB="40410" anchor="ctr"/>
                </a:tc>
              </a:tr>
              <a:tr h="516488">
                <a:tc>
                  <a:txBody>
                    <a:bodyPr/>
                    <a:lstStyle/>
                    <a:p>
                      <a:r>
                        <a:rPr lang="en-US" sz="1600"/>
                        <a:t>$(selector).slideToggle()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 </a:t>
                      </a:r>
                      <a:r>
                        <a:rPr lang="en-US" altLang="ko-KR" sz="1600" dirty="0" err="1" smtClean="0"/>
                        <a:t>slideDown</a:t>
                      </a:r>
                      <a:r>
                        <a:rPr lang="en-US" altLang="ko-KR" sz="1600" dirty="0" smtClean="0"/>
                        <a:t>( ) and </a:t>
                      </a:r>
                      <a:r>
                        <a:rPr lang="en-US" altLang="ko-KR" sz="1600" dirty="0" err="1" smtClean="0"/>
                        <a:t>slideUp</a:t>
                      </a:r>
                      <a:r>
                        <a:rPr lang="en-US" altLang="ko-KR" sz="1600" dirty="0" smtClean="0"/>
                        <a:t>()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sz="1600" dirty="0"/>
                    </a:p>
                  </a:txBody>
                  <a:tcPr marL="80821" marR="80821" marT="40410" marB="40410" anchor="ctr"/>
                </a:tc>
              </a:tr>
              <a:tr h="294957">
                <a:tc>
                  <a:txBody>
                    <a:bodyPr/>
                    <a:lstStyle/>
                    <a:p>
                      <a:r>
                        <a:rPr lang="en-US" sz="1600"/>
                        <a:t>$(selector).fadeIn()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 투명도를 조절하며 나타납니다</a:t>
                      </a:r>
                      <a:r>
                        <a:rPr lang="en-US" altLang="ko-KR" sz="1600" dirty="0" smtClean="0"/>
                        <a:t>.</a:t>
                      </a:r>
                      <a:endParaRPr lang="en-US" sz="1600" dirty="0"/>
                    </a:p>
                  </a:txBody>
                  <a:tcPr marL="80821" marR="80821" marT="40410" marB="40410" anchor="ctr"/>
                </a:tc>
              </a:tr>
              <a:tr h="294957">
                <a:tc>
                  <a:txBody>
                    <a:bodyPr/>
                    <a:lstStyle/>
                    <a:p>
                      <a:r>
                        <a:rPr lang="en-US" sz="1600"/>
                        <a:t>$(selector).fadeOut()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 투명도를 조절하며 숨깁니다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/>
                    </a:p>
                  </a:txBody>
                  <a:tcPr marL="80821" marR="80821" marT="40410" marB="40410" anchor="ctr"/>
                </a:tc>
              </a:tr>
              <a:tr h="411794">
                <a:tc>
                  <a:txBody>
                    <a:bodyPr/>
                    <a:lstStyle/>
                    <a:p>
                      <a:r>
                        <a:rPr lang="en-US" sz="1600"/>
                        <a:t>$(selector).fadeTo()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 지정한 투명도까지 숨깁니다</a:t>
                      </a:r>
                      <a:r>
                        <a:rPr lang="en-US" altLang="ko-KR" sz="1600" dirty="0" smtClean="0"/>
                        <a:t>.</a:t>
                      </a:r>
                      <a:endParaRPr lang="en-US" sz="1600" dirty="0"/>
                    </a:p>
                  </a:txBody>
                  <a:tcPr marL="80821" marR="80821" marT="40410" marB="40410" anchor="ctr"/>
                </a:tc>
              </a:tr>
              <a:tr h="411794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</a:t>
                      </a:r>
                      <a:r>
                        <a:rPr lang="en-US" sz="1600" dirty="0" smtClean="0"/>
                        <a:t>).</a:t>
                      </a:r>
                      <a:r>
                        <a:rPr lang="en-US" sz="1600" dirty="0" err="1" smtClean="0"/>
                        <a:t>fadeToggle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선택한 요소를 </a:t>
                      </a:r>
                      <a:r>
                        <a:rPr lang="en-US" altLang="ko-KR" sz="1600" dirty="0" err="1" smtClean="0"/>
                        <a:t>fadeIn</a:t>
                      </a:r>
                      <a:r>
                        <a:rPr lang="en-US" altLang="ko-KR" sz="1600" dirty="0" smtClean="0"/>
                        <a:t>( )</a:t>
                      </a:r>
                      <a:r>
                        <a:rPr lang="en-US" altLang="ko-KR" sz="1600" baseline="0" dirty="0" smtClean="0"/>
                        <a:t> and </a:t>
                      </a:r>
                      <a:r>
                        <a:rPr lang="en-US" altLang="ko-KR" sz="1600" baseline="0" dirty="0" err="1" smtClean="0"/>
                        <a:t>fadeOut</a:t>
                      </a:r>
                      <a:r>
                        <a:rPr lang="en-US" altLang="ko-KR" sz="1600" baseline="0" dirty="0" smtClean="0"/>
                        <a:t>( ) </a:t>
                      </a:r>
                      <a:r>
                        <a:rPr lang="ko-KR" altLang="en-US" sz="1600" baseline="0" dirty="0" smtClean="0"/>
                        <a:t>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sz="1600" dirty="0"/>
                    </a:p>
                  </a:txBody>
                  <a:tcPr marL="80821" marR="80821" marT="40410" marB="40410" anchor="ctr"/>
                </a:tc>
              </a:tr>
            </a:tbl>
          </a:graphicData>
        </a:graphic>
      </p:graphicFrame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효과</a:t>
            </a:r>
            <a:r>
              <a:rPr lang="en-US" altLang="ko-KR" sz="2800" dirty="0" smtClean="0"/>
              <a:t>(Effect) </a:t>
            </a:r>
            <a:r>
              <a:rPr lang="ko-KR" altLang="en-US" sz="2800" dirty="0" smtClean="0"/>
              <a:t>및 애니메이션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애니메이션이란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213459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선택한 요소에 동작</a:t>
            </a:r>
            <a:r>
              <a:rPr lang="en-US" altLang="ko-KR" dirty="0" smtClean="0">
                <a:solidFill>
                  <a:schemeClr val="bg1"/>
                </a:solidFill>
              </a:rPr>
              <a:t>(Motion)</a:t>
            </a:r>
            <a:r>
              <a:rPr lang="ko-KR" altLang="en-US" dirty="0" smtClean="0">
                <a:solidFill>
                  <a:schemeClr val="bg1"/>
                </a:solidFill>
              </a:rPr>
              <a:t>을 적용하는 것을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애니메이션</a:t>
            </a:r>
            <a:r>
              <a:rPr lang="en-US" altLang="ko-KR" b="1" dirty="0" smtClean="0">
                <a:solidFill>
                  <a:srgbClr val="92D050"/>
                </a:solidFill>
              </a:rPr>
              <a:t>(Animation)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2778738"/>
            <a:ext cx="4896544" cy="288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/>
          <p:nvPr/>
        </p:nvSpPr>
        <p:spPr>
          <a:xfrm>
            <a:off x="3707904" y="2564904"/>
            <a:ext cx="4968552" cy="1323439"/>
          </a:xfrm>
          <a:prstGeom prst="rect">
            <a:avLst/>
          </a:prstGeom>
          <a:solidFill>
            <a:srgbClr val="11150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&lt;script&gt;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/>
              <a:t>$("#box").</a:t>
            </a:r>
            <a:r>
              <a:rPr lang="en-US" sz="2000" dirty="0" smtClean="0">
                <a:solidFill>
                  <a:srgbClr val="FFC000"/>
                </a:solidFill>
              </a:rPr>
              <a:t>animate({ </a:t>
            </a:r>
            <a:r>
              <a:rPr lang="ko-KR" altLang="en-US" sz="2000" dirty="0" smtClean="0">
                <a:solidFill>
                  <a:srgbClr val="FFC000"/>
                </a:solidFill>
              </a:rPr>
              <a:t>변화될 속성</a:t>
            </a:r>
            <a:r>
              <a:rPr lang="en-US" sz="2000" dirty="0" smtClean="0">
                <a:solidFill>
                  <a:srgbClr val="FFC000"/>
                </a:solidFill>
              </a:rPr>
              <a:t> }, </a:t>
            </a:r>
            <a:r>
              <a:rPr lang="ko-KR" altLang="en-US" sz="2000" dirty="0" smtClean="0">
                <a:solidFill>
                  <a:srgbClr val="FFC000"/>
                </a:solidFill>
              </a:rPr>
              <a:t>적용속도</a:t>
            </a:r>
            <a:r>
              <a:rPr lang="en-US" altLang="ko-KR" sz="2000" dirty="0" smtClean="0">
                <a:solidFill>
                  <a:srgbClr val="FFC00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콜백함수</a:t>
            </a:r>
            <a:r>
              <a:rPr lang="en-US" sz="2000" dirty="0" smtClean="0">
                <a:solidFill>
                  <a:srgbClr val="FFC000"/>
                </a:solidFill>
              </a:rPr>
              <a:t> 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&lt;/script&gt;</a:t>
            </a:r>
          </a:p>
        </p:txBody>
      </p:sp>
      <p:sp>
        <p:nvSpPr>
          <p:cNvPr id="14" name="Rectangle 7"/>
          <p:cNvSpPr/>
          <p:nvPr/>
        </p:nvSpPr>
        <p:spPr>
          <a:xfrm>
            <a:off x="3707904" y="5477162"/>
            <a:ext cx="496855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&lt;p id=“box”&gt;</a:t>
            </a:r>
            <a:r>
              <a:rPr lang="ko-KR" altLang="en-US" sz="2000" dirty="0" smtClean="0"/>
              <a:t>박스</a:t>
            </a:r>
            <a:r>
              <a:rPr lang="en-US" sz="2000" dirty="0" smtClean="0"/>
              <a:t>&lt;/p&gt; </a:t>
            </a:r>
          </a:p>
        </p:txBody>
      </p:sp>
      <p:sp>
        <p:nvSpPr>
          <p:cNvPr id="15" name="Rectangle 3"/>
          <p:cNvSpPr/>
          <p:nvPr/>
        </p:nvSpPr>
        <p:spPr>
          <a:xfrm>
            <a:off x="3707904" y="4005064"/>
            <a:ext cx="4968552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&lt;script&gt;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 smtClean="0"/>
              <a:t>$("#box").animate({ marginLeft:500px }, 3000);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&lt;/script&gt;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80297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242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407</Words>
  <Application>Microsoft Office PowerPoint</Application>
  <PresentationFormat>화면 슬라이드 쇼(4:3)</PresentationFormat>
  <Paragraphs>87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Jquery</vt:lpstr>
      <vt:lpstr>목 차</vt:lpstr>
      <vt:lpstr>이벤트</vt:lpstr>
      <vt:lpstr>이벤트</vt:lpstr>
      <vt:lpstr>효과(Effect) 및 애니메이션</vt:lpstr>
      <vt:lpstr>효과(Effect) 및 애니메이션</vt:lpstr>
      <vt:lpstr>효과(Effect) 및 애니메이션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42</cp:revision>
  <dcterms:created xsi:type="dcterms:W3CDTF">2014-06-20T12:47:22Z</dcterms:created>
  <dcterms:modified xsi:type="dcterms:W3CDTF">2014-08-17T23:58:37Z</dcterms:modified>
</cp:coreProperties>
</file>