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66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4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1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0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0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6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2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4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0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29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7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721600" y="176272"/>
            <a:ext cx="385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JAVA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프로그래밍이란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?-II &amp;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변수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0550" y="3430487"/>
            <a:ext cx="4350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프로그래밍이란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?-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 &amp;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8503" y="3812667"/>
            <a:ext cx="2910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환경설정과 실행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변수란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자료형과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객체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자료형의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이해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형변환의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묵시적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명시적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기본 </a:t>
            </a:r>
            <a:r>
              <a:rPr lang="ko-KR" altLang="en-US" sz="1600" b="1" dirty="0" err="1">
                <a:latin typeface="+mn-ea"/>
              </a:rPr>
              <a:t>자료형과</a:t>
            </a:r>
            <a:r>
              <a:rPr lang="ko-KR" altLang="en-US" sz="1600" b="1" dirty="0">
                <a:latin typeface="+mn-ea"/>
              </a:rPr>
              <a:t> 객체 </a:t>
            </a:r>
            <a:r>
              <a:rPr lang="ko-KR" altLang="en-US" sz="1600" b="1" dirty="0" err="1">
                <a:latin typeface="+mn-ea"/>
              </a:rPr>
              <a:t>자료형의</a:t>
            </a:r>
            <a:r>
              <a:rPr lang="ko-KR" altLang="en-US" sz="1600" b="1" dirty="0">
                <a:latin typeface="+mn-ea"/>
              </a:rPr>
              <a:t>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0201" y="1470991"/>
            <a:ext cx="1098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기본 </a:t>
            </a:r>
            <a:r>
              <a:rPr lang="ko-KR" altLang="en-US" sz="1400" b="1" dirty="0" err="1" smtClean="0">
                <a:latin typeface="+mn-ea"/>
              </a:rPr>
              <a:t>자료형</a:t>
            </a:r>
            <a:r>
              <a:rPr lang="en-US" altLang="ko-KR" sz="1400" b="1" dirty="0" smtClean="0">
                <a:latin typeface="+mn-ea"/>
              </a:rPr>
              <a:t>(Primitive)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007" y="1809545"/>
            <a:ext cx="1067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Java</a:t>
            </a:r>
            <a:r>
              <a:rPr lang="ko-KR" altLang="en-US" sz="1200" dirty="0" smtClean="0">
                <a:latin typeface="+mn-ea"/>
              </a:rPr>
              <a:t>언어에 이미 존재하고 있는 데이터 타입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주로 간단한 데이터들 이다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예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, double, Boolean, char </a:t>
            </a:r>
            <a:r>
              <a:rPr lang="ko-KR" altLang="en-US" sz="1200" dirty="0" smtClean="0">
                <a:latin typeface="+mn-ea"/>
              </a:rPr>
              <a:t>등등</a:t>
            </a:r>
            <a:r>
              <a:rPr lang="en-US" altLang="ko-KR" sz="1200" dirty="0" smtClean="0">
                <a:latin typeface="+mn-ea"/>
              </a:rPr>
              <a:t>…)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0201" y="3036955"/>
            <a:ext cx="1098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객체 </a:t>
            </a:r>
            <a:r>
              <a:rPr lang="ko-KR" altLang="en-US" sz="1400" b="1" dirty="0" err="1" smtClean="0">
                <a:latin typeface="+mn-ea"/>
              </a:rPr>
              <a:t>자료형</a:t>
            </a:r>
            <a:r>
              <a:rPr lang="en-US" altLang="ko-KR" sz="1400" b="1" dirty="0" smtClean="0">
                <a:latin typeface="+mn-ea"/>
              </a:rPr>
              <a:t>(Object)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200" y="3375509"/>
            <a:ext cx="107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여러가지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데이타들이</a:t>
            </a:r>
            <a:r>
              <a:rPr lang="ko-KR" altLang="en-US" sz="1200" dirty="0" smtClean="0">
                <a:latin typeface="+mn-ea"/>
              </a:rPr>
              <a:t> 모여 있는 복잡한 데이터로 기본 </a:t>
            </a:r>
            <a:r>
              <a:rPr lang="ko-KR" altLang="en-US" sz="1200" dirty="0" err="1" smtClean="0">
                <a:latin typeface="+mn-ea"/>
              </a:rPr>
              <a:t>자료형에</a:t>
            </a:r>
            <a:r>
              <a:rPr lang="ko-KR" altLang="en-US" sz="1200" dirty="0" smtClean="0">
                <a:latin typeface="+mn-ea"/>
              </a:rPr>
              <a:t> 비해 크기가 크다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>
                <a:latin typeface="+mn-ea"/>
              </a:rPr>
              <a:t>예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>String, System, </a:t>
            </a:r>
            <a:r>
              <a:rPr lang="en-US" altLang="ko-KR" sz="1200" dirty="0" err="1" smtClean="0">
                <a:latin typeface="+mn-ea"/>
              </a:rPr>
              <a:t>ArrayList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등등</a:t>
            </a:r>
            <a:r>
              <a:rPr lang="en-US" altLang="ko-KR" sz="1200" dirty="0" smtClean="0">
                <a:latin typeface="+mn-ea"/>
              </a:rPr>
              <a:t>…)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기본 </a:t>
            </a:r>
            <a:r>
              <a:rPr lang="ko-KR" altLang="en-US" sz="1600" b="1" dirty="0" err="1">
                <a:latin typeface="+mn-ea"/>
              </a:rPr>
              <a:t>자료형과</a:t>
            </a:r>
            <a:r>
              <a:rPr lang="ko-KR" altLang="en-US" sz="1600" b="1" dirty="0">
                <a:latin typeface="+mn-ea"/>
              </a:rPr>
              <a:t> 객체 </a:t>
            </a:r>
            <a:r>
              <a:rPr lang="ko-KR" altLang="en-US" sz="1600" b="1" dirty="0" err="1">
                <a:latin typeface="+mn-ea"/>
              </a:rPr>
              <a:t>자료형의</a:t>
            </a:r>
            <a:r>
              <a:rPr lang="ko-KR" altLang="en-US" sz="1600" b="1" dirty="0">
                <a:latin typeface="+mn-ea"/>
              </a:rPr>
              <a:t>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230849"/>
            <a:ext cx="10676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기본 </a:t>
            </a:r>
            <a:r>
              <a:rPr lang="ko-KR" altLang="en-US" sz="1400" b="1" dirty="0" err="1" smtClean="0">
                <a:latin typeface="+mn-ea"/>
              </a:rPr>
              <a:t>자료형</a:t>
            </a:r>
            <a:r>
              <a:rPr lang="en-US" altLang="ko-KR" sz="1400" b="1" dirty="0" smtClean="0">
                <a:latin typeface="+mn-ea"/>
              </a:rPr>
              <a:t>(Primitive) </a:t>
            </a:r>
            <a:r>
              <a:rPr lang="ko-KR" altLang="en-US" sz="1400" b="1" dirty="0" smtClean="0">
                <a:latin typeface="+mn-ea"/>
              </a:rPr>
              <a:t>종류</a:t>
            </a:r>
            <a:endParaRPr lang="en-US" altLang="ko-KR" sz="1200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63195"/>
              </p:ext>
            </p:extLst>
          </p:nvPr>
        </p:nvGraphicFramePr>
        <p:xfrm>
          <a:off x="730865" y="1579342"/>
          <a:ext cx="7112000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3911600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자료형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키워드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표현범위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논리형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boolean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true, 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문자열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2byte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\u0000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0 ~ 65,535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2209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정수형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byte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1byte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-128 ~ 127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2byte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-32,768 ~ 32,767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4byte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-2,147,483,648 ~ 2,147,483,647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8byte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-9,223,372,036,854,775,808 ~ 9,223,372,036,854,775,807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실수형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4byte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-3.4E38 ~ +3.4E38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8byte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-1.7E308 ~ +1.7E308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7009" y="3847763"/>
            <a:ext cx="10676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기본 </a:t>
            </a:r>
            <a:r>
              <a:rPr lang="ko-KR" altLang="en-US" sz="1400" b="1" dirty="0" err="1" smtClean="0">
                <a:latin typeface="+mn-ea"/>
              </a:rPr>
              <a:t>자료형</a:t>
            </a:r>
            <a:r>
              <a:rPr lang="en-US" altLang="ko-KR" sz="1400" b="1" dirty="0" smtClean="0">
                <a:latin typeface="+mn-ea"/>
              </a:rPr>
              <a:t>(Primitive) </a:t>
            </a:r>
            <a:r>
              <a:rPr lang="ko-KR" altLang="en-US" sz="1400" b="1" dirty="0" smtClean="0">
                <a:latin typeface="+mn-ea"/>
              </a:rPr>
              <a:t>종류 예제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smtClean="0">
                <a:latin typeface="+mn-ea"/>
              </a:rPr>
              <a:t>2_3_ex1_varEx)</a:t>
            </a:r>
            <a:endParaRPr lang="en-US" altLang="ko-KR" sz="1200" dirty="0" smtClean="0">
              <a:latin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787896" y="4196628"/>
          <a:ext cx="3516249" cy="249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Image" r:id="rId4" imgW="7212600" imgH="5117400" progId="Photoshop.Image.13">
                  <p:embed/>
                </p:oleObj>
              </mc:Choice>
              <mc:Fallback>
                <p:oleObj name="Image" r:id="rId4" imgW="7212600" imgH="5117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7896" y="4196628"/>
                        <a:ext cx="3516249" cy="2495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5570682" y="4186317"/>
          <a:ext cx="3674918" cy="133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Image" r:id="rId6" imgW="5117400" imgH="1853640" progId="Photoshop.Image.13">
                  <p:embed/>
                </p:oleObj>
              </mc:Choice>
              <mc:Fallback>
                <p:oleObj name="Image" r:id="rId6" imgW="5117400" imgH="1853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70682" y="4186317"/>
                        <a:ext cx="3674918" cy="133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기본 </a:t>
            </a:r>
            <a:r>
              <a:rPr lang="ko-KR" altLang="en-US" sz="1600" b="1" dirty="0" err="1">
                <a:latin typeface="+mn-ea"/>
              </a:rPr>
              <a:t>자료형과</a:t>
            </a:r>
            <a:r>
              <a:rPr lang="ko-KR" altLang="en-US" sz="1600" b="1" dirty="0">
                <a:latin typeface="+mn-ea"/>
              </a:rPr>
              <a:t> 객체 </a:t>
            </a:r>
            <a:r>
              <a:rPr lang="ko-KR" altLang="en-US" sz="1600" b="1" dirty="0" err="1">
                <a:latin typeface="+mn-ea"/>
              </a:rPr>
              <a:t>자료형의</a:t>
            </a:r>
            <a:r>
              <a:rPr lang="ko-KR" altLang="en-US" sz="1600" b="1" dirty="0">
                <a:latin typeface="+mn-ea"/>
              </a:rPr>
              <a:t>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7008" y="1352207"/>
            <a:ext cx="1093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묵시적 </a:t>
            </a:r>
            <a:r>
              <a:rPr lang="ko-KR" altLang="en-US" sz="1200" dirty="0" err="1" smtClean="0">
                <a:latin typeface="+mn-ea"/>
              </a:rPr>
              <a:t>형변환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작은 요술주머니의 데이터를 큰 요술주머니로 옮기는 것</a:t>
            </a:r>
            <a:endParaRPr lang="en-US" altLang="ko-KR" sz="1100" dirty="0" smtClean="0">
              <a:latin typeface="+mn-ea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792043"/>
              </p:ext>
            </p:extLst>
          </p:nvPr>
        </p:nvGraphicFramePr>
        <p:xfrm>
          <a:off x="706281" y="1873580"/>
          <a:ext cx="4666396" cy="2198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Image" r:id="rId4" imgW="8545680" imgH="4025160" progId="Photoshop.Image.13">
                  <p:embed/>
                </p:oleObj>
              </mc:Choice>
              <mc:Fallback>
                <p:oleObj name="Image" r:id="rId4" imgW="8545680" imgH="4025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281" y="1873580"/>
                        <a:ext cx="4666396" cy="2198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92533"/>
              </p:ext>
            </p:extLst>
          </p:nvPr>
        </p:nvGraphicFramePr>
        <p:xfrm>
          <a:off x="677008" y="4777222"/>
          <a:ext cx="3555697" cy="107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Image" r:id="rId6" imgW="5218920" imgH="1574280" progId="Photoshop.Image.13">
                  <p:embed/>
                </p:oleObj>
              </mc:Choice>
              <mc:Fallback>
                <p:oleObj name="Image" r:id="rId6" imgW="5218920" imgH="1574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008" y="4777222"/>
                        <a:ext cx="3555697" cy="107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908364"/>
              </p:ext>
            </p:extLst>
          </p:nvPr>
        </p:nvGraphicFramePr>
        <p:xfrm>
          <a:off x="6015404" y="1873580"/>
          <a:ext cx="4345351" cy="2622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Image" r:id="rId8" imgW="8710920" imgH="5257080" progId="Photoshop.Image.13">
                  <p:embed/>
                </p:oleObj>
              </mc:Choice>
              <mc:Fallback>
                <p:oleObj name="Image" r:id="rId8" imgW="8710920" imgH="5257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5404" y="1873580"/>
                        <a:ext cx="4345351" cy="2622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525218"/>
              </p:ext>
            </p:extLst>
          </p:nvPr>
        </p:nvGraphicFramePr>
        <p:xfrm>
          <a:off x="6015404" y="4777222"/>
          <a:ext cx="4345351" cy="839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" name="Image" r:id="rId10" imgW="10844280" imgH="2095200" progId="Photoshop.Image.13">
                  <p:embed/>
                </p:oleObj>
              </mc:Choice>
              <mc:Fallback>
                <p:oleObj name="Image" r:id="rId10" imgW="10844280" imgH="2095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5404" y="4777222"/>
                        <a:ext cx="4345351" cy="839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기본 </a:t>
            </a:r>
            <a:r>
              <a:rPr lang="ko-KR" altLang="en-US" sz="1600" b="1" dirty="0" err="1">
                <a:latin typeface="+mn-ea"/>
              </a:rPr>
              <a:t>자료형과</a:t>
            </a:r>
            <a:r>
              <a:rPr lang="ko-KR" altLang="en-US" sz="1600" b="1" dirty="0">
                <a:latin typeface="+mn-ea"/>
              </a:rPr>
              <a:t> 객체 </a:t>
            </a:r>
            <a:r>
              <a:rPr lang="ko-KR" altLang="en-US" sz="1600" b="1" dirty="0" err="1">
                <a:latin typeface="+mn-ea"/>
              </a:rPr>
              <a:t>자료형의</a:t>
            </a:r>
            <a:r>
              <a:rPr lang="ko-KR" altLang="en-US" sz="1600" b="1" dirty="0">
                <a:latin typeface="+mn-ea"/>
              </a:rPr>
              <a:t>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7008" y="1430563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명시적 </a:t>
            </a:r>
            <a:r>
              <a:rPr lang="ko-KR" altLang="en-US" sz="1200" dirty="0" err="1" smtClean="0">
                <a:latin typeface="+mn-ea"/>
              </a:rPr>
              <a:t>형변환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큰 주머니의 데이터를 작은 주머니로 옮기는 것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데이터 손실이 있을 수 있으며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코드에 명시해 주여야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928678"/>
              </p:ext>
            </p:extLst>
          </p:nvPr>
        </p:nvGraphicFramePr>
        <p:xfrm>
          <a:off x="792201" y="1852049"/>
          <a:ext cx="4514958" cy="283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Image" r:id="rId4" imgW="8710920" imgH="5472720" progId="Photoshop.Image.13">
                  <p:embed/>
                </p:oleObj>
              </mc:Choice>
              <mc:Fallback>
                <p:oleObj name="Image" r:id="rId4" imgW="8710920" imgH="5472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201" y="1852049"/>
                        <a:ext cx="4514958" cy="2836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49299"/>
              </p:ext>
            </p:extLst>
          </p:nvPr>
        </p:nvGraphicFramePr>
        <p:xfrm>
          <a:off x="5495358" y="1852049"/>
          <a:ext cx="3490907" cy="131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Image" r:id="rId6" imgW="5269680" imgH="1980720" progId="Photoshop.Image.13">
                  <p:embed/>
                </p:oleObj>
              </mc:Choice>
              <mc:Fallback>
                <p:oleObj name="Image" r:id="rId6" imgW="5269680" imgH="1980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5358" y="1852049"/>
                        <a:ext cx="3490907" cy="131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JAVA </a:t>
            </a:r>
            <a:r>
              <a:rPr lang="ko-KR" altLang="en-US" sz="1600" b="1" dirty="0" smtClean="0">
                <a:latin typeface="+mn-ea"/>
              </a:rPr>
              <a:t>프로그래밍 환경설정과 실행 방법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7" y="1470991"/>
            <a:ext cx="1067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smtClean="0">
                <a:latin typeface="+mn-ea"/>
              </a:rPr>
              <a:t>JAVA </a:t>
            </a:r>
            <a:r>
              <a:rPr lang="ko-KR" altLang="en-US" sz="1400" dirty="0" smtClean="0">
                <a:latin typeface="+mn-ea"/>
              </a:rPr>
              <a:t>환경 변수 </a:t>
            </a:r>
            <a:r>
              <a:rPr lang="ko-KR" altLang="en-US" sz="1400" dirty="0" err="1" smtClean="0">
                <a:latin typeface="+mn-ea"/>
              </a:rPr>
              <a:t>쎄팅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741" y="1783413"/>
            <a:ext cx="1045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bin/javac.exe</a:t>
            </a:r>
            <a:r>
              <a:rPr lang="en-US" altLang="ko-KR" sz="1200" dirty="0" smtClean="0">
                <a:latin typeface="+mn-ea"/>
              </a:rPr>
              <a:t> : .java </a:t>
            </a:r>
            <a:r>
              <a:rPr lang="ko-KR" altLang="en-US" sz="1200" dirty="0" smtClean="0">
                <a:latin typeface="+mn-ea"/>
              </a:rPr>
              <a:t>파일을 </a:t>
            </a:r>
            <a:r>
              <a:rPr lang="en-US" altLang="ko-KR" sz="1200" dirty="0" smtClean="0">
                <a:latin typeface="+mn-ea"/>
              </a:rPr>
              <a:t>JVM</a:t>
            </a:r>
            <a:r>
              <a:rPr lang="ko-KR" altLang="en-US" sz="1200" dirty="0" smtClean="0">
                <a:latin typeface="+mn-ea"/>
              </a:rPr>
              <a:t>이 받아들일 수 있는 </a:t>
            </a:r>
            <a:r>
              <a:rPr lang="en-US" altLang="ko-KR" sz="1200" dirty="0" smtClean="0">
                <a:latin typeface="+mn-ea"/>
              </a:rPr>
              <a:t>.class </a:t>
            </a:r>
            <a:r>
              <a:rPr lang="ko-KR" altLang="en-US" sz="1200" dirty="0" smtClean="0">
                <a:latin typeface="+mn-ea"/>
              </a:rPr>
              <a:t>파일로 변환 시켜주는 프로그램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           </a:t>
            </a:r>
            <a:r>
              <a:rPr lang="ko-KR" altLang="en-US" sz="1200" dirty="0" smtClean="0">
                <a:latin typeface="+mn-ea"/>
              </a:rPr>
              <a:t>매번 해당 경로에 들어가서 실행하기가 번거로우므로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환경 변수 설정을 통해 어디서나 실행 가능하게 함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51397"/>
              </p:ext>
            </p:extLst>
          </p:nvPr>
        </p:nvGraphicFramePr>
        <p:xfrm>
          <a:off x="990388" y="2450621"/>
          <a:ext cx="5453877" cy="272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Image" r:id="rId4" imgW="11606040" imgH="5790240" progId="Photoshop.Image.13">
                  <p:embed/>
                </p:oleObj>
              </mc:Choice>
              <mc:Fallback>
                <p:oleObj name="Image" r:id="rId4" imgW="11606040" imgH="5790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388" y="2450621"/>
                        <a:ext cx="5453877" cy="2720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69587" y="5307138"/>
            <a:ext cx="13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bin/javac.exe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291354"/>
              </p:ext>
            </p:extLst>
          </p:nvPr>
        </p:nvGraphicFramePr>
        <p:xfrm>
          <a:off x="6529701" y="2450621"/>
          <a:ext cx="4989209" cy="266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Image" r:id="rId6" imgW="15657120" imgH="8355240" progId="Photoshop.Image.13">
                  <p:embed/>
                </p:oleObj>
              </mc:Choice>
              <mc:Fallback>
                <p:oleObj name="Image" r:id="rId6" imgW="15657120" imgH="8355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29701" y="2450621"/>
                        <a:ext cx="4989209" cy="266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02075" y="5307137"/>
            <a:ext cx="13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시스템 설정변경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JAVA </a:t>
            </a:r>
            <a:r>
              <a:rPr lang="ko-KR" altLang="en-US" sz="1600" b="1" dirty="0" smtClean="0">
                <a:latin typeface="+mn-ea"/>
              </a:rPr>
              <a:t>프로그래밍 환경설정과 실행 방법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7" y="1470991"/>
            <a:ext cx="1067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smtClean="0">
                <a:latin typeface="+mn-ea"/>
              </a:rPr>
              <a:t>JAVA </a:t>
            </a:r>
            <a:r>
              <a:rPr lang="ko-KR" altLang="en-US" sz="1400" dirty="0" smtClean="0">
                <a:latin typeface="+mn-ea"/>
              </a:rPr>
              <a:t>환경 변수 설정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7931" y="5807385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시스템 속성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&gt; </a:t>
            </a:r>
            <a:r>
              <a:rPr lang="ko-KR" altLang="en-US" sz="1200" b="1" dirty="0" smtClean="0">
                <a:latin typeface="+mn-ea"/>
              </a:rPr>
              <a:t>고급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&gt; </a:t>
            </a:r>
            <a:r>
              <a:rPr lang="ko-KR" altLang="en-US" sz="1200" b="1" dirty="0" smtClean="0">
                <a:latin typeface="+mn-ea"/>
              </a:rPr>
              <a:t>환경 변수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10623"/>
              </p:ext>
            </p:extLst>
          </p:nvPr>
        </p:nvGraphicFramePr>
        <p:xfrm>
          <a:off x="962097" y="1874981"/>
          <a:ext cx="3397924" cy="383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Image" r:id="rId4" imgW="7974360" imgH="9002880" progId="Photoshop.Image.13">
                  <p:embed/>
                </p:oleObj>
              </mc:Choice>
              <mc:Fallback>
                <p:oleObj name="Image" r:id="rId4" imgW="7974360" imgH="9002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2097" y="1874981"/>
                        <a:ext cx="3397924" cy="3836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45771"/>
              </p:ext>
            </p:extLst>
          </p:nvPr>
        </p:nvGraphicFramePr>
        <p:xfrm>
          <a:off x="4633024" y="1874981"/>
          <a:ext cx="3400260" cy="383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Image" r:id="rId6" imgW="7428240" imgH="8380800" progId="Photoshop.Image.13">
                  <p:embed/>
                </p:oleObj>
              </mc:Choice>
              <mc:Fallback>
                <p:oleObj name="Image" r:id="rId6" imgW="7428240" imgH="83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3024" y="1874981"/>
                        <a:ext cx="3400260" cy="3836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80026" y="5807384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환경 변수 수정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JAVA </a:t>
            </a:r>
            <a:r>
              <a:rPr lang="ko-KR" altLang="en-US" sz="1600" b="1" dirty="0" smtClean="0">
                <a:latin typeface="+mn-ea"/>
              </a:rPr>
              <a:t>프로그래밍 환경설정과 실행 방법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7" y="1470991"/>
            <a:ext cx="1092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smtClean="0">
                <a:latin typeface="+mn-ea"/>
              </a:rPr>
              <a:t>JAVA </a:t>
            </a:r>
            <a:r>
              <a:rPr lang="ko-KR" altLang="en-US" sz="1400" dirty="0" smtClean="0">
                <a:latin typeface="+mn-ea"/>
              </a:rPr>
              <a:t>환경 변수 설정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4235" y="5793674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Path </a:t>
            </a:r>
            <a:r>
              <a:rPr lang="ko-KR" altLang="en-US" sz="1200" b="1" dirty="0" smtClean="0">
                <a:latin typeface="+mn-ea"/>
              </a:rPr>
              <a:t>환경 변수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46063"/>
              </p:ext>
            </p:extLst>
          </p:nvPr>
        </p:nvGraphicFramePr>
        <p:xfrm>
          <a:off x="962097" y="1982027"/>
          <a:ext cx="3970533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Image" r:id="rId4" imgW="6704640" imgH="2666520" progId="Photoshop.Image.13">
                  <p:embed/>
                </p:oleObj>
              </mc:Choice>
              <mc:Fallback>
                <p:oleObj name="Image" r:id="rId4" imgW="6704640" imgH="2666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2097" y="1982027"/>
                        <a:ext cx="3970533" cy="157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58337"/>
              </p:ext>
            </p:extLst>
          </p:nvPr>
        </p:nvGraphicFramePr>
        <p:xfrm>
          <a:off x="962097" y="4115627"/>
          <a:ext cx="3970533" cy="157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Image" r:id="rId6" imgW="6729840" imgH="2666520" progId="Photoshop.Image.13">
                  <p:embed/>
                </p:oleObj>
              </mc:Choice>
              <mc:Fallback>
                <p:oleObj name="Image" r:id="rId6" imgW="6729840" imgH="2666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2097" y="4115627"/>
                        <a:ext cx="3970533" cy="1573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4235" y="3660074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JAVA_HOME </a:t>
            </a:r>
            <a:r>
              <a:rPr lang="ko-KR" altLang="en-US" sz="1200" b="1" dirty="0" smtClean="0">
                <a:latin typeface="+mn-ea"/>
              </a:rPr>
              <a:t>환경 변수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853305"/>
              </p:ext>
            </p:extLst>
          </p:nvPr>
        </p:nvGraphicFramePr>
        <p:xfrm>
          <a:off x="5934075" y="1982027"/>
          <a:ext cx="5353050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Image" r:id="rId8" imgW="10704600" imgH="6996600" progId="Photoshop.Image.13">
                  <p:embed/>
                </p:oleObj>
              </mc:Choice>
              <mc:Fallback>
                <p:oleObj name="Image" r:id="rId8" imgW="10704600" imgH="6996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34075" y="1982027"/>
                        <a:ext cx="5353050" cy="349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257472" y="5545636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환경 변수 완료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JAVA </a:t>
            </a:r>
            <a:r>
              <a:rPr lang="ko-KR" altLang="en-US" sz="1600" b="1" dirty="0" smtClean="0">
                <a:latin typeface="+mn-ea"/>
              </a:rPr>
              <a:t>프로그래밍 환경설정과 실행 방법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0201" y="1470991"/>
            <a:ext cx="1098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2. </a:t>
            </a:r>
            <a:r>
              <a:rPr lang="ko-KR" altLang="en-US" sz="1400" dirty="0" err="1" smtClean="0">
                <a:latin typeface="+mn-ea"/>
              </a:rPr>
              <a:t>이클립스</a:t>
            </a:r>
            <a:r>
              <a:rPr lang="en-US" altLang="ko-KR" sz="1400" dirty="0" smtClean="0">
                <a:latin typeface="+mn-ea"/>
              </a:rPr>
              <a:t>(eclipse) </a:t>
            </a:r>
            <a:r>
              <a:rPr lang="ko-KR" altLang="en-US" sz="1400" dirty="0" err="1" smtClean="0">
                <a:latin typeface="+mn-ea"/>
              </a:rPr>
              <a:t>쎄팅</a:t>
            </a:r>
            <a:endParaRPr lang="en-US" altLang="ko-KR" sz="1400" dirty="0" smtClean="0">
              <a:latin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773577"/>
              </p:ext>
            </p:extLst>
          </p:nvPr>
        </p:nvGraphicFramePr>
        <p:xfrm>
          <a:off x="808005" y="1898148"/>
          <a:ext cx="5523346" cy="3232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Image" r:id="rId4" imgW="8507880" imgH="4977720" progId="Photoshop.Image.13">
                  <p:embed/>
                </p:oleObj>
              </mc:Choice>
              <mc:Fallback>
                <p:oleObj name="Image" r:id="rId4" imgW="8507880" imgH="4977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05" y="1898148"/>
                        <a:ext cx="5523346" cy="3232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16550" y="5215225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Eclipse </a:t>
            </a:r>
            <a:r>
              <a:rPr lang="ko-KR" altLang="en-US" sz="1200" b="1" dirty="0" smtClean="0">
                <a:latin typeface="+mn-ea"/>
              </a:rPr>
              <a:t>실행 </a:t>
            </a:r>
            <a:r>
              <a:rPr lang="en-US" altLang="ko-KR" sz="1200" b="1" dirty="0" smtClean="0">
                <a:latin typeface="+mn-ea"/>
              </a:rPr>
              <a:t>&gt; </a:t>
            </a:r>
            <a:r>
              <a:rPr lang="en-US" altLang="ko-KR" sz="1200" b="1" dirty="0" err="1" smtClean="0">
                <a:latin typeface="+mn-ea"/>
              </a:rPr>
              <a:t>Workspacr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변경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55134"/>
              </p:ext>
            </p:extLst>
          </p:nvPr>
        </p:nvGraphicFramePr>
        <p:xfrm>
          <a:off x="6483618" y="1898148"/>
          <a:ext cx="4438992" cy="333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Image" r:id="rId6" imgW="13028400" imgH="9790200" progId="Photoshop.Image.13">
                  <p:embed/>
                </p:oleObj>
              </mc:Choice>
              <mc:Fallback>
                <p:oleObj name="Image" r:id="rId6" imgW="13028400" imgH="9790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3618" y="1898148"/>
                        <a:ext cx="4438992" cy="3335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49986" y="5353262"/>
            <a:ext cx="270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Eclipse </a:t>
            </a:r>
            <a:r>
              <a:rPr lang="ko-KR" altLang="en-US" sz="1200" b="1" dirty="0" err="1" smtClean="0">
                <a:latin typeface="+mn-ea"/>
              </a:rPr>
              <a:t>첫실행</a:t>
            </a:r>
            <a:r>
              <a:rPr lang="ko-KR" altLang="en-US" sz="1200" b="1" dirty="0" smtClean="0">
                <a:latin typeface="+mn-ea"/>
              </a:rPr>
              <a:t> 화면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9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변수란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7" y="1470991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변수란</a:t>
            </a:r>
            <a:r>
              <a:rPr lang="en-US" altLang="ko-KR" sz="1600" b="1" dirty="0" smtClean="0">
                <a:latin typeface="+mn-ea"/>
              </a:rPr>
              <a:t>? : </a:t>
            </a:r>
            <a:r>
              <a:rPr lang="ko-KR" altLang="en-US" sz="1400" dirty="0" smtClean="0">
                <a:latin typeface="+mn-ea"/>
              </a:rPr>
              <a:t>모든 것을 담을 수 있는 요술주머니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6015" y="4329618"/>
            <a:ext cx="127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+mn-ea"/>
              </a:rPr>
              <a:t>요술주머니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401" y="2016090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휴대폰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7401" y="2507682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지갑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87401" y="3074765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동전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7401" y="3672919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+mn-ea"/>
              </a:rPr>
              <a:t>휴지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401" y="4271073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열쇠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7401" y="4869227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등등</a:t>
            </a:r>
            <a:r>
              <a:rPr lang="en-US" altLang="ko-KR" sz="1400" b="1" dirty="0" smtClean="0">
                <a:latin typeface="+mn-ea"/>
              </a:rPr>
              <a:t>…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10" name="직선 화살표 연결선 9"/>
          <p:cNvCxnSpPr>
            <a:stCxn id="13" idx="1"/>
          </p:cNvCxnSpPr>
          <p:nvPr/>
        </p:nvCxnSpPr>
        <p:spPr>
          <a:xfrm flipH="1">
            <a:off x="2900219" y="2169979"/>
            <a:ext cx="1987182" cy="90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1"/>
          </p:cNvCxnSpPr>
          <p:nvPr/>
        </p:nvCxnSpPr>
        <p:spPr>
          <a:xfrm flipH="1">
            <a:off x="2974110" y="2661571"/>
            <a:ext cx="1913291" cy="59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1"/>
          </p:cNvCxnSpPr>
          <p:nvPr/>
        </p:nvCxnSpPr>
        <p:spPr>
          <a:xfrm flipH="1">
            <a:off x="3048002" y="3228654"/>
            <a:ext cx="1839399" cy="24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1"/>
          </p:cNvCxnSpPr>
          <p:nvPr/>
        </p:nvCxnSpPr>
        <p:spPr>
          <a:xfrm flipH="1" flipV="1">
            <a:off x="3048003" y="3749863"/>
            <a:ext cx="1839398" cy="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1"/>
          </p:cNvCxnSpPr>
          <p:nvPr/>
        </p:nvCxnSpPr>
        <p:spPr>
          <a:xfrm flipH="1" flipV="1">
            <a:off x="3048003" y="3971996"/>
            <a:ext cx="1839398" cy="45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1"/>
          </p:cNvCxnSpPr>
          <p:nvPr/>
        </p:nvCxnSpPr>
        <p:spPr>
          <a:xfrm flipH="1" flipV="1">
            <a:off x="3048003" y="4178098"/>
            <a:ext cx="1839398" cy="84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중괄호 31"/>
          <p:cNvSpPr/>
          <p:nvPr/>
        </p:nvSpPr>
        <p:spPr>
          <a:xfrm rot="16200000">
            <a:off x="3081780" y="3383312"/>
            <a:ext cx="259078" cy="4427216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52855" y="5788415"/>
            <a:ext cx="1916927" cy="48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현실 세계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86971" y="4329618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129115" y="2016090"/>
            <a:ext cx="133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숫자</a:t>
            </a:r>
            <a:r>
              <a:rPr lang="en-US" altLang="ko-KR" sz="1400" b="1" dirty="0" smtClean="0">
                <a:latin typeface="+mn-ea"/>
              </a:rPr>
              <a:t>:0,1,2…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12239" y="2507682"/>
            <a:ext cx="115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문자</a:t>
            </a:r>
            <a:r>
              <a:rPr lang="en-US" altLang="ko-KR" sz="1400" b="1" dirty="0" smtClean="0">
                <a:latin typeface="+mn-ea"/>
              </a:rPr>
              <a:t>:</a:t>
            </a:r>
            <a:r>
              <a:rPr lang="en-US" altLang="ko-KR" sz="1400" b="1" dirty="0" err="1" smtClean="0">
                <a:latin typeface="+mn-ea"/>
              </a:rPr>
              <a:t>a,b,c</a:t>
            </a:r>
            <a:r>
              <a:rPr lang="en-US" altLang="ko-KR" sz="1400" b="1" dirty="0" smtClean="0">
                <a:latin typeface="+mn-ea"/>
              </a:rPr>
              <a:t>…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12433" y="3074765"/>
            <a:ext cx="166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문자열</a:t>
            </a:r>
            <a:r>
              <a:rPr lang="en-US" altLang="ko-KR" sz="1400" b="1" dirty="0" smtClean="0">
                <a:latin typeface="+mn-ea"/>
              </a:rPr>
              <a:t>:</a:t>
            </a:r>
            <a:r>
              <a:rPr lang="en-US" altLang="ko-KR" sz="1400" b="1" dirty="0" err="1" smtClean="0">
                <a:latin typeface="+mn-ea"/>
              </a:rPr>
              <a:t>abc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en-US" altLang="ko-KR" sz="1400" b="1" dirty="0" err="1" smtClean="0">
                <a:latin typeface="+mn-ea"/>
              </a:rPr>
              <a:t>def</a:t>
            </a:r>
            <a:r>
              <a:rPr lang="en-US" altLang="ko-KR" sz="1400" b="1" dirty="0" smtClean="0">
                <a:latin typeface="+mn-ea"/>
              </a:rPr>
              <a:t>,…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29116" y="3672919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클래스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29116" y="4271073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등등</a:t>
            </a:r>
            <a:r>
              <a:rPr lang="en-US" altLang="ko-KR" sz="1400" b="1" dirty="0" smtClean="0">
                <a:latin typeface="+mn-ea"/>
              </a:rPr>
              <a:t>…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42" name="직선 화살표 연결선 41"/>
          <p:cNvCxnSpPr>
            <a:stCxn id="36" idx="1"/>
          </p:cNvCxnSpPr>
          <p:nvPr/>
        </p:nvCxnSpPr>
        <p:spPr>
          <a:xfrm flipH="1">
            <a:off x="8141935" y="2169979"/>
            <a:ext cx="1987180" cy="90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7" idx="1"/>
          </p:cNvCxnSpPr>
          <p:nvPr/>
        </p:nvCxnSpPr>
        <p:spPr>
          <a:xfrm flipH="1">
            <a:off x="8298951" y="2661571"/>
            <a:ext cx="1913288" cy="59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1"/>
          </p:cNvCxnSpPr>
          <p:nvPr/>
        </p:nvCxnSpPr>
        <p:spPr>
          <a:xfrm flipH="1">
            <a:off x="8373035" y="3228654"/>
            <a:ext cx="1839398" cy="24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1"/>
          </p:cNvCxnSpPr>
          <p:nvPr/>
        </p:nvCxnSpPr>
        <p:spPr>
          <a:xfrm flipH="1" flipV="1">
            <a:off x="8289718" y="3749865"/>
            <a:ext cx="1839398" cy="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1"/>
          </p:cNvCxnSpPr>
          <p:nvPr/>
        </p:nvCxnSpPr>
        <p:spPr>
          <a:xfrm flipH="1" flipV="1">
            <a:off x="8289718" y="3971999"/>
            <a:ext cx="1839398" cy="45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왼쪽 중괄호 47"/>
          <p:cNvSpPr/>
          <p:nvPr/>
        </p:nvSpPr>
        <p:spPr>
          <a:xfrm rot="16200000">
            <a:off x="8323495" y="3383312"/>
            <a:ext cx="259078" cy="4427216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494570" y="5788415"/>
            <a:ext cx="1916927" cy="48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세계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15" y="2753716"/>
            <a:ext cx="1277040" cy="1532448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69" y="2748405"/>
            <a:ext cx="1277040" cy="15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변수란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7" y="1470991"/>
            <a:ext cx="1067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간단한 </a:t>
            </a:r>
            <a:r>
              <a:rPr lang="en-US" altLang="ko-KR" sz="1400" dirty="0" smtClean="0">
                <a:latin typeface="+mn-ea"/>
              </a:rPr>
              <a:t>Java </a:t>
            </a:r>
            <a:r>
              <a:rPr lang="ko-KR" altLang="en-US" sz="1400" dirty="0" smtClean="0">
                <a:latin typeface="+mn-ea"/>
              </a:rPr>
              <a:t>변수 예제</a:t>
            </a:r>
            <a:endParaRPr lang="en-US" altLang="ko-KR" sz="1200" dirty="0" smtClean="0">
              <a:latin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58541"/>
              </p:ext>
            </p:extLst>
          </p:nvPr>
        </p:nvGraphicFramePr>
        <p:xfrm>
          <a:off x="779611" y="1877436"/>
          <a:ext cx="5977396" cy="259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Image" r:id="rId4" imgW="14463360" imgH="6273000" progId="Photoshop.Image.13">
                  <p:embed/>
                </p:oleObj>
              </mc:Choice>
              <mc:Fallback>
                <p:oleObj name="Image" r:id="rId4" imgW="14463360" imgH="6273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611" y="1877436"/>
                        <a:ext cx="5977396" cy="2592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76597" y="4568583"/>
            <a:ext cx="1183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Java code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99665" y="3947821"/>
            <a:ext cx="1183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Console</a:t>
            </a:r>
            <a:endParaRPr lang="en-US" altLang="ko-KR" sz="1200" dirty="0" smtClean="0">
              <a:latin typeface="+mn-ea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334596"/>
              </p:ext>
            </p:extLst>
          </p:nvPr>
        </p:nvGraphicFramePr>
        <p:xfrm>
          <a:off x="7007304" y="1875860"/>
          <a:ext cx="3568146" cy="200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Image" r:id="rId6" imgW="4863240" imgH="2729880" progId="Photoshop.Image.13">
                  <p:embed/>
                </p:oleObj>
              </mc:Choice>
              <mc:Fallback>
                <p:oleObj name="Image" r:id="rId6" imgW="4863240" imgH="2729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07304" y="1875860"/>
                        <a:ext cx="3568146" cy="2003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변수란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7" y="1470991"/>
            <a:ext cx="1067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간단한 </a:t>
            </a:r>
            <a:r>
              <a:rPr lang="en-US" altLang="ko-KR" sz="1400" dirty="0" smtClean="0">
                <a:latin typeface="+mn-ea"/>
              </a:rPr>
              <a:t>Java </a:t>
            </a:r>
            <a:r>
              <a:rPr lang="ko-KR" altLang="en-US" sz="1400" dirty="0" smtClean="0">
                <a:latin typeface="+mn-ea"/>
              </a:rPr>
              <a:t>변수 예제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64857" y="3025275"/>
            <a:ext cx="17050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= 10;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j = 20;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h = 0;</a:t>
            </a:r>
          </a:p>
          <a:p>
            <a:r>
              <a:rPr lang="en-US" altLang="ko-KR" sz="1600" b="1" dirty="0"/>
              <a:t>char c1 = 'a';</a:t>
            </a:r>
          </a:p>
          <a:p>
            <a:r>
              <a:rPr lang="en-US" altLang="ko-KR" sz="1600" b="1" dirty="0"/>
              <a:t>char c2 = 'B';</a:t>
            </a:r>
          </a:p>
          <a:p>
            <a:r>
              <a:rPr lang="en-US" altLang="ko-KR" sz="1600" b="1" dirty="0"/>
              <a:t>char c3 = '^';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4120" y="3460305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주머니</a:t>
            </a:r>
            <a:r>
              <a:rPr lang="en-US" altLang="ko-KR" sz="1400" b="1" dirty="0" smtClean="0">
                <a:latin typeface="+mn-ea"/>
              </a:rPr>
              <a:t>:</a:t>
            </a:r>
            <a:r>
              <a:rPr lang="en-US" altLang="ko-KR" sz="1400" b="1" dirty="0" err="1" smtClean="0">
                <a:latin typeface="+mn-ea"/>
              </a:rPr>
              <a:t>i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0283" y="2717498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10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665229" y="2871387"/>
            <a:ext cx="1833417" cy="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42619" y="5256638"/>
            <a:ext cx="10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주머니</a:t>
            </a:r>
            <a:r>
              <a:rPr lang="en-US" altLang="ko-KR" sz="1400" b="1" dirty="0" smtClean="0">
                <a:latin typeface="+mn-ea"/>
              </a:rPr>
              <a:t>:c3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60283" y="4513999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^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6665229" y="4667888"/>
            <a:ext cx="1833417" cy="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870" y="2262630"/>
            <a:ext cx="959459" cy="11513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556" y="4052206"/>
            <a:ext cx="959459" cy="115135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왼쪽 중괄호 4"/>
          <p:cNvSpPr/>
          <p:nvPr/>
        </p:nvSpPr>
        <p:spPr>
          <a:xfrm>
            <a:off x="4169699" y="2084544"/>
            <a:ext cx="491613" cy="3451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변수란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7" y="1470991"/>
            <a:ext cx="1067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변수 문법 살펴보기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62507" y="2091853"/>
            <a:ext cx="680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/>
              <a:t>int</a:t>
            </a:r>
            <a:r>
              <a:rPr lang="en-US" altLang="ko-KR" sz="4000" b="1" dirty="0" smtClean="0"/>
              <a:t>         </a:t>
            </a:r>
            <a:r>
              <a:rPr lang="en-US" altLang="ko-KR" sz="4000" b="1" dirty="0" err="1" smtClean="0"/>
              <a:t>i</a:t>
            </a:r>
            <a:r>
              <a:rPr lang="en-US" altLang="ko-KR" sz="4000" b="1" dirty="0"/>
              <a:t> </a:t>
            </a:r>
            <a:r>
              <a:rPr lang="en-US" altLang="ko-KR" sz="4000" b="1" dirty="0" smtClean="0"/>
              <a:t>       =        10;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7908" y="4264399"/>
            <a:ext cx="6994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char       c1       =        'a';</a:t>
            </a:r>
            <a:endParaRPr lang="en-US" altLang="ko-KR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23070" y="2965857"/>
            <a:ext cx="1664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데이터 타입</a:t>
            </a:r>
            <a:endParaRPr lang="en-US" altLang="ko-KR" sz="1400" dirty="0" smtClean="0">
              <a:latin typeface="+mn-ea"/>
            </a:endParaRPr>
          </a:p>
          <a:p>
            <a:pPr algn="ctr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요술주머니 성질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0338" y="2991310"/>
            <a:ext cx="1695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+mn-ea"/>
              </a:rPr>
              <a:t>변수명</a:t>
            </a:r>
            <a:endParaRPr lang="en-US" altLang="ko-KR" sz="1400" dirty="0" smtClean="0">
              <a:latin typeface="+mn-ea"/>
            </a:endParaRPr>
          </a:p>
          <a:p>
            <a:pPr algn="ctr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요술주머니 이름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5529" y="2990348"/>
            <a:ext cx="151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데이터</a:t>
            </a:r>
            <a:endParaRPr lang="en-US" altLang="ko-KR" sz="1400" dirty="0" smtClean="0">
              <a:latin typeface="+mn-ea"/>
            </a:endParaRPr>
          </a:p>
          <a:p>
            <a:pPr algn="ctr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주머니 내용물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77908" y="2819403"/>
            <a:ext cx="115454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90737" y="2822430"/>
            <a:ext cx="115454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36563" y="2819403"/>
            <a:ext cx="115454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0619" y="5168469"/>
            <a:ext cx="17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데이터 타입</a:t>
            </a:r>
            <a:endParaRPr lang="en-US" altLang="ko-KR" sz="1400" dirty="0" smtClean="0">
              <a:latin typeface="+mn-ea"/>
            </a:endParaRPr>
          </a:p>
          <a:p>
            <a:pPr algn="ctr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요술주머니 성질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5020" y="5175852"/>
            <a:ext cx="160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+mn-ea"/>
              </a:rPr>
              <a:t>변수명</a:t>
            </a:r>
            <a:endParaRPr lang="en-US" altLang="ko-KR" sz="1400" dirty="0" smtClean="0">
              <a:latin typeface="+mn-ea"/>
            </a:endParaRPr>
          </a:p>
          <a:p>
            <a:pPr algn="ctr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요술주머니 이름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55529" y="5168469"/>
            <a:ext cx="151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데이터</a:t>
            </a:r>
            <a:endParaRPr lang="en-US" altLang="ko-KR" sz="1400" dirty="0" smtClean="0">
              <a:latin typeface="+mn-ea"/>
            </a:endParaRPr>
          </a:p>
          <a:p>
            <a:pPr algn="ctr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주머니 내용물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677908" y="4997524"/>
            <a:ext cx="115454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90737" y="5000551"/>
            <a:ext cx="115454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336563" y="4997524"/>
            <a:ext cx="115454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507</Words>
  <Application>Microsoft Office PowerPoint</Application>
  <PresentationFormat>와이드스크린</PresentationFormat>
  <Paragraphs>152</Paragraphs>
  <Slides>13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196</cp:revision>
  <dcterms:created xsi:type="dcterms:W3CDTF">2014-12-01T08:37:15Z</dcterms:created>
  <dcterms:modified xsi:type="dcterms:W3CDTF">2014-12-16T01:31:19Z</dcterms:modified>
</cp:coreProperties>
</file>