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6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4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3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4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4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3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배열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0904" y="3500063"/>
            <a:ext cx="140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5704" y="3900173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배열이란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배열의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문법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변수와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같이 이해하는 배열의 메모리 구조의 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레퍼런스의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다차원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배열이란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09" y="1258710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배열이란</a:t>
            </a:r>
            <a:r>
              <a:rPr lang="en-US" altLang="ko-KR" sz="1200" b="1" dirty="0" smtClean="0">
                <a:latin typeface="+mj-ea"/>
                <a:ea typeface="+mj-ea"/>
              </a:rPr>
              <a:t>?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11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하나의 데이터만 가지고 있던 변수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요술주머니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와 달리 여러 개의 데이터를 가지고 있는 요술주머니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여러 개의 변수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요술주머니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모아놓은 또 하나의 요술주머니하고 생각하면 쉽다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9073" y="4688828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1217" y="2375300"/>
            <a:ext cx="133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숫자</a:t>
            </a:r>
            <a:r>
              <a:rPr lang="en-US" altLang="ko-KR" sz="1400" b="1" dirty="0" smtClean="0">
                <a:latin typeface="+mn-ea"/>
              </a:rPr>
              <a:t>:0,1,2…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4341" y="2866892"/>
            <a:ext cx="115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문자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en-US" altLang="ko-KR" sz="1400" b="1" dirty="0" err="1" smtClean="0">
                <a:latin typeface="+mn-ea"/>
              </a:rPr>
              <a:t>a,b,c</a:t>
            </a:r>
            <a:r>
              <a:rPr lang="en-US" altLang="ko-KR" sz="1400" b="1" dirty="0" smtClean="0">
                <a:latin typeface="+mn-ea"/>
              </a:rPr>
              <a:t>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4535" y="3433975"/>
            <a:ext cx="166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문자열</a:t>
            </a:r>
            <a:r>
              <a:rPr lang="en-US" altLang="ko-KR" sz="1400" b="1" dirty="0" smtClean="0">
                <a:latin typeface="+mn-ea"/>
              </a:rPr>
              <a:t>:</a:t>
            </a:r>
            <a:r>
              <a:rPr lang="en-US" altLang="ko-KR" sz="1400" b="1" dirty="0" err="1" smtClean="0">
                <a:latin typeface="+mn-ea"/>
              </a:rPr>
              <a:t>abc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en-US" altLang="ko-KR" sz="1400" b="1" dirty="0" err="1" smtClean="0">
                <a:latin typeface="+mn-ea"/>
              </a:rPr>
              <a:t>def</a:t>
            </a:r>
            <a:r>
              <a:rPr lang="en-US" altLang="ko-KR" sz="1400" b="1" dirty="0" smtClean="0">
                <a:latin typeface="+mn-ea"/>
              </a:rPr>
              <a:t>,…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41218" y="4032129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클래스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1218" y="4630283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등등</a:t>
            </a:r>
            <a:r>
              <a:rPr lang="en-US" altLang="ko-KR" sz="1400" b="1" dirty="0" smtClean="0">
                <a:latin typeface="+mn-ea"/>
              </a:rPr>
              <a:t>…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32" name="직선 화살표 연결선 31"/>
          <p:cNvCxnSpPr>
            <a:stCxn id="27" idx="1"/>
          </p:cNvCxnSpPr>
          <p:nvPr/>
        </p:nvCxnSpPr>
        <p:spPr>
          <a:xfrm flipH="1">
            <a:off x="2854037" y="2529189"/>
            <a:ext cx="1987180" cy="90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1"/>
          </p:cNvCxnSpPr>
          <p:nvPr/>
        </p:nvCxnSpPr>
        <p:spPr>
          <a:xfrm flipH="1">
            <a:off x="3011053" y="3020781"/>
            <a:ext cx="1913288" cy="5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1"/>
          </p:cNvCxnSpPr>
          <p:nvPr/>
        </p:nvCxnSpPr>
        <p:spPr>
          <a:xfrm flipH="1">
            <a:off x="3085137" y="3587864"/>
            <a:ext cx="1839398" cy="24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1"/>
          </p:cNvCxnSpPr>
          <p:nvPr/>
        </p:nvCxnSpPr>
        <p:spPr>
          <a:xfrm flipH="1" flipV="1">
            <a:off x="3001820" y="4109075"/>
            <a:ext cx="1839398" cy="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1"/>
          </p:cNvCxnSpPr>
          <p:nvPr/>
        </p:nvCxnSpPr>
        <p:spPr>
          <a:xfrm flipH="1" flipV="1">
            <a:off x="3001820" y="4331209"/>
            <a:ext cx="1839398" cy="45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중괄호 39"/>
          <p:cNvSpPr/>
          <p:nvPr/>
        </p:nvSpPr>
        <p:spPr>
          <a:xfrm rot="16200000">
            <a:off x="3035597" y="3625977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06672" y="6031080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4241" y="3645259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23271" y="3631881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64067" y="3631881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84241" y="5038520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23271" y="5025142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64067" y="5025142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4" name="왼쪽 중괄호 53"/>
          <p:cNvSpPr/>
          <p:nvPr/>
        </p:nvSpPr>
        <p:spPr>
          <a:xfrm rot="16200000">
            <a:off x="9163925" y="3625977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335000" y="6031080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00" y="3094423"/>
            <a:ext cx="1277041" cy="153244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41" y="2545332"/>
            <a:ext cx="872235" cy="104668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741" y="2519468"/>
            <a:ext cx="872235" cy="104668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537" y="2530347"/>
            <a:ext cx="872235" cy="104668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52" y="3969439"/>
            <a:ext cx="872235" cy="104668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52" y="3943575"/>
            <a:ext cx="872235" cy="10466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848" y="3954454"/>
            <a:ext cx="872235" cy="10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배열문법 </a:t>
            </a:r>
            <a:r>
              <a:rPr lang="en-US" altLang="ko-KR" sz="1200" b="1" dirty="0"/>
              <a:t>– I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5_2_ex1_arr)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11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변수 선언과 거의 비슷하며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여러 개의 데이터가 모여 있어 </a:t>
            </a:r>
            <a:r>
              <a:rPr lang="en-US" altLang="ko-KR" sz="1200" dirty="0" smtClean="0"/>
              <a:t>‘{ }’</a:t>
            </a:r>
            <a:r>
              <a:rPr lang="ko-KR" altLang="en-US" sz="1200" dirty="0" smtClean="0"/>
              <a:t>를 이용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배열의 크기는 최초에 한번 설정되면 변경이 불가 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2400" dirty="0" smtClean="0"/>
              <a:t>변수 선언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= 10;</a:t>
            </a:r>
          </a:p>
          <a:p>
            <a:r>
              <a:rPr lang="ko-KR" altLang="en-US" sz="2400" dirty="0" smtClean="0"/>
              <a:t>배열 선언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iArr</a:t>
            </a:r>
            <a:r>
              <a:rPr lang="en-US" altLang="ko-KR" sz="2400" dirty="0" smtClean="0"/>
              <a:t> = {10, 20, 30, 40, 50};</a:t>
            </a:r>
            <a:endParaRPr lang="en-US" altLang="ko-KR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80606" y="4916346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19636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60432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6" name="왼쪽 중괄호 65"/>
          <p:cNvSpPr/>
          <p:nvPr/>
        </p:nvSpPr>
        <p:spPr>
          <a:xfrm rot="16200000">
            <a:off x="4130328" y="2231973"/>
            <a:ext cx="363903" cy="6947949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353816" y="5887899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배열 크기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5)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78000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8796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76" y="3719727"/>
            <a:ext cx="872235" cy="104668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06" y="3706349"/>
            <a:ext cx="872235" cy="104668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36" y="3713038"/>
            <a:ext cx="872235" cy="10466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66" y="3699660"/>
            <a:ext cx="872235" cy="104668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66" y="3699659"/>
            <a:ext cx="872235" cy="10466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2803" y="4298056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2867" y="4250375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20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1897" y="4236379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30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70927" y="4243068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40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0992" y="4250374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50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09" y="1258710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배열문법 </a:t>
            </a:r>
            <a:r>
              <a:rPr lang="en-US" altLang="ko-KR" sz="1200" b="1" dirty="0"/>
              <a:t>– II (5_2_ex2_arr)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배열 선언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iArr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[5];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[0] = 10;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[1]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20;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[2]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30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[3]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40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[4]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50;</a:t>
            </a:r>
          </a:p>
        </p:txBody>
      </p:sp>
      <p:sp>
        <p:nvSpPr>
          <p:cNvPr id="66" name="왼쪽 중괄호 65"/>
          <p:cNvSpPr/>
          <p:nvPr/>
        </p:nvSpPr>
        <p:spPr>
          <a:xfrm rot="16200000">
            <a:off x="4130328" y="1989926"/>
            <a:ext cx="363903" cy="6947949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353816" y="5645852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배열 크기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5)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0606" y="4916346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9636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0432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8000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8796" y="4902968"/>
            <a:ext cx="59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76" y="3719727"/>
            <a:ext cx="872235" cy="104668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06" y="3706349"/>
            <a:ext cx="872235" cy="10466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36" y="3713038"/>
            <a:ext cx="872235" cy="104668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66" y="3699660"/>
            <a:ext cx="872235" cy="104668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66" y="3699659"/>
            <a:ext cx="872235" cy="104668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62803" y="4298056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2867" y="4250375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20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1897" y="4236379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30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0927" y="4243068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40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0992" y="4250374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50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09" y="1258710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변수와 같이 이해하는 배열의 메모리 구조의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3128" y="2523705"/>
            <a:ext cx="831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메모리에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ko-KR" altLang="en-US" sz="1600" dirty="0" smtClean="0">
                <a:latin typeface="+mn-ea"/>
              </a:rPr>
              <a:t>요술주머니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가 만들어 지고</a:t>
            </a:r>
            <a:r>
              <a:rPr lang="en-US" altLang="ko-KR" sz="1600" dirty="0" smtClean="0">
                <a:latin typeface="+mn-ea"/>
              </a:rPr>
              <a:t>, ‘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ko-KR" altLang="en-US" sz="1600" dirty="0" smtClean="0">
                <a:latin typeface="+mn-ea"/>
              </a:rPr>
              <a:t>요술주머니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안에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이라는 데이터가 들어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0150" y="3017048"/>
            <a:ext cx="98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변수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b="1" dirty="0" err="1" smtClean="0">
                <a:latin typeface="+mn-ea"/>
              </a:rPr>
              <a:t>i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035" y="5569052"/>
            <a:ext cx="122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배열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b="1" dirty="0" err="1" smtClean="0">
                <a:latin typeface="+mn-ea"/>
              </a:rPr>
              <a:t>iArr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5264" y="4981321"/>
            <a:ext cx="650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메모리에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en-US" altLang="ko-KR" sz="1600" dirty="0" err="1" smtClean="0">
                <a:latin typeface="+mn-ea"/>
              </a:rPr>
              <a:t>iArr</a:t>
            </a:r>
            <a:r>
              <a:rPr lang="ko-KR" altLang="en-US" sz="1600" dirty="0" smtClean="0">
                <a:latin typeface="+mn-ea"/>
              </a:rPr>
              <a:t>요술주머니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가 만들어 지고</a:t>
            </a:r>
            <a:r>
              <a:rPr lang="en-US" altLang="ko-KR" sz="1600" dirty="0" smtClean="0">
                <a:latin typeface="+mn-ea"/>
              </a:rPr>
              <a:t>, ‘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 err="1" smtClean="0">
                <a:latin typeface="+mn-ea"/>
              </a:rPr>
              <a:t>Arr</a:t>
            </a:r>
            <a:r>
              <a:rPr lang="ko-KR" altLang="en-US" sz="1600" dirty="0" smtClean="0">
                <a:latin typeface="+mn-ea"/>
              </a:rPr>
              <a:t>요술주머니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안에는 배열을 구성하고 있는 데이터의 </a:t>
            </a:r>
            <a:r>
              <a:rPr lang="ko-KR" altLang="en-US" sz="1600" dirty="0" err="1" smtClean="0">
                <a:latin typeface="+mn-ea"/>
              </a:rPr>
              <a:t>주소값이</a:t>
            </a:r>
            <a:r>
              <a:rPr lang="ko-KR" altLang="en-US" sz="1600" dirty="0" smtClean="0">
                <a:latin typeface="+mn-ea"/>
              </a:rPr>
              <a:t> 들어 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배열 주머니에는 </a:t>
            </a:r>
            <a:r>
              <a:rPr lang="ko-KR" altLang="en-US" sz="1600" dirty="0" err="1" smtClean="0">
                <a:latin typeface="+mn-ea"/>
              </a:rPr>
              <a:t>기초자료형</a:t>
            </a:r>
            <a:r>
              <a:rPr lang="ko-KR" altLang="en-US" sz="1600" dirty="0" smtClean="0">
                <a:latin typeface="+mn-ea"/>
              </a:rPr>
              <a:t> 변수와 달리 데이터가 들어 있지 않다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170545" y="4608945"/>
            <a:ext cx="452582" cy="3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206794" y="5165987"/>
            <a:ext cx="416333" cy="8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224918" y="5436869"/>
            <a:ext cx="398209" cy="2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05" y="1970364"/>
            <a:ext cx="872235" cy="10466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4932" y="2548693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91" y="4414488"/>
            <a:ext cx="872235" cy="104668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80433" y="5008871"/>
            <a:ext cx="7877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+mn-ea"/>
              </a:rPr>
              <a:t>주소값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30" y="3292847"/>
            <a:ext cx="872235" cy="104668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60857" y="3871176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10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30" y="4399770"/>
            <a:ext cx="872235" cy="104668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960857" y="4978099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20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19" y="5515956"/>
            <a:ext cx="872235" cy="104668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80146" y="6094285"/>
            <a:ext cx="434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30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레퍼런스의</a:t>
            </a:r>
            <a:r>
              <a:rPr lang="ko-KR" altLang="en-US" sz="1200" b="1" dirty="0"/>
              <a:t>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36" y="1554987"/>
            <a:ext cx="101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배열은 배열을 구성하고 있는 데이터들의 </a:t>
            </a:r>
            <a:r>
              <a:rPr lang="ko-KR" altLang="en-US" sz="1200" dirty="0" err="1" smtClean="0">
                <a:latin typeface="+mn-ea"/>
              </a:rPr>
              <a:t>주소값을</a:t>
            </a:r>
            <a:r>
              <a:rPr lang="ko-KR" altLang="en-US" sz="1200" dirty="0" smtClean="0">
                <a:latin typeface="+mn-ea"/>
              </a:rPr>
              <a:t> 가지고 있다고 하였습니다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이때 </a:t>
            </a:r>
            <a:r>
              <a:rPr lang="ko-KR" altLang="en-US" sz="1200" dirty="0" err="1" smtClean="0">
                <a:latin typeface="+mn-ea"/>
              </a:rPr>
              <a:t>주소값을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err="1" smtClean="0">
                <a:latin typeface="+mn-ea"/>
              </a:rPr>
              <a:t>레퍼런스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라고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만약 동일한 </a:t>
            </a:r>
            <a:r>
              <a:rPr lang="ko-KR" altLang="en-US" sz="1200" dirty="0" err="1" smtClean="0">
                <a:latin typeface="+mn-ea"/>
              </a:rPr>
              <a:t>주소값을</a:t>
            </a:r>
            <a:r>
              <a:rPr lang="ko-KR" altLang="en-US" sz="1200" dirty="0" smtClean="0">
                <a:latin typeface="+mn-ea"/>
              </a:rPr>
              <a:t> 가지고 있다면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같은 데이터를 가리키고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가지고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있다고 보면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5_4_ex1_referenceEx)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71798"/>
              </p:ext>
            </p:extLst>
          </p:nvPr>
        </p:nvGraphicFramePr>
        <p:xfrm>
          <a:off x="890543" y="2585521"/>
          <a:ext cx="4988402" cy="310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Image" r:id="rId4" imgW="7504560" imgH="4672800" progId="Photoshop.Image.13">
                  <p:embed/>
                </p:oleObj>
              </mc:Choice>
              <mc:Fallback>
                <p:oleObj name="Image" r:id="rId4" imgW="7504560" imgH="4672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543" y="2585521"/>
                        <a:ext cx="4988402" cy="3105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497366"/>
              </p:ext>
            </p:extLst>
          </p:nvPr>
        </p:nvGraphicFramePr>
        <p:xfrm>
          <a:off x="6185027" y="2585521"/>
          <a:ext cx="2565147" cy="30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Image" r:id="rId6" imgW="5079240" imgH="6031440" progId="Photoshop.Image.13">
                  <p:embed/>
                </p:oleObj>
              </mc:Choice>
              <mc:Fallback>
                <p:oleObj name="Image" r:id="rId6" imgW="5079240" imgH="6031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5027" y="2585521"/>
                        <a:ext cx="2565147" cy="3045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레퍼런스의</a:t>
            </a:r>
            <a:r>
              <a:rPr lang="ko-KR" altLang="en-US" sz="1200" b="1" dirty="0"/>
              <a:t>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701965" y="3658495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1619023" y="3658495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2536081" y="3665688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8945" y="2858483"/>
            <a:ext cx="133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배열 </a:t>
            </a:r>
            <a:r>
              <a:rPr lang="en-US" altLang="ko-KR" sz="1200" b="1" dirty="0" smtClean="0">
                <a:latin typeface="+mn-ea"/>
              </a:rPr>
              <a:t>: iArr1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2272604" y="236822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505527" y="3160796"/>
            <a:ext cx="767077" cy="33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자기 디스크 16"/>
          <p:cNvSpPr/>
          <p:nvPr/>
        </p:nvSpPr>
        <p:spPr>
          <a:xfrm>
            <a:off x="3461435" y="3658495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4386789" y="3658495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068317" y="3180449"/>
            <a:ext cx="449292" cy="3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</p:cNvCxnSpPr>
          <p:nvPr/>
        </p:nvCxnSpPr>
        <p:spPr>
          <a:xfrm>
            <a:off x="2736937" y="3135482"/>
            <a:ext cx="98457" cy="42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956265" y="3152668"/>
            <a:ext cx="692099" cy="3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218629" y="3090829"/>
            <a:ext cx="1325662" cy="51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68945" y="5531233"/>
            <a:ext cx="133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배열 </a:t>
            </a:r>
            <a:r>
              <a:rPr lang="en-US" altLang="ko-KR" sz="1200" b="1" dirty="0" smtClean="0">
                <a:latin typeface="+mn-ea"/>
              </a:rPr>
              <a:t>: iArr2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2272604" y="504097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1469127" y="4379628"/>
            <a:ext cx="972419" cy="5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086161" y="4321209"/>
            <a:ext cx="449920" cy="57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786165" y="4295734"/>
            <a:ext cx="141990" cy="6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058580" y="4295734"/>
            <a:ext cx="787963" cy="6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218629" y="4303485"/>
            <a:ext cx="1480062" cy="65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/>
          <p:cNvSpPr/>
          <p:nvPr/>
        </p:nvSpPr>
        <p:spPr>
          <a:xfrm>
            <a:off x="6141375" y="368380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7058433" y="368380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50" name="순서도: 자기 디스크 49"/>
          <p:cNvSpPr/>
          <p:nvPr/>
        </p:nvSpPr>
        <p:spPr>
          <a:xfrm>
            <a:off x="7975491" y="3691002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8355" y="2883797"/>
            <a:ext cx="133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배열 </a:t>
            </a:r>
            <a:r>
              <a:rPr lang="en-US" altLang="ko-KR" sz="1200" b="1" dirty="0" smtClean="0">
                <a:latin typeface="+mn-ea"/>
              </a:rPr>
              <a:t>: iArr1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52" name="순서도: 자기 디스크 51"/>
          <p:cNvSpPr/>
          <p:nvPr/>
        </p:nvSpPr>
        <p:spPr>
          <a:xfrm>
            <a:off x="7712014" y="2393543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944937" y="3186110"/>
            <a:ext cx="767077" cy="33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자기 디스크 53"/>
          <p:cNvSpPr/>
          <p:nvPr/>
        </p:nvSpPr>
        <p:spPr>
          <a:xfrm>
            <a:off x="8900845" y="368380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55" name="순서도: 자기 디스크 54"/>
          <p:cNvSpPr/>
          <p:nvPr/>
        </p:nvSpPr>
        <p:spPr>
          <a:xfrm>
            <a:off x="9826199" y="3683809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7507727" y="3205763"/>
            <a:ext cx="449292" cy="3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1" idx="2"/>
          </p:cNvCxnSpPr>
          <p:nvPr/>
        </p:nvCxnSpPr>
        <p:spPr>
          <a:xfrm>
            <a:off x="8176347" y="3160796"/>
            <a:ext cx="98457" cy="42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395675" y="3177982"/>
            <a:ext cx="692099" cy="3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58039" y="3116143"/>
            <a:ext cx="1325662" cy="51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08355" y="5556547"/>
            <a:ext cx="133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배열 </a:t>
            </a:r>
            <a:r>
              <a:rPr lang="en-US" altLang="ko-KR" sz="1200" b="1" dirty="0" smtClean="0">
                <a:latin typeface="+mn-ea"/>
              </a:rPr>
              <a:t>: iArr2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1" name="순서도: 자기 디스크 60"/>
          <p:cNvSpPr/>
          <p:nvPr/>
        </p:nvSpPr>
        <p:spPr>
          <a:xfrm>
            <a:off x="7712014" y="5066293"/>
            <a:ext cx="898586" cy="464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908537" y="4404942"/>
            <a:ext cx="972419" cy="5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7525571" y="4346523"/>
            <a:ext cx="449920" cy="57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8225575" y="4321048"/>
            <a:ext cx="141990" cy="6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497990" y="4321048"/>
            <a:ext cx="787963" cy="6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8658039" y="4328799"/>
            <a:ext cx="1480062" cy="65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배열 예제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배열을 이용하여 학생들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영희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철수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길동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말자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키를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평균치를 </a:t>
            </a:r>
            <a:r>
              <a:rPr lang="ko-KR" altLang="en-US" sz="1200" dirty="0" err="1" smtClean="0"/>
              <a:t>구하</a:t>
            </a:r>
            <a:r>
              <a:rPr lang="ko-KR" altLang="en-US" sz="1200" dirty="0" smtClean="0"/>
              <a:t> 보자</a:t>
            </a:r>
            <a:r>
              <a:rPr lang="en-US" altLang="ko-KR" sz="1200" dirty="0"/>
              <a:t>.(</a:t>
            </a:r>
            <a:r>
              <a:rPr lang="en-US" altLang="ko-KR" sz="1200" dirty="0" smtClean="0"/>
              <a:t>5_4_ex2_heightAve)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03477"/>
              </p:ext>
            </p:extLst>
          </p:nvPr>
        </p:nvGraphicFramePr>
        <p:xfrm>
          <a:off x="956830" y="1887983"/>
          <a:ext cx="4474152" cy="323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Image" r:id="rId4" imgW="13091760" imgH="9472680" progId="Photoshop.Image.13">
                  <p:embed/>
                </p:oleObj>
              </mc:Choice>
              <mc:Fallback>
                <p:oleObj name="Image" r:id="rId4" imgW="13091760" imgH="947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830" y="1887983"/>
                        <a:ext cx="4474152" cy="323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22036" y="5402341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가장 큰 학생과 가장 작은 학생을 구분해 보자</a:t>
            </a:r>
            <a:r>
              <a:rPr lang="en-US" altLang="ko-KR" sz="1200" dirty="0" smtClean="0"/>
              <a:t>.(5_4_ex2_heightAve)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배열문법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다차원 배열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(5_5_ex2_multiArr)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2036" y="1610984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배열이 가리키는 데이터에 </a:t>
            </a:r>
            <a:r>
              <a:rPr lang="ko-KR" altLang="en-US" sz="1200" dirty="0" err="1" smtClean="0"/>
              <a:t>또다른</a:t>
            </a:r>
            <a:r>
              <a:rPr lang="ko-KR" altLang="en-US" sz="1200" dirty="0" smtClean="0"/>
              <a:t> 배열이 들어 있는 구조</a:t>
            </a:r>
            <a:endParaRPr lang="en-US" altLang="ko-KR" sz="1200" dirty="0" smtClean="0"/>
          </a:p>
        </p:txBody>
      </p:sp>
      <p:sp>
        <p:nvSpPr>
          <p:cNvPr id="9" name="순서도: 자기 디스크 8"/>
          <p:cNvSpPr/>
          <p:nvPr/>
        </p:nvSpPr>
        <p:spPr>
          <a:xfrm>
            <a:off x="2852876" y="2264902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852876" y="2980723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2852876" y="3692071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658" y="3722186"/>
            <a:ext cx="122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배열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b="1" dirty="0" err="1" smtClean="0">
                <a:latin typeface="+mn-ea"/>
              </a:rPr>
              <a:t>iArr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968658" y="3002330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96735" y="2726071"/>
            <a:ext cx="452582" cy="3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353417" y="3319121"/>
            <a:ext cx="416333" cy="8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371541" y="3590003"/>
            <a:ext cx="398209" cy="2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자기 디스크 16"/>
          <p:cNvSpPr/>
          <p:nvPr/>
        </p:nvSpPr>
        <p:spPr>
          <a:xfrm>
            <a:off x="4654426" y="2278677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4654426" y="2994498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4654426" y="3705846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5970150" y="2285894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21" name="순서도: 자기 디스크 20"/>
          <p:cNvSpPr/>
          <p:nvPr/>
        </p:nvSpPr>
        <p:spPr>
          <a:xfrm>
            <a:off x="5970150" y="2992261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24" name="순서도: 자기 디스크 23"/>
          <p:cNvSpPr/>
          <p:nvPr/>
        </p:nvSpPr>
        <p:spPr>
          <a:xfrm>
            <a:off x="7285874" y="2992261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25" name="순서도: 자기 디스크 24"/>
          <p:cNvSpPr/>
          <p:nvPr/>
        </p:nvSpPr>
        <p:spPr>
          <a:xfrm>
            <a:off x="5962071" y="3682286"/>
            <a:ext cx="1224519" cy="63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92150" y="2602685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92150" y="3362228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92150" y="4034366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2036" y="4859290"/>
            <a:ext cx="3537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iArr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[3][ ];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[0]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[2];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[1] </a:t>
            </a:r>
            <a:r>
              <a:rPr lang="en-US" altLang="ko-KR" sz="2000" dirty="0"/>
              <a:t>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[3];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[2] </a:t>
            </a:r>
            <a:r>
              <a:rPr lang="en-US" altLang="ko-KR" sz="2000" dirty="0"/>
              <a:t>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[2];</a:t>
            </a:r>
            <a:endParaRPr lang="en-US" altLang="ko-KR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25676" y="4859290"/>
            <a:ext cx="3537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iArr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[3][2];</a:t>
            </a:r>
          </a:p>
          <a:p>
            <a:r>
              <a:rPr lang="en-US" altLang="ko-KR" sz="2000" dirty="0" err="1" smtClean="0"/>
              <a:t>iArr</a:t>
            </a:r>
            <a:r>
              <a:rPr lang="en-US" altLang="ko-KR" sz="2000" dirty="0" smtClean="0"/>
              <a:t>[0][0]= 10;</a:t>
            </a:r>
          </a:p>
          <a:p>
            <a:r>
              <a:rPr lang="en-US" altLang="ko-KR" sz="2000" dirty="0" err="1"/>
              <a:t>iArr</a:t>
            </a:r>
            <a:r>
              <a:rPr lang="en-US" altLang="ko-KR" sz="2000" dirty="0"/>
              <a:t>[0</a:t>
            </a:r>
            <a:r>
              <a:rPr lang="en-US" altLang="ko-KR" sz="2000" dirty="0" smtClean="0"/>
              <a:t>][1]= 20;</a:t>
            </a:r>
          </a:p>
          <a:p>
            <a:r>
              <a:rPr lang="en-US" altLang="ko-KR" sz="2000" dirty="0" err="1" smtClean="0"/>
              <a:t>iArr</a:t>
            </a:r>
            <a:r>
              <a:rPr lang="en-US" altLang="ko-KR" sz="2000" dirty="0" smtClean="0"/>
              <a:t>[1][0]= 100;</a:t>
            </a:r>
          </a:p>
          <a:p>
            <a:r>
              <a:rPr lang="en-US" altLang="ko-KR" sz="2000" dirty="0" err="1" smtClean="0"/>
              <a:t>iArr</a:t>
            </a:r>
            <a:r>
              <a:rPr lang="en-US" altLang="ko-KR" sz="2000" dirty="0" smtClean="0"/>
              <a:t>[1][1]= 200;</a:t>
            </a:r>
          </a:p>
          <a:p>
            <a:r>
              <a:rPr lang="en-US" altLang="ko-KR" sz="2000" dirty="0" smtClean="0"/>
              <a:t>….</a:t>
            </a:r>
            <a:endParaRPr lang="en-US" altLang="ko-KR" sz="20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528</Words>
  <Application>Microsoft Office PowerPoint</Application>
  <PresentationFormat>와이드스크린</PresentationFormat>
  <Paragraphs>147</Paragraphs>
  <Slides>9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335</cp:revision>
  <dcterms:created xsi:type="dcterms:W3CDTF">2014-12-01T08:37:15Z</dcterms:created>
  <dcterms:modified xsi:type="dcterms:W3CDTF">2014-12-16T01:31:04Z</dcterms:modified>
</cp:coreProperties>
</file>