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65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54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447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586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880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70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721600" y="176272"/>
            <a:ext cx="3858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7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 객체지향 프로그램의 본질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36431" y="3500063"/>
            <a:ext cx="3446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lang="ko-KR" altLang="en-US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객체지향 프로그램의 본질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35704" y="3900173"/>
            <a:ext cx="34628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프로그래밍의 한계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객체의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개념 및 클래스의 이해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객체지향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프로그래밍에서 데이터 처리 방법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객체자료형과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변수와의 관계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객체자료형과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데이터와의 관계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7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메소드</a:t>
            </a:r>
            <a:r>
              <a:rPr lang="ko-KR" altLang="en-US" sz="1600" b="1" dirty="0">
                <a:latin typeface="+mn-ea"/>
              </a:rPr>
              <a:t> 프로그래밍의 한계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2036" y="1258710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메소드</a:t>
            </a:r>
            <a:r>
              <a:rPr lang="ko-KR" altLang="en-US" sz="1200" b="1" dirty="0" smtClean="0"/>
              <a:t> 프로그래밍의 한계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1610984"/>
            <a:ext cx="10862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이용하면 </a:t>
            </a:r>
            <a:r>
              <a:rPr lang="ko-KR" altLang="en-US" sz="1200" dirty="0" err="1" smtClean="0"/>
              <a:t>로직의</a:t>
            </a:r>
            <a:r>
              <a:rPr lang="ko-KR" altLang="en-US" sz="1200" dirty="0" smtClean="0"/>
              <a:t> 재사용이 가능하여 개발을 효율적으로 할 수 있었습니다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하지만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메소드만</a:t>
            </a:r>
            <a:r>
              <a:rPr lang="ko-KR" altLang="en-US" sz="1200" dirty="0" smtClean="0"/>
              <a:t> 가지고는 많은 양의 </a:t>
            </a:r>
            <a:r>
              <a:rPr lang="ko-KR" altLang="en-US" sz="1200" dirty="0" err="1" smtClean="0"/>
              <a:t>로직을</a:t>
            </a:r>
            <a:r>
              <a:rPr lang="ko-KR" altLang="en-US" sz="1200" dirty="0" smtClean="0"/>
              <a:t> 처리하기에는 한계가 있습니다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/>
              <a:t>한 문서 내에 </a:t>
            </a:r>
            <a:r>
              <a:rPr lang="ko-KR" altLang="en-US" sz="1200" dirty="0" err="1" smtClean="0"/>
              <a:t>메소드의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수가 많아질 경우 추후 유지 보수에 많은 어려움이 발생됩니다</a:t>
            </a:r>
            <a:r>
              <a:rPr lang="en-US" altLang="ko-KR" sz="1200" dirty="0"/>
              <a:t>.</a:t>
            </a:r>
            <a:endParaRPr lang="en-US" altLang="ko-KR" sz="1200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7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객체의 개념 및 클래스의 이해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2036" y="1258710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객체의 개념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1610984"/>
            <a:ext cx="108620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먼저 시간에 객체의 의미에 대해서 간단하게 살펴 보았습니다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다시 한번 살펴보면 객체는 같은 종류의 데이터와 </a:t>
            </a:r>
            <a:r>
              <a:rPr lang="ko-KR" altLang="en-US" sz="1200" dirty="0" err="1" smtClean="0">
                <a:latin typeface="+mn-ea"/>
              </a:rPr>
              <a:t>로직이</a:t>
            </a:r>
            <a:r>
              <a:rPr lang="ko-KR" altLang="en-US" sz="1200" dirty="0" smtClean="0">
                <a:latin typeface="+mn-ea"/>
              </a:rPr>
              <a:t> 함께 있는 구성체 입니다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그리고 현실세계와 비교해 보면 세상의 모든 것이 객체 입니다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예를 들어 자동차 라는 객체가 있습니다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자동차에는 운전대라는 </a:t>
            </a:r>
            <a:r>
              <a:rPr lang="ko-KR" altLang="en-US" sz="1200" dirty="0" err="1" smtClean="0">
                <a:latin typeface="+mn-ea"/>
              </a:rPr>
              <a:t>메소드와</a:t>
            </a:r>
            <a:r>
              <a:rPr lang="ko-KR" altLang="en-US" sz="1200" dirty="0" smtClean="0">
                <a:latin typeface="+mn-ea"/>
              </a:rPr>
              <a:t> 브레이크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기어 라는 </a:t>
            </a:r>
            <a:r>
              <a:rPr lang="ko-KR" altLang="en-US" sz="1200" dirty="0" err="1" smtClean="0">
                <a:latin typeface="+mn-ea"/>
              </a:rPr>
              <a:t>메소드가</a:t>
            </a:r>
            <a:r>
              <a:rPr lang="ko-KR" altLang="en-US" sz="1200" dirty="0" smtClean="0">
                <a:latin typeface="+mn-ea"/>
              </a:rPr>
              <a:t> 있습니다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그리고 색상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배기량 등의 데이터가 있습니다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자동차를 운전하는 사람은 운전대를 오른쪽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왼쪽으로 돌려가며 운전하고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브레이크를 밟아 정지하고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기어를 작동하여 앞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뒤로 운전 합니다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또한 색상과 배기량을 가지고 다른 자동차와 구분하기도 합니다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이처럼 객체는 </a:t>
            </a:r>
            <a:r>
              <a:rPr lang="ko-KR" altLang="en-US" sz="1200" dirty="0" err="1" smtClean="0">
                <a:latin typeface="+mn-ea"/>
              </a:rPr>
              <a:t>메소드와</a:t>
            </a:r>
            <a:r>
              <a:rPr lang="ko-KR" altLang="en-US" sz="1200" dirty="0" smtClean="0">
                <a:latin typeface="+mn-ea"/>
              </a:rPr>
              <a:t> 비슷하지만 그 상위개념이라고 할 수 있습니다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즉 완전한 </a:t>
            </a:r>
            <a:r>
              <a:rPr lang="ko-KR" altLang="en-US" sz="1200" b="1" dirty="0" smtClean="0">
                <a:latin typeface="+mn-ea"/>
              </a:rPr>
              <a:t>독립체</a:t>
            </a:r>
            <a:r>
              <a:rPr lang="ko-KR" altLang="en-US" sz="1200" dirty="0" smtClean="0">
                <a:latin typeface="+mn-ea"/>
              </a:rPr>
              <a:t>라고 할 수 있습니다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객체는 클래스로부터 생산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복사본</a:t>
            </a:r>
            <a:r>
              <a:rPr lang="en-US" altLang="ko-KR" sz="1200" dirty="0" smtClean="0">
                <a:latin typeface="+mn-ea"/>
              </a:rPr>
              <a:t>)</a:t>
            </a:r>
            <a:r>
              <a:rPr lang="ko-KR" altLang="en-US" sz="1200" dirty="0" smtClean="0">
                <a:latin typeface="+mn-ea"/>
              </a:rPr>
              <a:t>됩니다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예를 들어 </a:t>
            </a:r>
            <a:r>
              <a:rPr lang="ko-KR" altLang="en-US" sz="1200" dirty="0" err="1" smtClean="0">
                <a:latin typeface="+mn-ea"/>
              </a:rPr>
              <a:t>그랜저</a:t>
            </a:r>
            <a:r>
              <a:rPr lang="ko-KR" altLang="en-US" sz="1200" dirty="0" smtClean="0">
                <a:latin typeface="+mn-ea"/>
              </a:rPr>
              <a:t> 자동차가 공장에서 생산됩니다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이때 색상이 정해지지 않은 자동차를 만들어 놓고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소비자의 요구에 따라서 색상을 칠합니다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즉 색을 칠하기 전의 자동차가 클래스이며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소비자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개발자</a:t>
            </a:r>
            <a:r>
              <a:rPr lang="en-US" altLang="ko-KR" sz="1200" dirty="0" smtClean="0">
                <a:latin typeface="+mn-ea"/>
              </a:rPr>
              <a:t>)</a:t>
            </a:r>
            <a:r>
              <a:rPr lang="ko-KR" altLang="en-US" sz="1200" dirty="0" smtClean="0">
                <a:latin typeface="+mn-ea"/>
              </a:rPr>
              <a:t>의 요구에 따라서 색을 칠해서 완전한 자동차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객체</a:t>
            </a:r>
            <a:r>
              <a:rPr lang="en-US" altLang="ko-KR" sz="1200" dirty="0" smtClean="0">
                <a:latin typeface="+mn-ea"/>
              </a:rPr>
              <a:t>)</a:t>
            </a:r>
            <a:r>
              <a:rPr lang="ko-KR" altLang="en-US" sz="1200" dirty="0" smtClean="0">
                <a:latin typeface="+mn-ea"/>
              </a:rPr>
              <a:t>가 만들어 집니다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930428" y="4484295"/>
            <a:ext cx="4538044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48963" y="4883037"/>
            <a:ext cx="1825099" cy="87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데이터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326194" y="4883037"/>
            <a:ext cx="1825099" cy="87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로직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33616" y="6203758"/>
            <a:ext cx="1331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프로그램의 객체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75295" y="4484295"/>
            <a:ext cx="514574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624919" y="4883037"/>
            <a:ext cx="1671917" cy="87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돈이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471648" y="4883037"/>
            <a:ext cx="2601666" cy="87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어려운 사람을 돕다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00365" y="6203757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현실 세계의 객체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돈이 많고</a:t>
            </a:r>
            <a:r>
              <a:rPr lang="en-US" altLang="ko-KR" sz="1200" b="1" dirty="0" smtClean="0"/>
              <a:t>,</a:t>
            </a:r>
            <a:r>
              <a:rPr lang="ko-KR" altLang="en-US" sz="1200" b="1" dirty="0" smtClean="0"/>
              <a:t> 착한 사람</a:t>
            </a:r>
            <a:r>
              <a:rPr lang="en-US" altLang="ko-KR" sz="1200" b="1" dirty="0" smtClean="0"/>
              <a:t>)</a:t>
            </a:r>
            <a:endParaRPr lang="ko-KR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232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7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객체지향 프로그래밍에서 데이터 처리 방법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2036" y="1258710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데이터 처리 방법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1610984"/>
            <a:ext cx="10113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+mn-ea"/>
              </a:rPr>
              <a:t>그랜저</a:t>
            </a:r>
            <a:r>
              <a:rPr lang="ko-KR" altLang="en-US" sz="1200" dirty="0" smtClean="0">
                <a:latin typeface="+mn-ea"/>
              </a:rPr>
              <a:t> 자동차 얘기를 계속 하겠습니다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색상이 결정 되지 않은 자동차를 클래스라고 한다고 했습니다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그리고 구매자가 색상을 결정하여 계약을 하면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 그때 클래스로 부터 객체가 생성 됩니다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그리고 생성된 객체는 계약을 한 소비자의 것 입니다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또 다른 소비자가 다른 색상으로 계약을 하면 또 하나의 객체가 생성됩니다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그림으로 살펴보면 쉽게 이해 될 수 있습니다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078417"/>
              </p:ext>
            </p:extLst>
          </p:nvPr>
        </p:nvGraphicFramePr>
        <p:xfrm>
          <a:off x="1989655" y="4109103"/>
          <a:ext cx="2216865" cy="941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" name="Image" r:id="rId4" imgW="4126680" imgH="1752120" progId="Photoshop.Image.13">
                  <p:embed/>
                </p:oleObj>
              </mc:Choice>
              <mc:Fallback>
                <p:oleObj name="Image" r:id="rId4" imgW="4126680" imgH="17521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9655" y="4109103"/>
                        <a:ext cx="2216865" cy="9416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683178"/>
              </p:ext>
            </p:extLst>
          </p:nvPr>
        </p:nvGraphicFramePr>
        <p:xfrm>
          <a:off x="6713104" y="2933070"/>
          <a:ext cx="1897496" cy="806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" name="Image" r:id="rId6" imgW="4126680" imgH="1752120" progId="Photoshop.Image.13">
                  <p:embed/>
                </p:oleObj>
              </mc:Choice>
              <mc:Fallback>
                <p:oleObj name="Image" r:id="rId6" imgW="4126680" imgH="17521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13104" y="2933070"/>
                        <a:ext cx="1897496" cy="806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193212"/>
              </p:ext>
            </p:extLst>
          </p:nvPr>
        </p:nvGraphicFramePr>
        <p:xfrm>
          <a:off x="6713104" y="4180823"/>
          <a:ext cx="1897496" cy="806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4" name="Image" r:id="rId8" imgW="4126680" imgH="1752120" progId="Photoshop.Image.13">
                  <p:embed/>
                </p:oleObj>
              </mc:Choice>
              <mc:Fallback>
                <p:oleObj name="Image" r:id="rId8" imgW="4126680" imgH="17521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13104" y="4180823"/>
                        <a:ext cx="1897496" cy="806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272996"/>
              </p:ext>
            </p:extLst>
          </p:nvPr>
        </p:nvGraphicFramePr>
        <p:xfrm>
          <a:off x="6713104" y="5428576"/>
          <a:ext cx="1897496" cy="806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5" name="Image" r:id="rId10" imgW="4126680" imgH="1752120" progId="Photoshop.Image.13">
                  <p:embed/>
                </p:oleObj>
              </mc:Choice>
              <mc:Fallback>
                <p:oleObj name="Image" r:id="rId10" imgW="4126680" imgH="17521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13104" y="5428576"/>
                        <a:ext cx="1897496" cy="806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73357" y="5125996"/>
            <a:ext cx="284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색상이 결정되지 않은 자동차</a:t>
            </a:r>
            <a:r>
              <a:rPr lang="en-US" altLang="ko-KR" sz="1200" b="1" dirty="0"/>
              <a:t> 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클래스</a:t>
            </a:r>
            <a:endParaRPr lang="en-US" altLang="ko-KR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520911" y="3691254"/>
            <a:ext cx="2272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색상이 결정된 자동차</a:t>
            </a:r>
            <a:r>
              <a:rPr lang="en-US" altLang="ko-KR" sz="1200" b="1" dirty="0"/>
              <a:t> 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객체</a:t>
            </a:r>
            <a:r>
              <a:rPr lang="en-US" altLang="ko-KR" sz="1200" b="1" dirty="0" smtClean="0"/>
              <a:t>1</a:t>
            </a:r>
            <a:endParaRPr lang="en-US" altLang="ko-KR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20911" y="4917375"/>
            <a:ext cx="2272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색상이 결정된 자동차</a:t>
            </a:r>
            <a:r>
              <a:rPr lang="en-US" altLang="ko-KR" sz="1200" b="1" dirty="0"/>
              <a:t> 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객체</a:t>
            </a:r>
            <a:r>
              <a:rPr lang="en-US" altLang="ko-KR" sz="1200" b="1" dirty="0" smtClean="0"/>
              <a:t>2</a:t>
            </a:r>
            <a:endParaRPr lang="en-US" altLang="ko-KR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520911" y="6142714"/>
            <a:ext cx="2272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색상이 결정된 자동차</a:t>
            </a:r>
            <a:r>
              <a:rPr lang="en-US" altLang="ko-KR" sz="1200" b="1" dirty="0"/>
              <a:t> 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객체</a:t>
            </a:r>
            <a:r>
              <a:rPr lang="en-US" altLang="ko-KR" sz="1200" b="1" dirty="0" smtClean="0"/>
              <a:t>3</a:t>
            </a:r>
            <a:endParaRPr lang="en-US" altLang="ko-KR" sz="1200" b="1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4581236" y="3592945"/>
            <a:ext cx="1745673" cy="58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679141" y="5055874"/>
            <a:ext cx="1659352" cy="775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4624396" y="4651661"/>
            <a:ext cx="1714097" cy="47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20501793">
            <a:off x="4424053" y="3632347"/>
            <a:ext cx="172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객체 생성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클래스 복사</a:t>
            </a:r>
            <a:r>
              <a:rPr lang="en-US" altLang="ko-KR" sz="1200" b="1" dirty="0" smtClean="0"/>
              <a:t>)</a:t>
            </a:r>
            <a:endParaRPr lang="en-US" altLang="ko-KR" sz="1200" b="1" dirty="0"/>
          </a:p>
        </p:txBody>
      </p:sp>
      <p:sp>
        <p:nvSpPr>
          <p:cNvPr id="26" name="TextBox 25"/>
          <p:cNvSpPr txBox="1"/>
          <p:nvPr/>
        </p:nvSpPr>
        <p:spPr>
          <a:xfrm rot="1394011">
            <a:off x="4569467" y="5486914"/>
            <a:ext cx="172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객체 생성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클래스 복사</a:t>
            </a:r>
            <a:r>
              <a:rPr lang="en-US" altLang="ko-KR" sz="1200" b="1" dirty="0" smtClean="0"/>
              <a:t>)</a:t>
            </a:r>
            <a:endParaRPr lang="en-US" altLang="ko-KR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569466" y="4428769"/>
            <a:ext cx="172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객체 생성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클래스 복사</a:t>
            </a:r>
            <a:r>
              <a:rPr lang="en-US" altLang="ko-KR" sz="1200" b="1" dirty="0" smtClean="0"/>
              <a:t>)</a:t>
            </a:r>
            <a:endParaRPr lang="en-US" altLang="ko-KR" sz="1200" b="1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58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7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-4.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객체자료형과</a:t>
            </a:r>
            <a:r>
              <a:rPr lang="ko-KR" altLang="en-US" sz="1600" b="1" dirty="0">
                <a:latin typeface="+mn-ea"/>
              </a:rPr>
              <a:t> 변수와의 관계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2036" y="1258710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변수</a:t>
            </a:r>
            <a:r>
              <a:rPr lang="en-US" altLang="ko-KR" sz="1200" b="1" dirty="0" smtClean="0"/>
              <a:t>(</a:t>
            </a:r>
            <a:r>
              <a:rPr lang="ko-KR" altLang="en-US" sz="1200" b="1" dirty="0" err="1" smtClean="0"/>
              <a:t>기초데이타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와 객체의 메모리 구조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1610984"/>
            <a:ext cx="1011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기초 데이터 변수는 메모리상에 무엇이든지 담을 수 있는 주머니를 만들어 놓고 주머니에 값을 직접 넣는다고 배웠습니다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그럼 </a:t>
            </a:r>
            <a:r>
              <a:rPr lang="ko-KR" altLang="en-US" sz="1200" dirty="0" err="1" smtClean="0">
                <a:latin typeface="+mn-ea"/>
              </a:rPr>
              <a:t>객체자료형은</a:t>
            </a:r>
            <a:r>
              <a:rPr lang="ko-KR" altLang="en-US" sz="1200" dirty="0" smtClean="0">
                <a:latin typeface="+mn-ea"/>
              </a:rPr>
              <a:t> 메모리상에 어떻게 존재 하는지 알아 보도록 하겠습니다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301589"/>
              </p:ext>
            </p:extLst>
          </p:nvPr>
        </p:nvGraphicFramePr>
        <p:xfrm>
          <a:off x="1263650" y="2964872"/>
          <a:ext cx="1050423" cy="1442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1" name="Image" r:id="rId4" imgW="3161880" imgH="4342680" progId="Photoshop.Image.13">
                  <p:embed/>
                </p:oleObj>
              </mc:Choice>
              <mc:Fallback>
                <p:oleObj name="Image" r:id="rId4" imgW="3161880" imgH="4342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63650" y="2964872"/>
                        <a:ext cx="1050423" cy="1442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180727" y="4514224"/>
            <a:ext cx="1216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변수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 = 10;</a:t>
            </a:r>
            <a:endParaRPr lang="en-US" altLang="ko-KR" sz="1200" b="1" dirty="0"/>
          </a:p>
        </p:txBody>
      </p:sp>
      <p:sp>
        <p:nvSpPr>
          <p:cNvPr id="9" name="타원 8"/>
          <p:cNvSpPr/>
          <p:nvPr/>
        </p:nvSpPr>
        <p:spPr>
          <a:xfrm>
            <a:off x="2881746" y="2591473"/>
            <a:ext cx="701963" cy="701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10</a:t>
            </a:r>
            <a:endParaRPr lang="ko-KR" altLang="en-US" sz="2000" b="1" dirty="0"/>
          </a:p>
        </p:txBody>
      </p:sp>
      <p:sp>
        <p:nvSpPr>
          <p:cNvPr id="29" name="왼쪽 중괄호 28"/>
          <p:cNvSpPr/>
          <p:nvPr/>
        </p:nvSpPr>
        <p:spPr>
          <a:xfrm rot="16200000">
            <a:off x="2533533" y="4432460"/>
            <a:ext cx="259079" cy="2964690"/>
          </a:xfrm>
          <a:prstGeom prst="leftBrace">
            <a:avLst>
              <a:gd name="adj1" fmla="val 3288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666782" y="6130536"/>
            <a:ext cx="1916927" cy="360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기초자료형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1" name="개체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568622"/>
              </p:ext>
            </p:extLst>
          </p:nvPr>
        </p:nvGraphicFramePr>
        <p:xfrm>
          <a:off x="6856532" y="2300636"/>
          <a:ext cx="706511" cy="97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2" name="Image" r:id="rId6" imgW="3161880" imgH="4342680" progId="Photoshop.Image.13">
                  <p:embed/>
                </p:oleObj>
              </mc:Choice>
              <mc:Fallback>
                <p:oleObj name="Image" r:id="rId6" imgW="3161880" imgH="4342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6532" y="2300636"/>
                        <a:ext cx="706511" cy="970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479259" y="3314430"/>
            <a:ext cx="3461055" cy="474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객체변수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err="1" smtClean="0"/>
              <a:t>ClassName</a:t>
            </a:r>
            <a:r>
              <a:rPr lang="en-US" altLang="ko-KR" sz="1200" b="1" dirty="0" smtClean="0"/>
              <a:t> className1 = new </a:t>
            </a:r>
            <a:r>
              <a:rPr lang="en-US" altLang="ko-KR" sz="1200" b="1" dirty="0" err="1" smtClean="0"/>
              <a:t>ClassName</a:t>
            </a:r>
            <a:r>
              <a:rPr lang="en-US" altLang="ko-KR" sz="1200" b="1" dirty="0" smtClean="0"/>
              <a:t>();</a:t>
            </a:r>
            <a:endParaRPr lang="en-US" altLang="ko-KR" sz="1200" b="1" dirty="0"/>
          </a:p>
        </p:txBody>
      </p:sp>
      <p:sp>
        <p:nvSpPr>
          <p:cNvPr id="33" name="타원 32"/>
          <p:cNvSpPr/>
          <p:nvPr/>
        </p:nvSpPr>
        <p:spPr>
          <a:xfrm>
            <a:off x="9920303" y="2608467"/>
            <a:ext cx="1500909" cy="5376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className1</a:t>
            </a:r>
            <a:endParaRPr lang="ko-KR" altLang="en-US" sz="1200" b="1" dirty="0"/>
          </a:p>
        </p:txBody>
      </p:sp>
      <p:sp>
        <p:nvSpPr>
          <p:cNvPr id="35" name="왼쪽 중괄호 34"/>
          <p:cNvSpPr/>
          <p:nvPr/>
        </p:nvSpPr>
        <p:spPr>
          <a:xfrm rot="16200000">
            <a:off x="8334441" y="2930085"/>
            <a:ext cx="252796" cy="5963155"/>
          </a:xfrm>
          <a:prstGeom prst="leftBrace">
            <a:avLst>
              <a:gd name="adj1" fmla="val 3288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755325" y="6178268"/>
            <a:ext cx="1916927" cy="360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객체자료형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9941506" y="4411516"/>
            <a:ext cx="1500909" cy="5376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className2</a:t>
            </a:r>
            <a:endParaRPr lang="ko-KR" altLang="en-US" sz="1200" b="1" dirty="0"/>
          </a:p>
        </p:txBody>
      </p:sp>
      <p:sp>
        <p:nvSpPr>
          <p:cNvPr id="41" name="아래로 구부러진 화살표 40"/>
          <p:cNvSpPr/>
          <p:nvPr/>
        </p:nvSpPr>
        <p:spPr>
          <a:xfrm rot="19735964" flipH="1">
            <a:off x="1570975" y="2416017"/>
            <a:ext cx="1371046" cy="5994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42" name="개체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712465"/>
              </p:ext>
            </p:extLst>
          </p:nvPr>
        </p:nvGraphicFramePr>
        <p:xfrm>
          <a:off x="6890365" y="4084446"/>
          <a:ext cx="706511" cy="97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3" name="Image" r:id="rId7" imgW="3161880" imgH="4342680" progId="Photoshop.Image.13">
                  <p:embed/>
                </p:oleObj>
              </mc:Choice>
              <mc:Fallback>
                <p:oleObj name="Image" r:id="rId7" imgW="3161880" imgH="4342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90365" y="4084446"/>
                        <a:ext cx="706511" cy="970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5513092" y="5098240"/>
            <a:ext cx="3461055" cy="474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객체변수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err="1" smtClean="0"/>
              <a:t>ClassName</a:t>
            </a:r>
            <a:r>
              <a:rPr lang="en-US" altLang="ko-KR" sz="1200" b="1" dirty="0" smtClean="0"/>
              <a:t> className2 = new </a:t>
            </a:r>
            <a:r>
              <a:rPr lang="en-US" altLang="ko-KR" sz="1200" b="1" dirty="0" err="1" smtClean="0"/>
              <a:t>ClassName</a:t>
            </a:r>
            <a:r>
              <a:rPr lang="en-US" altLang="ko-KR" sz="1200" b="1" dirty="0" smtClean="0"/>
              <a:t>();</a:t>
            </a:r>
            <a:endParaRPr lang="en-US" altLang="ko-KR" sz="1200" b="1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7924800" y="2900220"/>
            <a:ext cx="1747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7924800" y="4742869"/>
            <a:ext cx="1747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511436" y="3994191"/>
            <a:ext cx="1462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className1</a:t>
            </a:r>
            <a:r>
              <a:rPr lang="ko-KR" altLang="en-US" sz="1200" b="1" dirty="0" smtClean="0"/>
              <a:t>의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메모리 </a:t>
            </a:r>
            <a:r>
              <a:rPr lang="ko-KR" altLang="en-US" sz="1200" b="1" dirty="0" err="1" smtClean="0"/>
              <a:t>주소값</a:t>
            </a:r>
            <a:endParaRPr lang="en-US" altLang="ko-KR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394812" y="2115592"/>
            <a:ext cx="1462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className1</a:t>
            </a:r>
            <a:r>
              <a:rPr lang="ko-KR" altLang="en-US" sz="1200" b="1" dirty="0" smtClean="0"/>
              <a:t>의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메모리 </a:t>
            </a:r>
            <a:r>
              <a:rPr lang="ko-KR" altLang="en-US" sz="1200" b="1" dirty="0" err="1" smtClean="0"/>
              <a:t>주소값</a:t>
            </a:r>
            <a:endParaRPr lang="en-US" altLang="ko-KR" sz="1200" b="1" dirty="0"/>
          </a:p>
        </p:txBody>
      </p:sp>
      <p:sp>
        <p:nvSpPr>
          <p:cNvPr id="49" name="아래로 구부러진 화살표 48"/>
          <p:cNvSpPr/>
          <p:nvPr/>
        </p:nvSpPr>
        <p:spPr>
          <a:xfrm rot="19735964" flipH="1">
            <a:off x="6996089" y="2013775"/>
            <a:ext cx="713500" cy="33138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아래로 구부러진 화살표 49"/>
          <p:cNvSpPr/>
          <p:nvPr/>
        </p:nvSpPr>
        <p:spPr>
          <a:xfrm rot="19735964" flipH="1">
            <a:off x="7021315" y="3915906"/>
            <a:ext cx="713500" cy="33138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94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7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-5.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객체자료형과</a:t>
            </a:r>
            <a:r>
              <a:rPr lang="ko-KR" altLang="en-US" sz="1600" b="1" dirty="0">
                <a:latin typeface="+mn-ea"/>
              </a:rPr>
              <a:t> 데이터와의 관계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96816" y="1258710"/>
            <a:ext cx="10039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객체안의</a:t>
            </a:r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데이타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1610984"/>
            <a:ext cx="10113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객체는 클래스로 </a:t>
            </a:r>
            <a:r>
              <a:rPr lang="ko-KR" altLang="en-US" sz="1200" dirty="0" err="1" smtClean="0">
                <a:latin typeface="+mn-ea"/>
              </a:rPr>
              <a:t>부터</a:t>
            </a:r>
            <a:r>
              <a:rPr lang="ko-KR" altLang="en-US" sz="1200" dirty="0" smtClean="0">
                <a:latin typeface="+mn-ea"/>
              </a:rPr>
              <a:t> 생성됩니다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그리고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 생성된 객체는 동일한 클래스에서 생성되었다 하더라고 이제는 완전한 </a:t>
            </a:r>
            <a:r>
              <a:rPr lang="ko-KR" altLang="en-US" sz="1200" b="1" dirty="0" smtClean="0">
                <a:latin typeface="+mn-ea"/>
              </a:rPr>
              <a:t>독립체</a:t>
            </a:r>
            <a:r>
              <a:rPr lang="ko-KR" altLang="en-US" sz="1200" dirty="0" smtClean="0">
                <a:latin typeface="+mn-ea"/>
              </a:rPr>
              <a:t> 입니다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따라서 객체 안에 종속되어 있는 데이터는 완전히 별개의 데이터입니다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282929" y="3613357"/>
            <a:ext cx="1500909" cy="1383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Class1</a:t>
            </a:r>
          </a:p>
          <a:p>
            <a:pPr algn="ctr"/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 </a:t>
            </a:r>
            <a:r>
              <a:rPr lang="en-US" altLang="ko-KR" sz="1200" b="1" dirty="0" err="1" smtClean="0"/>
              <a:t>i</a:t>
            </a:r>
            <a:endParaRPr lang="ko-KR" alt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861488" y="3215566"/>
            <a:ext cx="1462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i</a:t>
            </a:r>
            <a:endParaRPr lang="en-US" altLang="ko-KR" sz="1200" b="1" dirty="0"/>
          </a:p>
        </p:txBody>
      </p:sp>
      <p:sp>
        <p:nvSpPr>
          <p:cNvPr id="27" name="타원 26"/>
          <p:cNvSpPr/>
          <p:nvPr/>
        </p:nvSpPr>
        <p:spPr>
          <a:xfrm>
            <a:off x="3929147" y="2754641"/>
            <a:ext cx="1695798" cy="1494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Object1</a:t>
            </a:r>
          </a:p>
          <a:p>
            <a:pPr algn="ctr"/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 </a:t>
            </a:r>
            <a:r>
              <a:rPr lang="en-US" altLang="ko-KR" sz="1200" b="1" dirty="0" err="1" smtClean="0"/>
              <a:t>i</a:t>
            </a:r>
            <a:endParaRPr lang="ko-KR" altLang="en-US" sz="1200" b="1" dirty="0"/>
          </a:p>
        </p:txBody>
      </p:sp>
      <p:sp>
        <p:nvSpPr>
          <p:cNvPr id="38" name="타원 37"/>
          <p:cNvSpPr/>
          <p:nvPr/>
        </p:nvSpPr>
        <p:spPr>
          <a:xfrm>
            <a:off x="3929147" y="4537957"/>
            <a:ext cx="1695798" cy="1494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Object2</a:t>
            </a:r>
          </a:p>
          <a:p>
            <a:pPr algn="ctr"/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 </a:t>
            </a:r>
            <a:r>
              <a:rPr lang="en-US" altLang="ko-KR" sz="1200" b="1" dirty="0" err="1" smtClean="0"/>
              <a:t>i</a:t>
            </a:r>
            <a:endParaRPr lang="ko-KR" alt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861487" y="5115723"/>
            <a:ext cx="1462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i</a:t>
            </a:r>
            <a:endParaRPr lang="en-US" altLang="ko-KR" sz="1200" b="1" dirty="0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2974109" y="3694545"/>
            <a:ext cx="849746" cy="258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2931619" y="4544027"/>
            <a:ext cx="892236" cy="452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6592842" y="3823854"/>
            <a:ext cx="0" cy="11730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곱셈 기호 10"/>
          <p:cNvSpPr/>
          <p:nvPr/>
        </p:nvSpPr>
        <p:spPr>
          <a:xfrm>
            <a:off x="6126525" y="3868604"/>
            <a:ext cx="932634" cy="932634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25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505</Words>
  <Application>Microsoft Office PowerPoint</Application>
  <PresentationFormat>와이드스크린</PresentationFormat>
  <Paragraphs>92</Paragraphs>
  <Slides>6</Slides>
  <Notes>5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HY견고딕</vt:lpstr>
      <vt:lpstr>맑은 고딕</vt:lpstr>
      <vt:lpstr>Arial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407</cp:revision>
  <dcterms:created xsi:type="dcterms:W3CDTF">2014-12-01T08:37:15Z</dcterms:created>
  <dcterms:modified xsi:type="dcterms:W3CDTF">2014-12-16T01:30:53Z</dcterms:modified>
</cp:coreProperties>
</file>