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12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01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271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167418" y="176272"/>
            <a:ext cx="441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12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 상속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 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01156" y="3500063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12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 </a:t>
            </a:r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I</a:t>
            </a:r>
            <a:endParaRPr lang="ko-KR" altLang="en-US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6588" y="3900173"/>
            <a:ext cx="4459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상속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!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어렵지 않아요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일상에서 알고 있는 상속 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상속이 필요한 이유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상속 문법의 이해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상속 예제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대대로 이어오고 있는 식당 메뉴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상속</a:t>
            </a:r>
            <a:r>
              <a:rPr lang="en-US" altLang="ko-KR" sz="1600" b="1" dirty="0">
                <a:latin typeface="+mn-ea"/>
              </a:rPr>
              <a:t>! </a:t>
            </a:r>
            <a:r>
              <a:rPr lang="ko-KR" altLang="en-US" sz="1600" b="1" dirty="0">
                <a:latin typeface="+mn-ea"/>
              </a:rPr>
              <a:t>어렵지 않아요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ko-KR" altLang="en-US" sz="1600" b="1" dirty="0">
                <a:latin typeface="+mn-ea"/>
              </a:rPr>
              <a:t>일상에서 알고 있는 상속 입니다</a:t>
            </a:r>
            <a:r>
              <a:rPr lang="en-US" altLang="ko-KR" sz="1600" b="1" dirty="0">
                <a:latin typeface="+mn-ea"/>
              </a:rPr>
              <a:t>.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아들왈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아버지</a:t>
            </a:r>
            <a:r>
              <a:rPr lang="en-US" altLang="ko-KR" sz="1200" b="1" dirty="0" smtClean="0"/>
              <a:t>~~ </a:t>
            </a:r>
            <a:r>
              <a:rPr lang="ko-KR" altLang="en-US" sz="1200" b="1" dirty="0" smtClean="0"/>
              <a:t>편하게 살게 재산 많이 물려 주세요</a:t>
            </a:r>
            <a:r>
              <a:rPr lang="en-US" altLang="ko-KR" sz="1200" b="1" dirty="0" smtClean="0"/>
              <a:t>.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2036" y="1580531"/>
            <a:ext cx="101138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객체지향 언어의 대표적인 </a:t>
            </a:r>
            <a:r>
              <a:rPr lang="en-US" altLang="ko-KR" sz="1200" dirty="0" smtClean="0">
                <a:latin typeface="+mn-ea"/>
              </a:rPr>
              <a:t>JAVA</a:t>
            </a:r>
            <a:r>
              <a:rPr lang="ko-KR" altLang="en-US" sz="1200" dirty="0" smtClean="0">
                <a:latin typeface="+mn-ea"/>
              </a:rPr>
              <a:t>를 공부 할 때 가장 중요하고 꼭 알고 넘어가야 하는 부분이 상속과 추상화 개념입니다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이렇게 중요한 부분을 정확하게 알고 사용하는 개발자는 의외로 많지 않습니다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smtClean="0">
                <a:latin typeface="+mn-ea"/>
              </a:rPr>
              <a:t>그런 </a:t>
            </a:r>
            <a:r>
              <a:rPr lang="ko-KR" altLang="en-US" sz="1200" smtClean="0">
                <a:latin typeface="+mn-ea"/>
              </a:rPr>
              <a:t>개발자를 </a:t>
            </a:r>
            <a:r>
              <a:rPr lang="ko-KR" altLang="en-US" sz="1200" dirty="0" smtClean="0">
                <a:latin typeface="+mn-ea"/>
              </a:rPr>
              <a:t>누군가는 이렇게 말합니다</a:t>
            </a:r>
            <a:r>
              <a:rPr lang="en-US" altLang="ko-KR" sz="1200" dirty="0" smtClean="0">
                <a:latin typeface="+mn-ea"/>
              </a:rPr>
              <a:t>. ‘</a:t>
            </a:r>
            <a:r>
              <a:rPr lang="ko-KR" altLang="en-US" sz="1200" dirty="0" smtClean="0">
                <a:latin typeface="+mn-ea"/>
              </a:rPr>
              <a:t>무늬만 개발자</a:t>
            </a:r>
            <a:r>
              <a:rPr lang="en-US" altLang="ko-KR" sz="1200" dirty="0" smtClean="0">
                <a:latin typeface="+mn-ea"/>
              </a:rPr>
              <a:t>’</a:t>
            </a:r>
            <a:r>
              <a:rPr lang="ko-KR" altLang="en-US" sz="1200" dirty="0" smtClean="0">
                <a:latin typeface="+mn-ea"/>
              </a:rPr>
              <a:t>라고요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다소 농담 섞인 의견 이였으나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중요한 것은 객체지향 언어를 하면서 상속과 추상화를 모르면 객체지향 언어를 한다고 말할 수 없을 정도로 상속과 추상화 개념은 중요 합니다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하지만 절대로 어렵지 않습니다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아주 쉽습니다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상속은 우리가 일상에서 알고 있는 상속 입니다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아버님의 재산을 물려받는 아들의 경우 아버님으로부터 아들은 재산을 상속 받은 경우 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반대로 아버님이 많은 빚을 아들에게 물려주는 경우도 있습니다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이 경우에도 아들은 아버님으로부터 많은 빚을 상속 받은 경우 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프로그래밍에서도 어떤 객체가 다른 객체로부터 객체의 데이터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속성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와 </a:t>
            </a:r>
            <a:r>
              <a:rPr lang="ko-KR" altLang="en-US" sz="1200" dirty="0" err="1" smtClean="0">
                <a:latin typeface="+mn-ea"/>
              </a:rPr>
              <a:t>메소드를</a:t>
            </a:r>
            <a:r>
              <a:rPr lang="ko-KR" altLang="en-US" sz="1200" dirty="0" smtClean="0">
                <a:latin typeface="+mn-ea"/>
              </a:rPr>
              <a:t> 상속 받을 수 있습니다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이럴 경우 상속받은 객체는 상속해준 객체의 데이터 및 </a:t>
            </a:r>
            <a:r>
              <a:rPr lang="ko-KR" altLang="en-US" sz="1200" dirty="0" err="1" smtClean="0">
                <a:latin typeface="+mn-ea"/>
              </a:rPr>
              <a:t>메소드를</a:t>
            </a:r>
            <a:r>
              <a:rPr lang="ko-KR" altLang="en-US" sz="1200" dirty="0" smtClean="0">
                <a:latin typeface="+mn-ea"/>
              </a:rPr>
              <a:t> 이용할 수 있고 또는 변경 할 수도 있습니다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상속을 통해서 </a:t>
            </a:r>
            <a:r>
              <a:rPr lang="en-US" altLang="ko-KR" sz="1200" dirty="0" smtClean="0">
                <a:latin typeface="+mn-ea"/>
              </a:rPr>
              <a:t>4</a:t>
            </a:r>
            <a:r>
              <a:rPr lang="ko-KR" altLang="en-US" sz="1200" dirty="0" smtClean="0">
                <a:latin typeface="+mn-ea"/>
              </a:rPr>
              <a:t>발 자전거를 만든다고 생각해 보겠습니다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자전거에는 기본적으로 핸들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바퀴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브레이크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페달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프레임 등이 있어야 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그리고 </a:t>
            </a:r>
            <a:r>
              <a:rPr lang="en-US" altLang="ko-KR" sz="1200" dirty="0" smtClean="0">
                <a:latin typeface="+mn-ea"/>
              </a:rPr>
              <a:t>4</a:t>
            </a:r>
            <a:r>
              <a:rPr lang="ko-KR" altLang="en-US" sz="1200" dirty="0" smtClean="0">
                <a:latin typeface="+mn-ea"/>
              </a:rPr>
              <a:t>발 자전거는 바퀴가 </a:t>
            </a:r>
            <a:r>
              <a:rPr lang="en-US" altLang="ko-KR" sz="1200" dirty="0" smtClean="0">
                <a:latin typeface="+mn-ea"/>
              </a:rPr>
              <a:t>4</a:t>
            </a:r>
            <a:r>
              <a:rPr lang="ko-KR" altLang="en-US" sz="1200" dirty="0" smtClean="0">
                <a:latin typeface="+mn-ea"/>
              </a:rPr>
              <a:t>개 있어야 합니다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자전거 제작자가 처음부터 </a:t>
            </a:r>
            <a:r>
              <a:rPr lang="en-US" altLang="ko-KR" sz="1200" dirty="0" smtClean="0">
                <a:latin typeface="+mn-ea"/>
              </a:rPr>
              <a:t>4</a:t>
            </a:r>
            <a:r>
              <a:rPr lang="ko-KR" altLang="en-US" sz="1200" dirty="0" smtClean="0">
                <a:latin typeface="+mn-ea"/>
              </a:rPr>
              <a:t>발 자전거를 만들려고 하면 많은 시간과 노력이 필요 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그래서 자전거 제작자는 아이디어를 생각해 냅니다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자전거 가게에 가서 </a:t>
            </a:r>
            <a:r>
              <a:rPr lang="en-US" altLang="ko-KR" sz="1200" dirty="0" smtClean="0">
                <a:latin typeface="+mn-ea"/>
              </a:rPr>
              <a:t>2</a:t>
            </a:r>
            <a:r>
              <a:rPr lang="ko-KR" altLang="en-US" sz="1200" dirty="0" smtClean="0">
                <a:latin typeface="+mn-ea"/>
              </a:rPr>
              <a:t>발 자전거를 사가지고 와서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뒷바퀴에 </a:t>
            </a:r>
            <a:r>
              <a:rPr lang="en-US" altLang="ko-KR" sz="1200" dirty="0" smtClean="0">
                <a:latin typeface="+mn-ea"/>
              </a:rPr>
              <a:t>2</a:t>
            </a:r>
            <a:r>
              <a:rPr lang="ko-KR" altLang="en-US" sz="1200" dirty="0" smtClean="0">
                <a:latin typeface="+mn-ea"/>
              </a:rPr>
              <a:t>개의 바퀴를 달면 </a:t>
            </a:r>
            <a:r>
              <a:rPr lang="en-US" altLang="ko-KR" sz="1200" dirty="0" smtClean="0">
                <a:latin typeface="+mn-ea"/>
              </a:rPr>
              <a:t>4</a:t>
            </a:r>
            <a:r>
              <a:rPr lang="ko-KR" altLang="en-US" sz="1200" dirty="0" smtClean="0">
                <a:latin typeface="+mn-ea"/>
              </a:rPr>
              <a:t>발 자전거가 쉽게 제작 되어집니다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몇 일이 걸릴 수 있고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여러 번의 시행착오가 생길 수 있는 자전거 제작을 단 몇 분만에 뚝딱 끝낼 수 있게 되었습니다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프로그램도 마찬가지 입니다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기존의 좋은 클래스가 있다면 상속을 통해서 개발시간을 단축시킬 수 있습니다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59" y="5443537"/>
            <a:ext cx="1552575" cy="109537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356847" y="5991224"/>
            <a:ext cx="2805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02097" y="5714225"/>
            <a:ext cx="715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상속</a:t>
            </a:r>
            <a:endParaRPr lang="en-US" altLang="ko-KR" sz="12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975" y="5443537"/>
            <a:ext cx="1200150" cy="10382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06432" y="6076398"/>
            <a:ext cx="2756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상속하고</a:t>
            </a:r>
            <a:r>
              <a:rPr lang="en-US" altLang="ko-KR" sz="1100" dirty="0"/>
              <a:t>, </a:t>
            </a:r>
            <a:r>
              <a:rPr lang="ko-KR" altLang="en-US" sz="1100" dirty="0"/>
              <a:t>필요한 것은 추가하고</a:t>
            </a:r>
            <a:r>
              <a:rPr lang="en-US" altLang="ko-KR" sz="1100" dirty="0"/>
              <a:t>, </a:t>
            </a:r>
            <a:r>
              <a:rPr lang="ko-KR" altLang="en-US" sz="1100" dirty="0"/>
              <a:t>변경할 곳은 변경하였습니다</a:t>
            </a:r>
            <a:r>
              <a:rPr lang="en-US" altLang="ko-KR" sz="1100" dirty="0"/>
              <a:t>.</a:t>
            </a:r>
            <a:endParaRPr lang="en-US" altLang="ko-KR" sz="1100" dirty="0" smtClean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상속이 필요한 이유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항상 맨땅에 헤딩 할 수는 없습니다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지름길이 있다면 쉽게 갈 수도 있습니다</a:t>
            </a:r>
            <a:r>
              <a:rPr lang="en-US" altLang="ko-KR" sz="1200" dirty="0">
                <a:latin typeface="+mn-ea"/>
              </a:rPr>
              <a:t>.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2036" y="1578720"/>
            <a:ext cx="101138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상속이 필요한 이유는 크게 두 가지 이유입니다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첫째로는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모든 개발을 처음부터 하얀 도화지에 할 필요는 없습니다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이미 훌륭한 선배님들께서 만들어 놓은 프로그램이 있다면 상속을 통해서 훌륭한 결과물을 빠른 시간 내에 만들 수 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또한 기존의 훌륭한 프로그램은 대부분 검증이 잘 되어 있어 버그도 거의 없을 수 있습니다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둘째로는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다양한 객체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타입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를 상속을 통해서 하나의 객체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타입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으로 묶을 수 있습니다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이것은 추상화 개념의 이해가 있어야 하는데요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아직은 추상화에 대해서 살펴보지 않았으므로 우선은 다양한 객체를 하나로 통일 시킬 수 있다고만 알고 있으면 될 거 같습니다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92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상속 문법의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프로그램에서 상속의 문법을 배워 보자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2036" y="1623545"/>
            <a:ext cx="1011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상속의 개념에 대해서 이제 감을 잡았을 거 같습니다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사실 별로 어려운 부분도 없었습니다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상속은 말 그대로 상속일 뿐입니다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57" y="1913105"/>
            <a:ext cx="9794176" cy="263769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3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-4.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상속 예제 </a:t>
            </a:r>
            <a:r>
              <a:rPr lang="en-US" altLang="ko-KR" sz="1600" b="1" dirty="0">
                <a:latin typeface="+mn-ea"/>
              </a:rPr>
              <a:t>– </a:t>
            </a:r>
            <a:r>
              <a:rPr lang="ko-KR" altLang="en-US" sz="1600" b="1" dirty="0">
                <a:latin typeface="+mn-ea"/>
              </a:rPr>
              <a:t>대대로 이어오고 있는 식당 메뉴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시대가 변하면 메뉴도 업그레이드 되어야 합니다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smtClean="0">
                <a:latin typeface="+mn-ea"/>
              </a:rPr>
              <a:t>12_4_ex1_menu)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2036" y="1623545"/>
            <a:ext cx="1011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대대로 이어져오는 식당이 있습니다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이식당은 변하지 않는 메뉴도 있지만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시대의 변화에 맞춰 새로운 메뉴가 생겼습니다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787161" y="2423736"/>
            <a:ext cx="18288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청국장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87161" y="2942986"/>
            <a:ext cx="18288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된장국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787161" y="3462236"/>
            <a:ext cx="18288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갈비찜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787161" y="3981486"/>
            <a:ext cx="18288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콩비지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412523" y="2436297"/>
            <a:ext cx="18288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청국장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412523" y="2955547"/>
            <a:ext cx="18288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쇠고기 청국장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412523" y="3474797"/>
            <a:ext cx="18288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된장국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412523" y="3994047"/>
            <a:ext cx="18288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얼큰</a:t>
            </a:r>
            <a:r>
              <a:rPr lang="ko-KR" altLang="en-US" dirty="0" smtClean="0"/>
              <a:t> 된장국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412523" y="4524936"/>
            <a:ext cx="18288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콩비지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412523" y="5044186"/>
            <a:ext cx="18288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콩나물국</a:t>
            </a:r>
            <a:endParaRPr lang="ko-KR" altLang="en-US" dirty="0"/>
          </a:p>
        </p:txBody>
      </p:sp>
      <p:sp>
        <p:nvSpPr>
          <p:cNvPr id="21" name="왼쪽 중괄호 20"/>
          <p:cNvSpPr/>
          <p:nvPr/>
        </p:nvSpPr>
        <p:spPr>
          <a:xfrm rot="16200000">
            <a:off x="3618684" y="4736321"/>
            <a:ext cx="259078" cy="2097970"/>
          </a:xfrm>
          <a:prstGeom prst="leftBrace">
            <a:avLst>
              <a:gd name="adj1" fmla="val 3288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111399" y="5953365"/>
            <a:ext cx="1273648" cy="358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예전 메뉴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왼쪽 중괄호 25"/>
          <p:cNvSpPr/>
          <p:nvPr/>
        </p:nvSpPr>
        <p:spPr>
          <a:xfrm rot="16200000">
            <a:off x="7200084" y="4736320"/>
            <a:ext cx="259078" cy="2097970"/>
          </a:xfrm>
          <a:prstGeom prst="leftBrace">
            <a:avLst>
              <a:gd name="adj1" fmla="val 3288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692799" y="5953364"/>
            <a:ext cx="1273648" cy="358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현재 메뉴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-4.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상속 예제 </a:t>
            </a:r>
            <a:r>
              <a:rPr lang="en-US" altLang="ko-KR" sz="1600" b="1" dirty="0">
                <a:latin typeface="+mn-ea"/>
              </a:rPr>
              <a:t>– </a:t>
            </a:r>
            <a:r>
              <a:rPr lang="ko-KR" altLang="en-US" sz="1600" b="1" dirty="0">
                <a:latin typeface="+mn-ea"/>
              </a:rPr>
              <a:t>대대로 이어오고 있는 식당 메뉴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시대가 변하면 메뉴도 업그레이드 되어야 합니다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70" y="1620058"/>
            <a:ext cx="9669669" cy="3707398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0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482</Words>
  <Application>Microsoft Office PowerPoint</Application>
  <PresentationFormat>와이드스크린</PresentationFormat>
  <Paragraphs>64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567</cp:revision>
  <dcterms:created xsi:type="dcterms:W3CDTF">2014-12-01T08:37:15Z</dcterms:created>
  <dcterms:modified xsi:type="dcterms:W3CDTF">2014-12-17T02:03:00Z</dcterms:modified>
</cp:coreProperties>
</file>