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6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4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5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추상클래스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 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0130" y="3500063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추상클래스 </a:t>
            </a:r>
            <a:r>
              <a:rPr lang="en-US" altLang="ko-KR" sz="20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I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6588" y="3900173"/>
            <a:ext cx="3845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추상클래스의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추상클래스가 필요한 이유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추상클래스의 문법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추상클래스 상속과 일반적인 상속의 차이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추상클래스의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추상적으로 정의할 테니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사용자가 꼭 재정의</a:t>
            </a:r>
            <a:r>
              <a:rPr lang="en-US" altLang="ko-KR" sz="1200" b="1" dirty="0" smtClean="0">
                <a:latin typeface="+mn-ea"/>
              </a:rPr>
              <a:t>(overriding) </a:t>
            </a:r>
            <a:r>
              <a:rPr lang="ko-KR" altLang="en-US" sz="1200" b="1" dirty="0" smtClean="0">
                <a:latin typeface="+mn-ea"/>
              </a:rPr>
              <a:t>하세요</a:t>
            </a:r>
            <a:r>
              <a:rPr lang="en-US" altLang="ko-KR" sz="1200" b="1" dirty="0">
                <a:latin typeface="+mn-ea"/>
              </a:rPr>
              <a:t>.(</a:t>
            </a:r>
            <a:r>
              <a:rPr lang="en-US" altLang="ko-KR" sz="1200" b="1" dirty="0" smtClean="0">
                <a:latin typeface="+mn-ea"/>
              </a:rPr>
              <a:t>14_1_ex1_abstract)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한가지 간단한 상속을 통한 예제를 살펴보도록 하겠습니다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시나리오는 지난 시간에 살펴본 음식점 체인 사업관련 예제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우선 본사에서 메뉴에 대한 가격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정해 주고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매장에서는 주변 환경에 맞게 가격을 책정</a:t>
            </a:r>
            <a:r>
              <a:rPr lang="en-US" altLang="ko-KR" sz="1200" dirty="0" smtClean="0">
                <a:latin typeface="+mn-ea"/>
              </a:rPr>
              <a:t>(overriding) </a:t>
            </a:r>
            <a:r>
              <a:rPr lang="ko-KR" altLang="en-US" sz="1200" dirty="0" smtClean="0">
                <a:latin typeface="+mn-ea"/>
              </a:rPr>
              <a:t>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단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지난번과 달이 본사에서는 메뉴만 정해 주고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가격을 매장에 전부 위임 합니다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0342" y="3911636"/>
            <a:ext cx="1848592" cy="11233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본사</a:t>
            </a:r>
            <a:endParaRPr lang="en-US" altLang="ko-KR" sz="120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92960" y="2746332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주택가에 매장</a:t>
            </a:r>
            <a:r>
              <a:rPr lang="en-US" altLang="ko-KR" sz="1050" b="1" dirty="0" smtClean="0"/>
              <a:t>1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4,500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판매하지 않음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1,000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892960" y="3942413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대</a:t>
            </a:r>
            <a:r>
              <a:rPr lang="ko-KR" altLang="en-US" sz="1050" b="1" dirty="0"/>
              <a:t>학</a:t>
            </a:r>
            <a:r>
              <a:rPr lang="ko-KR" altLang="en-US" sz="1050" b="1" dirty="0" smtClean="0"/>
              <a:t>가에 매장</a:t>
            </a:r>
            <a:r>
              <a:rPr lang="en-US" altLang="ko-KR" sz="1050" b="1" dirty="0"/>
              <a:t>2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5,000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4,000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무료</a:t>
            </a:r>
            <a:endParaRPr lang="en-US" altLang="ko-KR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92960" y="5158735"/>
            <a:ext cx="1848592" cy="106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증</a:t>
            </a:r>
            <a:r>
              <a:rPr lang="ko-KR" altLang="en-US" sz="1050" b="1" dirty="0"/>
              <a:t>권</a:t>
            </a:r>
            <a:r>
              <a:rPr lang="ko-KR" altLang="en-US" sz="1050" b="1" dirty="0" smtClean="0"/>
              <a:t>가에 매장</a:t>
            </a:r>
            <a:r>
              <a:rPr lang="en-US" altLang="ko-KR" sz="1050" b="1" dirty="0" smtClean="0"/>
              <a:t>3</a:t>
            </a:r>
            <a:r>
              <a:rPr lang="ko-KR" altLang="en-US" sz="1050" b="1" dirty="0" err="1" smtClean="0"/>
              <a:t>호점</a:t>
            </a:r>
            <a:endParaRPr lang="en-US" altLang="ko-KR" sz="1050" b="1" dirty="0" smtClean="0"/>
          </a:p>
          <a:p>
            <a:r>
              <a:rPr lang="ko-KR" altLang="en-US" sz="1050" dirty="0" smtClean="0"/>
              <a:t>김치찌개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부대찌게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7,000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smtClean="0"/>
              <a:t>비빔밥 </a:t>
            </a:r>
            <a:r>
              <a:rPr lang="en-US" altLang="ko-KR" sz="1050" dirty="0" smtClean="0"/>
              <a:t>– 7,000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순대국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6,000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공기밥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1,000</a:t>
            </a:r>
            <a:r>
              <a:rPr lang="ko-KR" altLang="en-US" sz="1050" dirty="0" smtClean="0"/>
              <a:t>원</a:t>
            </a:r>
            <a:endParaRPr lang="en-US" altLang="ko-KR" sz="1050" dirty="0" smtClean="0"/>
          </a:p>
        </p:txBody>
      </p:sp>
      <p:cxnSp>
        <p:nvCxnSpPr>
          <p:cNvPr id="20" name="직선 화살표 연결선 19"/>
          <p:cNvCxnSpPr>
            <a:stCxn id="17" idx="1"/>
          </p:cNvCxnSpPr>
          <p:nvPr/>
        </p:nvCxnSpPr>
        <p:spPr>
          <a:xfrm flipH="1">
            <a:off x="2386640" y="3277247"/>
            <a:ext cx="506320" cy="990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1"/>
          </p:cNvCxnSpPr>
          <p:nvPr/>
        </p:nvCxnSpPr>
        <p:spPr>
          <a:xfrm flipH="1" flipV="1">
            <a:off x="2386640" y="4473327"/>
            <a:ext cx="5063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2386640" y="4678322"/>
            <a:ext cx="506320" cy="96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64" y="2744745"/>
            <a:ext cx="6506762" cy="3611605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추상클래스의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추상적으로 정의할 테니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사용자가 꼭 재정의</a:t>
            </a:r>
            <a:r>
              <a:rPr lang="en-US" altLang="ko-KR" sz="1200" b="1" dirty="0" smtClean="0">
                <a:latin typeface="+mn-ea"/>
              </a:rPr>
              <a:t>(overriding) </a:t>
            </a:r>
            <a:r>
              <a:rPr lang="ko-KR" altLang="en-US" sz="1200" b="1" dirty="0" smtClean="0">
                <a:latin typeface="+mn-ea"/>
              </a:rPr>
              <a:t>하세요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578720"/>
            <a:ext cx="10113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살펴본 예제와 같이 본사에서 가격을 </a:t>
            </a:r>
            <a:r>
              <a:rPr lang="ko-KR" altLang="en-US" sz="1200" dirty="0">
                <a:latin typeface="+mn-ea"/>
              </a:rPr>
              <a:t>정</a:t>
            </a:r>
            <a:r>
              <a:rPr lang="ko-KR" altLang="en-US" sz="1200" dirty="0" smtClean="0">
                <a:latin typeface="+mn-ea"/>
              </a:rPr>
              <a:t>하지 </a:t>
            </a:r>
            <a:r>
              <a:rPr lang="ko-KR" altLang="en-US" sz="1200" dirty="0" smtClean="0">
                <a:latin typeface="+mn-ea"/>
              </a:rPr>
              <a:t>않았고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매장에서 가격을 </a:t>
            </a:r>
            <a:r>
              <a:rPr lang="ko-KR" altLang="en-US" sz="1200" dirty="0" smtClean="0">
                <a:latin typeface="+mn-ea"/>
              </a:rPr>
              <a:t>정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재정의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하지 않았더니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문제가 발생 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비빔밥의 가격이 </a:t>
            </a:r>
            <a:r>
              <a:rPr lang="en-US" altLang="ko-KR" sz="1200" dirty="0" smtClean="0">
                <a:latin typeface="+mn-ea"/>
              </a:rPr>
              <a:t>0</a:t>
            </a:r>
            <a:r>
              <a:rPr lang="ko-KR" altLang="en-US" sz="1200" dirty="0" smtClean="0">
                <a:latin typeface="+mn-ea"/>
              </a:rPr>
              <a:t>원으로 공짜 비빔밥이 되었습니다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왜 이런 결과가 나온 걸까요</a:t>
            </a:r>
            <a:r>
              <a:rPr lang="en-US" altLang="ko-KR" sz="1200" dirty="0" smtClean="0">
                <a:latin typeface="+mn-ea"/>
              </a:rPr>
              <a:t>? </a:t>
            </a:r>
            <a:r>
              <a:rPr lang="ko-KR" altLang="en-US" sz="1200" dirty="0" smtClean="0">
                <a:latin typeface="+mn-ea"/>
              </a:rPr>
              <a:t>매장에서는 본사만 믿고 가격을 재정의 하지 않았기 때문입니다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그럼 이런 문제를 사전에 예방하려면 어떻게 해야 될까요</a:t>
            </a:r>
            <a:r>
              <a:rPr lang="en-US" altLang="ko-KR" sz="1200" dirty="0" smtClean="0">
                <a:latin typeface="+mn-ea"/>
              </a:rPr>
              <a:t>? </a:t>
            </a:r>
            <a:r>
              <a:rPr lang="ko-KR" altLang="en-US" sz="1200" dirty="0" smtClean="0">
                <a:latin typeface="+mn-ea"/>
              </a:rPr>
              <a:t>답은 간단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매장이 </a:t>
            </a:r>
            <a:r>
              <a:rPr lang="ko-KR" altLang="en-US" sz="1200" dirty="0" smtClean="0">
                <a:latin typeface="+mn-ea"/>
              </a:rPr>
              <a:t>오픈 예정일 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본사에서는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모든 메뉴의 가격을 </a:t>
            </a:r>
            <a:r>
              <a:rPr lang="ko-KR" altLang="en-US" sz="1200" dirty="0" smtClean="0">
                <a:latin typeface="+mn-ea"/>
              </a:rPr>
              <a:t>정하</a:t>
            </a:r>
            <a:r>
              <a:rPr lang="ko-KR" altLang="en-US" sz="1200" dirty="0" smtClean="0">
                <a:latin typeface="+mn-ea"/>
              </a:rPr>
              <a:t>세요</a:t>
            </a:r>
            <a:r>
              <a:rPr lang="en-US" altLang="ko-KR" sz="1200" dirty="0" smtClean="0">
                <a:latin typeface="+mn-ea"/>
              </a:rPr>
              <a:t>.’ </a:t>
            </a:r>
            <a:r>
              <a:rPr lang="ko-KR" altLang="en-US" sz="1200" dirty="0" smtClean="0">
                <a:latin typeface="+mn-ea"/>
              </a:rPr>
              <a:t>라고 매장 점주님께 말해 주면 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즉 가격 측정을 강요 하는 행위 입니다</a:t>
            </a:r>
            <a:r>
              <a:rPr lang="en-US" altLang="ko-KR" sz="1200" dirty="0" smtClean="0">
                <a:latin typeface="+mn-ea"/>
              </a:rPr>
              <a:t>. JAVA</a:t>
            </a:r>
            <a:r>
              <a:rPr lang="ko-KR" altLang="en-US" sz="1200" dirty="0" smtClean="0">
                <a:latin typeface="+mn-ea"/>
              </a:rPr>
              <a:t>프로그램에서도 강제로 부모클래스에서 자식클래스에게 </a:t>
            </a:r>
            <a:r>
              <a:rPr lang="ko-KR" altLang="en-US" sz="1200" dirty="0" err="1" smtClean="0">
                <a:latin typeface="+mn-ea"/>
              </a:rPr>
              <a:t>메소드를</a:t>
            </a:r>
            <a:r>
              <a:rPr lang="ko-KR" altLang="en-US" sz="1200" dirty="0" smtClean="0">
                <a:latin typeface="+mn-ea"/>
              </a:rPr>
              <a:t> 강제로 재정의</a:t>
            </a:r>
            <a:r>
              <a:rPr lang="en-US" altLang="ko-KR" sz="1200" dirty="0" smtClean="0">
                <a:latin typeface="+mn-ea"/>
              </a:rPr>
              <a:t>(override)</a:t>
            </a:r>
            <a:r>
              <a:rPr lang="ko-KR" altLang="en-US" sz="1200" dirty="0" smtClean="0">
                <a:latin typeface="+mn-ea"/>
              </a:rPr>
              <a:t>하게 할 수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그리고 이러한 </a:t>
            </a:r>
            <a:r>
              <a:rPr lang="ko-KR" altLang="en-US" sz="1200" dirty="0" smtClean="0">
                <a:latin typeface="+mn-ea"/>
              </a:rPr>
              <a:t>방법으로 만들어진 클래스를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추상클래스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라고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예제를 </a:t>
            </a:r>
            <a:r>
              <a:rPr lang="ko-KR" altLang="en-US" sz="1200" dirty="0" smtClean="0">
                <a:latin typeface="+mn-ea"/>
              </a:rPr>
              <a:t>통해 살펴보도록 하겠습니다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3193205"/>
            <a:ext cx="6560763" cy="314656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추상클래스가 필요한 이유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강제성을 </a:t>
            </a:r>
            <a:r>
              <a:rPr lang="ko-KR" altLang="en-US" sz="1200" b="1" dirty="0" smtClean="0">
                <a:latin typeface="+mn-ea"/>
              </a:rPr>
              <a:t>느낄 때 </a:t>
            </a:r>
            <a:r>
              <a:rPr lang="ko-KR" altLang="en-US" sz="1200" b="1" dirty="0" smtClean="0">
                <a:latin typeface="+mn-ea"/>
              </a:rPr>
              <a:t>사용 합니다</a:t>
            </a:r>
            <a:r>
              <a:rPr lang="en-US" altLang="ko-KR" sz="1200" b="1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2036" y="1623545"/>
            <a:ext cx="10113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 객체지향 </a:t>
            </a:r>
            <a:r>
              <a:rPr lang="ko-KR" altLang="en-US" sz="1200" dirty="0" smtClean="0">
                <a:latin typeface="+mn-ea"/>
              </a:rPr>
              <a:t>언어를 하다 보면 추상화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또는 추상개념 등의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추상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이라는 말을 많이 접하게 될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프로그래밍에서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추상</a:t>
            </a:r>
            <a:r>
              <a:rPr lang="en-US" altLang="ko-KR" sz="1200" dirty="0" smtClean="0">
                <a:latin typeface="+mn-ea"/>
              </a:rPr>
              <a:t>＇</a:t>
            </a:r>
            <a:r>
              <a:rPr lang="ko-KR" altLang="en-US" sz="1200" dirty="0" smtClean="0">
                <a:latin typeface="+mn-ea"/>
              </a:rPr>
              <a:t>이라는 것은 일반생활에서의 </a:t>
            </a:r>
            <a:r>
              <a:rPr lang="en-US" altLang="ko-KR" sz="1200" dirty="0" smtClean="0">
                <a:latin typeface="+mn-ea"/>
              </a:rPr>
              <a:t>‘</a:t>
            </a:r>
            <a:r>
              <a:rPr lang="ko-KR" altLang="en-US" sz="1200" dirty="0" smtClean="0">
                <a:latin typeface="+mn-ea"/>
              </a:rPr>
              <a:t>추상</a:t>
            </a:r>
            <a:r>
              <a:rPr lang="en-US" altLang="ko-KR" sz="1200" dirty="0" smtClean="0">
                <a:latin typeface="+mn-ea"/>
              </a:rPr>
              <a:t>’</a:t>
            </a:r>
            <a:r>
              <a:rPr lang="ko-KR" altLang="en-US" sz="1200" dirty="0" smtClean="0">
                <a:latin typeface="+mn-ea"/>
              </a:rPr>
              <a:t>과 동일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어떤 행위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err="1" smtClean="0">
                <a:latin typeface="+mn-ea"/>
              </a:rPr>
              <a:t>메소드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를 추상적으로 정의만 해놓고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실제로 필요한 곳에서 필요에 따라서 재정의 하는 방식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여러분들이 상속을 사용하다가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자식클래스들에서 강제로 무엇인가 꼭 재정의 해서 사용해야 될 경우가 발생되면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추상 개념을 먼저 생각 하시기 바랍니다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추상 </a:t>
            </a:r>
            <a:r>
              <a:rPr lang="ko-KR" altLang="en-US" sz="1200" dirty="0" smtClean="0">
                <a:latin typeface="+mn-ea"/>
              </a:rPr>
              <a:t>개념은 객체지향 언어에서는 아주 중요한 의미가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그리고 추상적으로 프로그래밍을 한다는 것은 결코 쉬운 일은 아닐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하지만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예제를 많이 접해보고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추후에 알아볼 패턴에 대해서 공부를 하고 나면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추상적으로 프로그래밍 한다는 것이 얼마나 중요한 건지 쉽게 아실 수 있을 것 입니다</a:t>
            </a:r>
            <a:r>
              <a:rPr lang="en-US" altLang="ko-KR" sz="1200" dirty="0" smtClean="0">
                <a:latin typeface="+mn-ea"/>
              </a:rPr>
              <a:t>.  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추상클래스의 문법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추상 클래스에서는 정의만 합니다</a:t>
            </a:r>
            <a:r>
              <a:rPr lang="en-US" altLang="ko-KR" sz="1200" b="1" dirty="0" smtClean="0">
                <a:latin typeface="+mn-ea"/>
              </a:rPr>
              <a:t>. </a:t>
            </a:r>
            <a:r>
              <a:rPr lang="ko-KR" altLang="en-US" sz="1200" b="1" dirty="0" smtClean="0">
                <a:latin typeface="+mn-ea"/>
              </a:rPr>
              <a:t>구현하지 않습니다</a:t>
            </a:r>
            <a:r>
              <a:rPr lang="en-US" altLang="ko-KR" sz="1200" b="1" dirty="0">
                <a:latin typeface="+mn-ea"/>
              </a:rPr>
              <a:t>.(</a:t>
            </a:r>
            <a:r>
              <a:rPr lang="en-US" altLang="ko-KR" sz="1200" b="1" dirty="0" smtClean="0">
                <a:latin typeface="+mn-ea"/>
              </a:rPr>
              <a:t>14_3_ex1_abstract)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36" y="1610983"/>
            <a:ext cx="3670833" cy="2286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70" y="1610983"/>
            <a:ext cx="4564308" cy="187942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14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추상클래스 상속과 일반적인 상속의 차이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차이는 있지만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어느 쪽이 </a:t>
            </a:r>
            <a:r>
              <a:rPr lang="ko-KR" altLang="en-US" sz="1200" b="1" dirty="0" smtClean="0"/>
              <a:t>더 좋다는 정답은 없습니다</a:t>
            </a:r>
            <a:r>
              <a:rPr lang="en-US" altLang="ko-KR" sz="1200" b="1" dirty="0" smtClean="0"/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22036" y="1579585"/>
            <a:ext cx="10113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현장에 있는 개발자들도 항상 고민하는 부분 중 하나가 추상 클래스로 할 것인지 일반 클래스로 할 것인지 고민을 하게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결론부터 말씀 드리면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정답은 없습니다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처음부터 </a:t>
            </a:r>
            <a:r>
              <a:rPr lang="en-US" altLang="ko-KR" sz="1200" dirty="0" smtClean="0"/>
              <a:t>100% </a:t>
            </a:r>
            <a:r>
              <a:rPr lang="ko-KR" altLang="en-US" sz="1200" dirty="0" smtClean="0"/>
              <a:t>확정하지도 않습니다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초기 설계 단계에서 어느 정도 추상과 일반 클래스를 분리 하기는 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프로젝트 개발 도중 언제든지 변경하기도 합니다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리펙토링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눈치채신 분도 있을 거 같은데요</a:t>
            </a:r>
            <a:r>
              <a:rPr lang="en-US" altLang="ko-KR" sz="1200" dirty="0"/>
              <a:t>, </a:t>
            </a:r>
            <a:r>
              <a:rPr lang="ko-KR" altLang="en-US" sz="1200" dirty="0"/>
              <a:t>부모 클래스의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자식 클래스에서 변경할 일이 없다면</a:t>
            </a:r>
            <a:r>
              <a:rPr lang="en-US" altLang="ko-KR" sz="1200" dirty="0"/>
              <a:t>, </a:t>
            </a:r>
            <a:r>
              <a:rPr lang="ko-KR" altLang="en-US" sz="1200" dirty="0"/>
              <a:t>일반 클래스를 이용한 </a:t>
            </a:r>
            <a:r>
              <a:rPr lang="ko-KR" altLang="en-US" sz="1200" dirty="0" smtClean="0"/>
              <a:t>상속이 </a:t>
            </a:r>
            <a:r>
              <a:rPr lang="ko-KR" altLang="en-US" sz="1200" dirty="0"/>
              <a:t>좋습니다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이전 예제처럼 자식클래스에서 꼭 재정의 해야 하는 부분이 있다면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추상클래스를 이용하여 강제로 재정의 하게 해야 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추후에 패턴을 살펴 볼 때 일반클래스와 추상클래스를 이용한 상속의 차이를 확실하게 느끼실 수 있습니다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612</Words>
  <Application>Microsoft Office PowerPoint</Application>
  <PresentationFormat>와이드스크린</PresentationFormat>
  <Paragraphs>77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654</cp:revision>
  <dcterms:created xsi:type="dcterms:W3CDTF">2014-12-01T08:37:15Z</dcterms:created>
  <dcterms:modified xsi:type="dcterms:W3CDTF">2014-12-17T06:07:32Z</dcterms:modified>
</cp:coreProperties>
</file>