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167418" y="176272"/>
            <a:ext cx="441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 인터페이스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– 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5432" y="3500063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</a:t>
            </a:r>
            <a:endParaRPr lang="ko-KR" altLang="en-US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6588" y="3900173"/>
            <a:ext cx="384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인터페이스와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다중상속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인터페이스를 통한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로봇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장남감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 프로그래밍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인터페이스와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추상클래스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18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인터페이스와 다중상속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2036" y="1213434"/>
            <a:ext cx="10349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는 다중상속이 불가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예전의 </a:t>
            </a:r>
            <a:r>
              <a:rPr lang="en-US" altLang="ko-KR" sz="1100" dirty="0" smtClean="0">
                <a:latin typeface="+mn-ea"/>
              </a:rPr>
              <a:t>C++</a:t>
            </a:r>
            <a:r>
              <a:rPr lang="ko-KR" altLang="en-US" sz="1100" dirty="0" smtClean="0">
                <a:latin typeface="+mn-ea"/>
              </a:rPr>
              <a:t>에서는 다중상속이 가능하였으나</a:t>
            </a:r>
            <a:r>
              <a:rPr lang="en-US" altLang="ko-KR" sz="1100" dirty="0" smtClean="0">
                <a:latin typeface="+mn-ea"/>
              </a:rPr>
              <a:t>, java</a:t>
            </a:r>
            <a:r>
              <a:rPr lang="ko-KR" altLang="en-US" sz="1100" dirty="0" smtClean="0">
                <a:latin typeface="+mn-ea"/>
              </a:rPr>
              <a:t>에서는 다중상속이 불가능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이유는 </a:t>
            </a:r>
            <a:r>
              <a:rPr lang="en-US" altLang="ko-KR" sz="1100" dirty="0">
                <a:latin typeface="+mn-ea"/>
              </a:rPr>
              <a:t>C</a:t>
            </a:r>
            <a:r>
              <a:rPr lang="en-US" altLang="ko-KR" sz="1100" dirty="0" smtClean="0">
                <a:latin typeface="+mn-ea"/>
              </a:rPr>
              <a:t>++</a:t>
            </a:r>
            <a:r>
              <a:rPr lang="ko-KR" altLang="en-US" sz="1100" dirty="0" smtClean="0">
                <a:latin typeface="+mn-ea"/>
              </a:rPr>
              <a:t>에서 다중상속을 가능하게 하여 좋은 점도 있었으나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다중상속으로 인한 문제점도 많아서 </a:t>
            </a:r>
            <a:r>
              <a:rPr lang="en-US" altLang="ko-KR" sz="1100" dirty="0" smtClean="0">
                <a:latin typeface="+mn-ea"/>
              </a:rPr>
              <a:t>C++</a:t>
            </a:r>
            <a:r>
              <a:rPr lang="ko-KR" altLang="en-US" sz="1100" dirty="0" smtClean="0">
                <a:latin typeface="+mn-ea"/>
              </a:rPr>
              <a:t>에서 발전된 </a:t>
            </a:r>
            <a:r>
              <a:rPr lang="en-US" altLang="ko-KR" sz="1100" dirty="0" smtClean="0">
                <a:latin typeface="+mn-ea"/>
              </a:rPr>
              <a:t>java </a:t>
            </a:r>
            <a:r>
              <a:rPr lang="ko-KR" altLang="en-US" sz="1100" dirty="0" smtClean="0">
                <a:latin typeface="+mn-ea"/>
              </a:rPr>
              <a:t>에서는 다중상속을 막았습니다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하지만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에서도 </a:t>
            </a:r>
            <a:r>
              <a:rPr lang="en-US" altLang="ko-KR" sz="1100" dirty="0" smtClean="0">
                <a:latin typeface="+mn-ea"/>
              </a:rPr>
              <a:t>interface</a:t>
            </a:r>
            <a:r>
              <a:rPr lang="ko-KR" altLang="en-US" sz="1100" dirty="0" smtClean="0">
                <a:latin typeface="+mn-ea"/>
              </a:rPr>
              <a:t>를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통해 여러 가지 타입으로 객체를 선언할 수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몇몇 사람들은 이것을 가지고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에서도 다중상속이 존재한다고 합니다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ko-KR" altLang="en-US" sz="1100" dirty="0" smtClean="0">
                <a:latin typeface="+mn-ea"/>
              </a:rPr>
              <a:t>그러나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정확하게 말하면 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는 다중상속이 아닌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err="1" smtClean="0">
                <a:latin typeface="+mn-ea"/>
              </a:rPr>
              <a:t>다형성</a:t>
            </a:r>
            <a:r>
              <a:rPr lang="en-US" altLang="ko-KR" sz="1100" dirty="0" smtClean="0">
                <a:latin typeface="+mn-ea"/>
              </a:rPr>
              <a:t>’</a:t>
            </a:r>
            <a:r>
              <a:rPr lang="ko-KR" altLang="en-US" sz="1100" dirty="0" smtClean="0">
                <a:latin typeface="+mn-ea"/>
              </a:rPr>
              <a:t>이 존재한다고 이해하셔야 합니다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다른 말로는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다중구현</a:t>
            </a:r>
            <a:r>
              <a:rPr lang="en-US" altLang="ko-KR" sz="1100" dirty="0" smtClean="0">
                <a:latin typeface="+mn-ea"/>
              </a:rPr>
              <a:t>’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이</a:t>
            </a:r>
            <a:r>
              <a:rPr lang="ko-KR" altLang="en-US" sz="1100" dirty="0" smtClean="0">
                <a:latin typeface="+mn-ea"/>
              </a:rPr>
              <a:t>라고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4436" y="2654499"/>
            <a:ext cx="3254664" cy="577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public class </a:t>
            </a:r>
            <a:r>
              <a:rPr lang="en-US" altLang="ko-KR" sz="1050" b="1" dirty="0" err="1"/>
              <a:t>ChildClass</a:t>
            </a:r>
            <a:r>
              <a:rPr lang="en-US" altLang="ko-KR" sz="1050" b="1" dirty="0"/>
              <a:t> extends </a:t>
            </a:r>
            <a:r>
              <a:rPr lang="en-US" altLang="ko-KR" sz="1050" b="1" dirty="0" smtClean="0"/>
              <a:t>ParentClass1 </a:t>
            </a:r>
            <a:r>
              <a:rPr lang="en-US" altLang="ko-KR" sz="1050" b="1" u="sng" dirty="0" smtClean="0"/>
              <a:t>{</a:t>
            </a:r>
            <a:endParaRPr lang="en-US" altLang="ko-KR" sz="1050" b="1" u="sng" dirty="0"/>
          </a:p>
          <a:p>
            <a:endParaRPr lang="ko-KR" altLang="en-US" sz="1050" dirty="0"/>
          </a:p>
          <a:p>
            <a:r>
              <a:rPr lang="en-US" altLang="ko-KR" sz="1050" dirty="0" smtClean="0"/>
              <a:t>} </a:t>
            </a:r>
            <a:endParaRPr lang="en-US" altLang="ko-KR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4755861" y="2654499"/>
            <a:ext cx="5007264" cy="577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public class </a:t>
            </a:r>
            <a:r>
              <a:rPr lang="en-US" altLang="ko-KR" sz="1050" b="1" dirty="0" err="1"/>
              <a:t>ChildClass</a:t>
            </a:r>
            <a:r>
              <a:rPr lang="en-US" altLang="ko-KR" sz="1050" b="1" dirty="0"/>
              <a:t> extends </a:t>
            </a:r>
            <a:r>
              <a:rPr lang="en-US" altLang="ko-KR" sz="1050" b="1" dirty="0" smtClean="0"/>
              <a:t>ParentClass1, </a:t>
            </a:r>
            <a:r>
              <a:rPr lang="en-US" altLang="ko-KR" sz="1050" b="1" dirty="0"/>
              <a:t>ParentClass2, </a:t>
            </a:r>
            <a:r>
              <a:rPr lang="en-US" altLang="ko-KR" sz="1050" b="1" dirty="0" smtClean="0"/>
              <a:t>ParentClass3 </a:t>
            </a:r>
            <a:r>
              <a:rPr lang="en-US" altLang="ko-KR" sz="1050" b="1" u="sng" dirty="0" smtClean="0"/>
              <a:t>{</a:t>
            </a:r>
            <a:endParaRPr lang="en-US" altLang="ko-KR" sz="1050" b="1" u="sng" dirty="0"/>
          </a:p>
          <a:p>
            <a:endParaRPr lang="ko-KR" altLang="en-US" sz="1050" dirty="0"/>
          </a:p>
          <a:p>
            <a:r>
              <a:rPr lang="en-US" altLang="ko-KR" sz="105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436" y="3238129"/>
            <a:ext cx="325466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단일 상속</a:t>
            </a:r>
            <a:r>
              <a:rPr lang="en-US" altLang="ko-KR" sz="1050" dirty="0" smtClean="0"/>
              <a:t>(O)</a:t>
            </a:r>
            <a:endParaRPr lang="en-US" altLang="ko-KR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755861" y="3238129"/>
            <a:ext cx="500726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/>
              <a:t>다</a:t>
            </a:r>
            <a:r>
              <a:rPr lang="ko-KR" altLang="en-US" sz="1050" smtClean="0"/>
              <a:t>중 </a:t>
            </a:r>
            <a:r>
              <a:rPr lang="ko-KR" altLang="en-US" sz="1050" dirty="0" smtClean="0"/>
              <a:t>상속</a:t>
            </a:r>
            <a:r>
              <a:rPr lang="en-US" altLang="ko-KR" sz="1050" dirty="0" smtClean="0"/>
              <a:t>(X)</a:t>
            </a:r>
            <a:endParaRPr lang="en-US" altLang="ko-KR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974435" y="3997524"/>
            <a:ext cx="4902490" cy="577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public class </a:t>
            </a:r>
            <a:r>
              <a:rPr lang="en-US" altLang="ko-KR" sz="1050" b="1" dirty="0" err="1"/>
              <a:t>ChildClass</a:t>
            </a:r>
            <a:r>
              <a:rPr lang="en-US" altLang="ko-KR" sz="1050" b="1" dirty="0"/>
              <a:t> implements iFunction1, iFunction2, iFunction3 {</a:t>
            </a:r>
          </a:p>
          <a:p>
            <a:endParaRPr lang="ko-KR" altLang="en-US" sz="1050" dirty="0"/>
          </a:p>
          <a:p>
            <a:r>
              <a:rPr lang="en-US" altLang="ko-KR" sz="1050" dirty="0"/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4435" y="4581154"/>
            <a:ext cx="490249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다</a:t>
            </a:r>
            <a:r>
              <a:rPr lang="ko-KR" altLang="en-US" sz="1050" dirty="0"/>
              <a:t>중</a:t>
            </a:r>
            <a:r>
              <a:rPr lang="ko-KR" altLang="en-US" sz="1050" dirty="0" smtClean="0"/>
              <a:t> 구현</a:t>
            </a:r>
            <a:r>
              <a:rPr lang="en-US" altLang="ko-KR" sz="1050" dirty="0" smtClean="0"/>
              <a:t>(O)</a:t>
            </a:r>
            <a:endParaRPr lang="en-US" altLang="ko-KR" sz="105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18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인터페이스를 통한 </a:t>
            </a:r>
            <a:r>
              <a:rPr lang="ko-KR" altLang="en-US" sz="1600" b="1" dirty="0" smtClean="0">
                <a:latin typeface="+mj-ea"/>
                <a:ea typeface="+mj-ea"/>
              </a:rPr>
              <a:t>로봇 장난감 </a:t>
            </a:r>
            <a:r>
              <a:rPr lang="ko-KR" altLang="en-US" sz="1600" b="1" dirty="0">
                <a:latin typeface="+mj-ea"/>
                <a:ea typeface="+mj-ea"/>
              </a:rPr>
              <a:t>만들기 프로그래밍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2036" y="1213434"/>
            <a:ext cx="103495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마트에</a:t>
            </a:r>
            <a:r>
              <a:rPr lang="ko-KR" altLang="en-US" sz="1100" dirty="0" smtClean="0">
                <a:latin typeface="+mn-ea"/>
              </a:rPr>
              <a:t> 장난감 코너에 가보면 로봇 장난감이 많습니다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/>
              <a:t>장난감에는 해당 장난감을 가지고 놀 수 있는 어린아이의 연령대가 표시되어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/>
              <a:t>예를 들어 미사일이 나가는 </a:t>
            </a:r>
            <a:r>
              <a:rPr lang="ko-KR" altLang="en-US" sz="1100" dirty="0" smtClean="0"/>
              <a:t>로봇은 </a:t>
            </a:r>
            <a:r>
              <a:rPr lang="ko-KR" altLang="en-US" sz="1100" dirty="0"/>
              <a:t>위험성이 존재하여 </a:t>
            </a:r>
            <a:r>
              <a:rPr lang="en-US" altLang="ko-KR" sz="1100" dirty="0"/>
              <a:t>4</a:t>
            </a:r>
            <a:r>
              <a:rPr lang="ko-KR" altLang="en-US" sz="1100" dirty="0"/>
              <a:t>세 이상의 어린이만 구매 가능하고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곰돌이</a:t>
            </a:r>
            <a:r>
              <a:rPr lang="ko-KR" altLang="en-US" sz="1100" dirty="0"/>
              <a:t> 로봇의 경우에는 귀엽고</a:t>
            </a:r>
            <a:r>
              <a:rPr lang="en-US" altLang="ko-KR" sz="1100" dirty="0"/>
              <a:t>, </a:t>
            </a:r>
            <a:r>
              <a:rPr lang="ko-KR" altLang="en-US" sz="1100" dirty="0"/>
              <a:t>위험성이 없어 </a:t>
            </a:r>
            <a:r>
              <a:rPr lang="en-US" altLang="ko-KR" sz="1100" dirty="0"/>
              <a:t>0</a:t>
            </a:r>
            <a:r>
              <a:rPr lang="ko-KR" altLang="en-US" sz="1100" dirty="0"/>
              <a:t>세 이상의 모든 어린아이들이 가지고 놀 수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/>
              <a:t>이러한 상황을 </a:t>
            </a:r>
            <a:r>
              <a:rPr lang="en-US" altLang="ko-KR" sz="1100" dirty="0"/>
              <a:t>java </a:t>
            </a:r>
            <a:r>
              <a:rPr lang="ko-KR" altLang="en-US" sz="1100" dirty="0"/>
              <a:t>프로그램으로 구현해 보도록 하겠습니다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18_2_ex1_toy)</a:t>
            </a:r>
            <a:endParaRPr lang="en-US" altLang="ko-KR" sz="110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25574"/>
              </p:ext>
            </p:extLst>
          </p:nvPr>
        </p:nvGraphicFramePr>
        <p:xfrm>
          <a:off x="1079500" y="1981200"/>
          <a:ext cx="7518400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/>
                <a:gridCol w="1765300"/>
                <a:gridCol w="2235200"/>
                <a:gridCol w="22352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미사일 발사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불빛 발사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팔다리 움직임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 smtClean="0">
                          <a:effectLst/>
                        </a:rPr>
                        <a:t>곰돌이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마징가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비행기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02" y="3458048"/>
            <a:ext cx="4801859" cy="16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434" y="3458048"/>
            <a:ext cx="2714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18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인터페이스와 </a:t>
            </a:r>
            <a:r>
              <a:rPr lang="ko-KR" altLang="en-US" sz="1600" b="1" dirty="0" smtClean="0">
                <a:latin typeface="+mj-ea"/>
                <a:ea typeface="+mj-ea"/>
              </a:rPr>
              <a:t>추상클래스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공통점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2036" y="1610984"/>
            <a:ext cx="101138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dirty="0" err="1" smtClean="0">
                <a:latin typeface="+mn-ea"/>
              </a:rPr>
              <a:t>추상메소드를</a:t>
            </a:r>
            <a:r>
              <a:rPr lang="ko-KR" altLang="en-US" sz="1100" dirty="0" smtClean="0">
                <a:latin typeface="+mn-ea"/>
              </a:rPr>
              <a:t> 가지고 있습니다</a:t>
            </a:r>
            <a:r>
              <a:rPr lang="en-US" altLang="ko-KR" sz="1100" dirty="0" smtClean="0">
                <a:latin typeface="+mn-ea"/>
              </a:rPr>
              <a:t>. – </a:t>
            </a:r>
            <a:r>
              <a:rPr lang="ko-KR" altLang="en-US" sz="1100" dirty="0" err="1" smtClean="0">
                <a:latin typeface="+mn-ea"/>
              </a:rPr>
              <a:t>추상메소드를</a:t>
            </a:r>
            <a:r>
              <a:rPr lang="ko-KR" altLang="en-US" sz="1100" dirty="0" smtClean="0">
                <a:latin typeface="+mn-ea"/>
              </a:rPr>
              <a:t> 가지고 있어 하위 클래스에서 구현해야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데이터 타입이 목적 입니다</a:t>
            </a:r>
            <a:r>
              <a:rPr lang="en-US" altLang="ko-KR" sz="1100" dirty="0" smtClean="0">
                <a:latin typeface="+mn-ea"/>
              </a:rPr>
              <a:t>. – </a:t>
            </a:r>
            <a:r>
              <a:rPr lang="ko-KR" altLang="en-US" sz="1100" dirty="0" smtClean="0">
                <a:latin typeface="+mn-ea"/>
              </a:rPr>
              <a:t>객체생성이 목적이 아닌 </a:t>
            </a:r>
            <a:r>
              <a:rPr lang="ko-KR" altLang="en-US" sz="1100" dirty="0"/>
              <a:t>데이터 타입을 정의하는 것이 목적입니다</a:t>
            </a:r>
            <a:r>
              <a:rPr lang="en-US" altLang="ko-KR" sz="1100" dirty="0" smtClean="0"/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객체 생성은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en-US" altLang="ko-KR" sz="1100" dirty="0" err="1" smtClean="0">
                <a:latin typeface="+mn-ea"/>
              </a:rPr>
              <a:t>anonymose</a:t>
            </a:r>
            <a:r>
              <a:rPr lang="en-US" altLang="ko-KR" sz="1100" dirty="0" smtClean="0">
                <a:latin typeface="+mn-ea"/>
              </a:rPr>
              <a:t>’</a:t>
            </a:r>
            <a:r>
              <a:rPr lang="ko-KR" altLang="en-US" sz="1100" dirty="0" smtClean="0">
                <a:latin typeface="+mn-ea"/>
              </a:rPr>
              <a:t>를 이용해야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036" y="2754134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차</a:t>
            </a:r>
            <a:r>
              <a:rPr lang="ko-KR" altLang="en-US" sz="1200" b="1" dirty="0">
                <a:latin typeface="+mn-ea"/>
              </a:rPr>
              <a:t>이</a:t>
            </a:r>
            <a:r>
              <a:rPr lang="ko-KR" altLang="en-US" sz="1200" b="1" dirty="0" smtClean="0">
                <a:latin typeface="+mn-ea"/>
              </a:rPr>
              <a:t>점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22036" y="3031133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036" y="3106408"/>
            <a:ext cx="101138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상속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구현 </a:t>
            </a:r>
            <a:r>
              <a:rPr lang="en-US" altLang="ko-KR" sz="1100" dirty="0" smtClean="0">
                <a:latin typeface="+mn-ea"/>
              </a:rPr>
              <a:t>– </a:t>
            </a:r>
            <a:r>
              <a:rPr lang="ko-KR" altLang="en-US" sz="1100" dirty="0" err="1" smtClean="0">
                <a:latin typeface="+mn-ea"/>
              </a:rPr>
              <a:t>추상메소드는</a:t>
            </a:r>
            <a:r>
              <a:rPr lang="ko-KR" altLang="en-US" sz="1100" dirty="0" smtClean="0">
                <a:latin typeface="+mn-ea"/>
              </a:rPr>
              <a:t> 상속을 통한 사용이고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인터페이스는 구현을 통한 사용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구성요소 차이 </a:t>
            </a:r>
            <a:r>
              <a:rPr lang="en-US" altLang="ko-KR" sz="1100" dirty="0" smtClean="0">
                <a:latin typeface="+mn-ea"/>
              </a:rPr>
              <a:t>– </a:t>
            </a:r>
            <a:r>
              <a:rPr lang="ko-KR" altLang="en-US" sz="1100" dirty="0" smtClean="0">
                <a:latin typeface="+mn-ea"/>
              </a:rPr>
              <a:t>추상클래스는 일반 클래스와 동일하게 변수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메소드의</a:t>
            </a:r>
            <a:r>
              <a:rPr lang="ko-KR" altLang="en-US" sz="1100" dirty="0" smtClean="0">
                <a:latin typeface="+mn-ea"/>
              </a:rPr>
              <a:t> 모든 기능을 사용할 수 있지만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인터페이스는 상수와 </a:t>
            </a:r>
            <a:r>
              <a:rPr lang="ko-KR" altLang="en-US" sz="1100" dirty="0" err="1" smtClean="0">
                <a:latin typeface="+mn-ea"/>
              </a:rPr>
              <a:t>추상메소드만이</a:t>
            </a:r>
            <a:r>
              <a:rPr lang="ko-KR" altLang="en-US" sz="1100" dirty="0" smtClean="0">
                <a:latin typeface="+mn-ea"/>
              </a:rPr>
              <a:t> 존재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단일상속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다중구현 </a:t>
            </a:r>
            <a:r>
              <a:rPr lang="en-US" altLang="ko-KR" sz="1100" dirty="0" smtClean="0">
                <a:latin typeface="+mn-ea"/>
              </a:rPr>
              <a:t>– </a:t>
            </a:r>
            <a:r>
              <a:rPr lang="ko-KR" altLang="en-US" sz="1100" dirty="0" smtClean="0">
                <a:latin typeface="+mn-ea"/>
              </a:rPr>
              <a:t>추상클래스는 상속이므로 단일 상속만 지원하고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인터페이스는 다중구현이 가능 합니다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353</Words>
  <Application>Microsoft Office PowerPoint</Application>
  <PresentationFormat>와이드스크린</PresentationFormat>
  <Paragraphs>57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778</cp:revision>
  <dcterms:created xsi:type="dcterms:W3CDTF">2014-12-01T08:37:15Z</dcterms:created>
  <dcterms:modified xsi:type="dcterms:W3CDTF">2014-12-17T09:51:02Z</dcterms:modified>
</cp:coreProperties>
</file>