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0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408" y="3456482"/>
            <a:ext cx="202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- 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39953" y="3856592"/>
            <a:ext cx="3101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JAVA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String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String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문제점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StringBuffer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StringBuilder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등장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날짜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(Calendar) API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</a:t>
            </a:r>
            <a:r>
              <a:rPr lang="ko-KR" altLang="en-US" sz="1600" b="1" dirty="0">
                <a:latin typeface="+mj-ea"/>
                <a:ea typeface="+mj-ea"/>
              </a:rPr>
              <a:t>필수 </a:t>
            </a:r>
            <a:r>
              <a:rPr lang="en-US" altLang="ko-KR" sz="1600" b="1" dirty="0">
                <a:latin typeface="+mj-ea"/>
                <a:ea typeface="+mj-ea"/>
              </a:rPr>
              <a:t>API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2146731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고수준언어 </a:t>
            </a:r>
            <a:r>
              <a:rPr lang="en-US" altLang="ko-KR" sz="1200" b="1" dirty="0" smtClean="0">
                <a:latin typeface="+mn-ea"/>
              </a:rPr>
              <a:t>vs </a:t>
            </a:r>
            <a:r>
              <a:rPr lang="ko-KR" altLang="en-US" sz="1200" b="1" dirty="0" err="1" smtClean="0">
                <a:latin typeface="+mn-ea"/>
              </a:rPr>
              <a:t>저수준언어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2423730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6" y="2445215"/>
            <a:ext cx="10113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다소 말이 유치하지만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다들 이렇게 불러서 저도 이렇게 부릅니다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고수준 언어란 주로 인간이 이해하기 쉬운 언어이고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저수준</a:t>
            </a:r>
            <a:r>
              <a:rPr lang="ko-KR" altLang="en-US" sz="1100" dirty="0" smtClean="0">
                <a:latin typeface="+mn-ea"/>
              </a:rPr>
              <a:t> 언어는 인간이 쉽게 이해하기 어려운 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초등학교 </a:t>
            </a:r>
            <a:r>
              <a:rPr lang="en-US" altLang="ko-KR" sz="1100" dirty="0" smtClean="0">
                <a:latin typeface="+mn-ea"/>
              </a:rPr>
              <a:t>5</a:t>
            </a:r>
            <a:r>
              <a:rPr lang="ko-KR" altLang="en-US" sz="1100" dirty="0" err="1" smtClean="0">
                <a:latin typeface="+mn-ea"/>
              </a:rPr>
              <a:t>학년때</a:t>
            </a:r>
            <a:r>
              <a:rPr lang="ko-KR" altLang="en-US" sz="1100" dirty="0" smtClean="0">
                <a:latin typeface="+mn-ea"/>
              </a:rPr>
              <a:t> 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약 </a:t>
            </a:r>
            <a:r>
              <a:rPr lang="en-US" altLang="ko-KR" sz="1100" dirty="0" smtClean="0">
                <a:latin typeface="+mn-ea"/>
              </a:rPr>
              <a:t>30</a:t>
            </a:r>
            <a:r>
              <a:rPr lang="ko-KR" altLang="en-US" sz="1100" dirty="0" err="1" smtClean="0">
                <a:latin typeface="+mn-ea"/>
              </a:rPr>
              <a:t>년전일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저는 </a:t>
            </a:r>
            <a:r>
              <a:rPr lang="ko-KR" altLang="en-US" sz="1100" dirty="0" err="1" smtClean="0">
                <a:latin typeface="+mn-ea"/>
              </a:rPr>
              <a:t>컵퓨터</a:t>
            </a:r>
            <a:r>
              <a:rPr lang="ko-KR" altLang="en-US" sz="1100" dirty="0" smtClean="0">
                <a:latin typeface="+mn-ea"/>
              </a:rPr>
              <a:t> 학원에 가서 컴퓨터를 처음 접하게 되었습니다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한달 후 그만 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이유는 그 당시에 학원의 수업내용은 지금의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와 같은 인간이 이해하기 쉬운 고수준의 언어가 아닌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기계와 더 가까운 언어였습니다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칼라 모니터도 아닌 흑백 모니터에 알 수 없는 프로그래밍이 돌아가고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저는 도대체 뭘 하는지도 모르고 한달 이 지나갔습니다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이처럼 예전에 아주 예전에는 인간이 이해하기 어려운 </a:t>
            </a:r>
            <a:r>
              <a:rPr lang="ko-KR" altLang="en-US" sz="1100" dirty="0" err="1" smtClean="0">
                <a:latin typeface="+mn-ea"/>
              </a:rPr>
              <a:t>저수준의</a:t>
            </a:r>
            <a:r>
              <a:rPr lang="ko-KR" altLang="en-US" sz="1100" dirty="0" smtClean="0">
                <a:latin typeface="+mn-ea"/>
              </a:rPr>
              <a:t> 언어가 많았습니다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요즘은 인간이 이해하기 쉬운 고수준의 언어가 많습니다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물론 지금도 시스템 또는 하드웨어 개발자들은 </a:t>
            </a:r>
            <a:r>
              <a:rPr lang="ko-KR" altLang="en-US" sz="1100" dirty="0" err="1" smtClean="0">
                <a:latin typeface="+mn-ea"/>
              </a:rPr>
              <a:t>저수준의</a:t>
            </a:r>
            <a:r>
              <a:rPr lang="ko-KR" altLang="en-US" sz="1100" dirty="0" smtClean="0">
                <a:latin typeface="+mn-ea"/>
              </a:rPr>
              <a:t> 언어를 많이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우리는 지금 고수준의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를 배우고 있으니</a:t>
            </a:r>
            <a:r>
              <a:rPr lang="en-US" altLang="ko-KR" sz="1100" dirty="0" smtClean="0">
                <a:latin typeface="+mn-ea"/>
              </a:rPr>
              <a:t>, JAVA API</a:t>
            </a:r>
            <a:r>
              <a:rPr lang="ko-KR" altLang="en-US" sz="1100" dirty="0" smtClean="0">
                <a:latin typeface="+mn-ea"/>
              </a:rPr>
              <a:t>에서 제공하는 이해하기 쉬운 클래스들을 익혀 나가면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그 중에서도 자주 쓰이는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만 익히고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나머지는 프로젝트를 하면서 조금씩 익혀나가면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참고로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에는 </a:t>
            </a:r>
            <a:r>
              <a:rPr lang="en-US" altLang="ko-KR" sz="1100" dirty="0" smtClean="0">
                <a:latin typeface="+mn-ea"/>
              </a:rPr>
              <a:t>3,000</a:t>
            </a:r>
            <a:r>
              <a:rPr lang="ko-KR" altLang="en-US" sz="1100" dirty="0" smtClean="0">
                <a:latin typeface="+mn-ea"/>
              </a:rPr>
              <a:t>개가 넘는 클래스가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무슨 말인지 아시겠죠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모두 알 </a:t>
            </a:r>
            <a:r>
              <a:rPr lang="ko-KR" altLang="en-US" sz="1100" dirty="0" err="1" smtClean="0">
                <a:latin typeface="+mn-ea"/>
              </a:rPr>
              <a:t>수없다는</a:t>
            </a:r>
            <a:r>
              <a:rPr lang="ko-KR" altLang="en-US" sz="1100" dirty="0" smtClean="0">
                <a:latin typeface="+mn-ea"/>
              </a:rPr>
              <a:t> 것입니다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그때그때 조금씩 익혀나가면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006" y="1138273"/>
            <a:ext cx="106767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는 다른 언어에 비해서 접하기 쉽고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배우기 쉽다고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 이유는 개발자 들이 편리하게 이용할 수 있는 풍부한 클래스들이 많습니다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클래스들을 이용해서 개발자들은 깊은 지식이 없이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그냥 사용만 하면 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기능들을 정의해둔 클래스들을 </a:t>
            </a:r>
            <a:r>
              <a:rPr lang="en-US" altLang="ko-KR" sz="1100" dirty="0" smtClean="0">
                <a:latin typeface="+mn-ea"/>
              </a:rPr>
              <a:t>API(Application Programming Interface)</a:t>
            </a:r>
            <a:r>
              <a:rPr lang="ko-KR" altLang="en-US" sz="1100" dirty="0" smtClean="0">
                <a:latin typeface="+mn-ea"/>
              </a:rPr>
              <a:t>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그냥 쉽게 말하자면</a:t>
            </a:r>
            <a:r>
              <a:rPr lang="en-US" altLang="ko-KR" sz="1100" dirty="0" smtClean="0">
                <a:latin typeface="+mn-ea"/>
              </a:rPr>
              <a:t>, API</a:t>
            </a:r>
            <a:r>
              <a:rPr lang="ko-KR" altLang="en-US" sz="1100" dirty="0" smtClean="0">
                <a:latin typeface="+mn-ea"/>
              </a:rPr>
              <a:t>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누군가가 만들어 놓은 기능들이라고 생각하면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String</a:t>
            </a:r>
            <a:r>
              <a:rPr lang="ko-KR" altLang="en-US" sz="1600" b="1" dirty="0" smtClean="0">
                <a:latin typeface="+mj-ea"/>
                <a:ea typeface="+mj-ea"/>
              </a:rPr>
              <a:t>의 이해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716431"/>
            <a:ext cx="1036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String</a:t>
            </a:r>
            <a:r>
              <a:rPr lang="ko-KR" altLang="en-US" sz="1200" b="1" dirty="0" smtClean="0">
                <a:latin typeface="+mn-ea"/>
              </a:rPr>
              <a:t>은 분명 객체 </a:t>
            </a:r>
            <a:r>
              <a:rPr lang="ko-KR" altLang="en-US" sz="1200" b="1" dirty="0" err="1" smtClean="0">
                <a:latin typeface="+mn-ea"/>
              </a:rPr>
              <a:t>자료형</a:t>
            </a:r>
            <a:r>
              <a:rPr lang="ko-KR" altLang="en-US" sz="1200" b="1" dirty="0" smtClean="0">
                <a:latin typeface="+mn-ea"/>
              </a:rPr>
              <a:t> 입니다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993430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6" y="2068705"/>
            <a:ext cx="1036031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우리가 문자열을 사용하면서 아래와 같이 사용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string</a:t>
            </a:r>
            <a:r>
              <a:rPr lang="en-US" altLang="ko-KR" dirty="0" smtClean="0">
                <a:latin typeface="+mn-ea"/>
              </a:rPr>
              <a:t> = “</a:t>
            </a:r>
            <a:r>
              <a:rPr lang="en-US" altLang="ko-KR" dirty="0" err="1" smtClean="0">
                <a:latin typeface="+mn-ea"/>
              </a:rPr>
              <a:t>HelloWorld</a:t>
            </a:r>
            <a:r>
              <a:rPr lang="en-US" altLang="ko-KR" dirty="0" smtClean="0">
                <a:latin typeface="+mn-ea"/>
              </a:rPr>
              <a:t>~~”;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뭔가 이상한 점이 느껴 지시나요</a:t>
            </a:r>
            <a:r>
              <a:rPr lang="en-US" altLang="ko-KR" sz="1100" dirty="0" smtClean="0">
                <a:latin typeface="+mn-ea"/>
              </a:rPr>
              <a:t>?</a:t>
            </a:r>
          </a:p>
          <a:p>
            <a:r>
              <a:rPr lang="en-US" altLang="ko-KR" sz="1100" dirty="0" smtClean="0">
                <a:latin typeface="+mn-ea"/>
              </a:rPr>
              <a:t>String</a:t>
            </a:r>
            <a:r>
              <a:rPr lang="ko-KR" altLang="en-US" sz="1100" dirty="0" smtClean="0">
                <a:latin typeface="+mn-ea"/>
              </a:rPr>
              <a:t>은 분</a:t>
            </a:r>
            <a:r>
              <a:rPr lang="ko-KR" altLang="en-US" sz="1100" dirty="0">
                <a:latin typeface="+mn-ea"/>
              </a:rPr>
              <a:t>명</a:t>
            </a:r>
            <a:r>
              <a:rPr lang="ko-KR" altLang="en-US" sz="1100" dirty="0" smtClean="0">
                <a:latin typeface="+mn-ea"/>
              </a:rPr>
              <a:t> 대문자로 시작하므로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기초데이터가 아닌 객체데이터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뒤에 </a:t>
            </a:r>
            <a:r>
              <a:rPr lang="ko-KR" altLang="en-US" sz="1100" dirty="0" err="1" smtClean="0">
                <a:latin typeface="+mn-ea"/>
              </a:rPr>
              <a:t>생성자</a:t>
            </a:r>
            <a:r>
              <a:rPr lang="en-US" altLang="ko-KR" sz="1100" dirty="0" smtClean="0">
                <a:latin typeface="+mn-ea"/>
              </a:rPr>
              <a:t>(new)</a:t>
            </a:r>
            <a:r>
              <a:rPr lang="ko-KR" altLang="en-US" sz="1100" dirty="0" smtClean="0">
                <a:latin typeface="+mn-ea"/>
              </a:rPr>
              <a:t>를 사용하지 않고 기초데이터를 만들 때 처럼 초기화 하고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 err="1" smtClean="0">
                <a:latin typeface="+mn-ea"/>
              </a:rPr>
              <a:t>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 = 10;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String</a:t>
            </a:r>
            <a:r>
              <a:rPr lang="ko-KR" altLang="en-US" sz="1100" dirty="0" smtClean="0">
                <a:latin typeface="+mn-ea"/>
              </a:rPr>
              <a:t>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경우만 특이하게 객체데이터 이지만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기초데이터처럼 사용할 수 있게 하였습니다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이유는 아마도 많이 쓰이는 객체라서 편하게 사용하라고 </a:t>
            </a:r>
            <a:r>
              <a:rPr lang="ko-KR" altLang="en-US" sz="1100" dirty="0" err="1" smtClean="0">
                <a:latin typeface="+mn-ea"/>
              </a:rPr>
              <a:t>고슬린</a:t>
            </a:r>
            <a:r>
              <a:rPr lang="ko-KR" altLang="en-US" sz="1100" dirty="0" smtClean="0">
                <a:latin typeface="+mn-ea"/>
              </a:rPr>
              <a:t> 형님이 그렇게 만든 거 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그럼 아래의 두 경우 모두 사용할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string</a:t>
            </a:r>
            <a:r>
              <a:rPr lang="en-US" altLang="ko-KR" dirty="0" smtClean="0">
                <a:latin typeface="+mn-ea"/>
              </a:rPr>
              <a:t> = “</a:t>
            </a:r>
            <a:r>
              <a:rPr lang="en-US" altLang="ko-KR" dirty="0" err="1" smtClean="0">
                <a:latin typeface="+mn-ea"/>
              </a:rPr>
              <a:t>HelloWorld</a:t>
            </a:r>
            <a:r>
              <a:rPr lang="en-US" altLang="ko-KR" dirty="0" smtClean="0">
                <a:latin typeface="+mn-ea"/>
              </a:rPr>
              <a:t>”;</a:t>
            </a:r>
          </a:p>
          <a:p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string</a:t>
            </a:r>
            <a:r>
              <a:rPr lang="en-US" altLang="ko-KR" dirty="0" smtClean="0">
                <a:latin typeface="+mn-ea"/>
              </a:rPr>
              <a:t> = new String(“</a:t>
            </a:r>
            <a:r>
              <a:rPr lang="en-US" altLang="ko-KR" dirty="0" err="1" smtClean="0">
                <a:latin typeface="+mn-ea"/>
              </a:rPr>
              <a:t>HelloWorld</a:t>
            </a:r>
            <a:r>
              <a:rPr lang="en-US" altLang="ko-KR" dirty="0" smtClean="0">
                <a:latin typeface="+mn-ea"/>
              </a:rPr>
              <a:t>~~”);</a:t>
            </a:r>
            <a:endParaRPr lang="en-US" altLang="ko-KR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그 동안 여러 번 사용 하였던 </a:t>
            </a:r>
            <a:r>
              <a:rPr lang="en-US" altLang="ko-KR" sz="1100" dirty="0" smtClean="0">
                <a:latin typeface="+mn-ea"/>
              </a:rPr>
              <a:t>String API</a:t>
            </a:r>
            <a:r>
              <a:rPr lang="ko-KR" altLang="en-US" sz="1100" dirty="0" smtClean="0">
                <a:latin typeface="+mn-ea"/>
              </a:rPr>
              <a:t>에 대해서 알아보겠습니다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String</a:t>
            </a:r>
            <a:r>
              <a:rPr lang="ko-KR" altLang="en-US" sz="1600" b="1" dirty="0" smtClean="0">
                <a:latin typeface="+mj-ea"/>
                <a:ea typeface="+mj-ea"/>
              </a:rPr>
              <a:t>의 이해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142691"/>
            <a:ext cx="1036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String</a:t>
            </a:r>
            <a:r>
              <a:rPr lang="ko-KR" altLang="en-US" sz="1200" b="1" dirty="0" smtClean="0">
                <a:latin typeface="+mn-ea"/>
              </a:rPr>
              <a:t>의 주요 기능들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err="1" smtClean="0">
                <a:latin typeface="+mn-ea"/>
              </a:rPr>
              <a:t>메소드</a:t>
            </a:r>
            <a:r>
              <a:rPr lang="en-US" altLang="ko-KR" sz="1200" b="1" dirty="0" smtClean="0">
                <a:latin typeface="+mn-ea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419690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6" y="1494965"/>
            <a:ext cx="26293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oncat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문자열 연결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substring : </a:t>
            </a:r>
            <a:r>
              <a:rPr lang="ko-KR" altLang="en-US" sz="1100" dirty="0" smtClean="0">
                <a:latin typeface="+mn-ea"/>
              </a:rPr>
              <a:t>문자열 자르기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length : </a:t>
            </a:r>
            <a:r>
              <a:rPr lang="ko-KR" altLang="en-US" sz="1100" dirty="0" smtClean="0">
                <a:latin typeface="+mn-ea"/>
              </a:rPr>
              <a:t>문자열 길이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toUpperCase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대문자로 만들기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toLowerCase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소문자로 만들기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charAt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특정위치의 글자 찾기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indexOf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특정문자열의 위치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equals : </a:t>
            </a:r>
            <a:r>
              <a:rPr lang="ko-KR" altLang="en-US" sz="1100" dirty="0" smtClean="0">
                <a:latin typeface="+mn-ea"/>
              </a:rPr>
              <a:t>문자열 비교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trim : </a:t>
            </a:r>
            <a:r>
              <a:rPr lang="ko-KR" altLang="en-US" sz="1100" dirty="0" smtClean="0">
                <a:latin typeface="+mn-ea"/>
              </a:rPr>
              <a:t>문자열 공백제거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replace : </a:t>
            </a:r>
            <a:r>
              <a:rPr lang="ko-KR" altLang="en-US" sz="1100" dirty="0" smtClean="0">
                <a:latin typeface="+mn-ea"/>
              </a:rPr>
              <a:t>특정문자 변경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repalceAll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특정문자열 변경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9" y="1453637"/>
            <a:ext cx="4419600" cy="3409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646" y="1494399"/>
            <a:ext cx="1162050" cy="18764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dirty="0" smtClean="0">
                <a:latin typeface="+mj-ea"/>
                <a:ea typeface="+mj-ea"/>
              </a:rPr>
              <a:t> String</a:t>
            </a:r>
            <a:r>
              <a:rPr lang="ko-KR" altLang="en-US" sz="1600" b="1" dirty="0">
                <a:latin typeface="+mj-ea"/>
                <a:ea typeface="+mj-ea"/>
              </a:rPr>
              <a:t>의 문제점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230611"/>
            <a:ext cx="1036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String</a:t>
            </a:r>
            <a:r>
              <a:rPr lang="ko-KR" altLang="en-US" sz="1200" b="1" dirty="0" smtClean="0">
                <a:latin typeface="+mn-ea"/>
              </a:rPr>
              <a:t>은 메모리를 과소비 해요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507610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5" y="1521341"/>
            <a:ext cx="10360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Stirng</a:t>
            </a:r>
            <a:r>
              <a:rPr lang="ko-KR" altLang="en-US" sz="1100" dirty="0" smtClean="0">
                <a:latin typeface="+mn-ea"/>
              </a:rPr>
              <a:t>클래스는 많이 쓰이고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좋은 기능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많이 가지고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이렇게 좋은 클래스가 치명적인 단점이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바로 메모리를 과소비 하는 것 입니다</a:t>
            </a:r>
            <a:r>
              <a:rPr lang="en-US" altLang="ko-KR" sz="1100" dirty="0" smtClean="0">
                <a:latin typeface="+mn-ea"/>
              </a:rPr>
              <a:t>. String</a:t>
            </a:r>
            <a:r>
              <a:rPr lang="ko-KR" altLang="en-US" sz="1100" dirty="0" smtClean="0">
                <a:latin typeface="+mn-ea"/>
              </a:rPr>
              <a:t>객체의 경우 처음 초기화된 데이터에 변화가 생기면 기존 것을 재활용 하기보다는 새것을 찾습니다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무슨 얘기인지 아래 그림을 보시면 이해가 쉽습니다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8316" y="4515109"/>
            <a:ext cx="11342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3484" y="3487962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55176" y="3487962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206868" y="3487962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9" idx="0"/>
            <a:endCxn id="11" idx="2"/>
          </p:cNvCxnSpPr>
          <p:nvPr/>
        </p:nvCxnSpPr>
        <p:spPr>
          <a:xfrm flipH="1" flipV="1">
            <a:off x="2031022" y="3839654"/>
            <a:ext cx="4398" cy="67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40823" y="3512536"/>
            <a:ext cx="182587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String1 + “DEF”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40823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92515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944207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5153758" y="2930668"/>
            <a:ext cx="340700" cy="58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40263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991955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6343647" y="2486944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12019" y="2530859"/>
            <a:ext cx="31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+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74528" y="5937679"/>
            <a:ext cx="182587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String1 + “DEF”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274528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26220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4977912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1" idx="0"/>
          </p:cNvCxnSpPr>
          <p:nvPr/>
        </p:nvCxnSpPr>
        <p:spPr>
          <a:xfrm flipV="1">
            <a:off x="5187463" y="5297624"/>
            <a:ext cx="1507876" cy="6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73968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025660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6377352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6729044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80736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7432428" y="4912087"/>
            <a:ext cx="35169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44" name="오른쪽 화살표 43"/>
          <p:cNvSpPr/>
          <p:nvPr/>
        </p:nvSpPr>
        <p:spPr>
          <a:xfrm rot="19303120">
            <a:off x="2993877" y="3388336"/>
            <a:ext cx="731664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173012">
            <a:off x="2999333" y="4712925"/>
            <a:ext cx="731664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98033" y="3163450"/>
            <a:ext cx="46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X</a:t>
            </a:r>
            <a:endParaRPr lang="en-US" altLang="ko-KR" sz="5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8149" y="4416147"/>
            <a:ext cx="46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O</a:t>
            </a:r>
            <a:endParaRPr lang="en-US" altLang="ko-KR" sz="5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11664" y="3832987"/>
            <a:ext cx="2771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Stirng</a:t>
            </a:r>
            <a:r>
              <a:rPr lang="ko-KR" altLang="en-US" sz="1100" dirty="0" smtClean="0">
                <a:latin typeface="+mn-ea"/>
              </a:rPr>
              <a:t>클래스의 대안으로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StringBuffer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StringBuilder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등장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-4.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StringBuffer</a:t>
            </a:r>
            <a:r>
              <a:rPr lang="ko-KR" altLang="en-US" sz="1600" b="1" dirty="0">
                <a:latin typeface="+mj-ea"/>
                <a:ea typeface="+mj-ea"/>
              </a:rPr>
              <a:t>와 </a:t>
            </a:r>
            <a:r>
              <a:rPr lang="en-US" altLang="ko-KR" sz="1600" b="1" dirty="0" err="1">
                <a:latin typeface="+mj-ea"/>
                <a:ea typeface="+mj-ea"/>
              </a:rPr>
              <a:t>StringBuilder</a:t>
            </a:r>
            <a:r>
              <a:rPr lang="ko-KR" altLang="en-US" sz="1600" b="1" dirty="0">
                <a:latin typeface="+mj-ea"/>
                <a:ea typeface="+mj-ea"/>
              </a:rPr>
              <a:t>의 등장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06" y="1125688"/>
            <a:ext cx="10676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Stirng</a:t>
            </a:r>
            <a:r>
              <a:rPr lang="ko-KR" altLang="en-US" sz="1100" dirty="0" smtClean="0">
                <a:latin typeface="+mn-ea"/>
              </a:rPr>
              <a:t>클래스의 새로운 메모리를 생성하는 문제로 인해 속도가 느려지는 현상이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그래서 속도적인 측면에서 더욱 개선된 </a:t>
            </a:r>
            <a:r>
              <a:rPr lang="en-US" altLang="ko-KR" sz="1100" dirty="0" err="1" smtClean="0">
                <a:latin typeface="+mn-ea"/>
              </a:rPr>
              <a:t>StringBuffer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StringBuilder</a:t>
            </a:r>
            <a:r>
              <a:rPr lang="ko-KR" altLang="en-US" sz="1100" dirty="0" smtClean="0">
                <a:latin typeface="+mn-ea"/>
              </a:rPr>
              <a:t>가 등장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2035" y="1857113"/>
            <a:ext cx="1036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StringBuilder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주요 기능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err="1" smtClean="0">
                <a:latin typeface="+mn-ea"/>
              </a:rPr>
              <a:t>메소드</a:t>
            </a:r>
            <a:r>
              <a:rPr lang="en-US" altLang="ko-KR" sz="1200" b="1" dirty="0" smtClean="0">
                <a:latin typeface="+mn-ea"/>
              </a:rPr>
              <a:t>)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22036" y="2134112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2035" y="2171972"/>
            <a:ext cx="2782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Append : </a:t>
            </a:r>
            <a:r>
              <a:rPr lang="ko-KR" altLang="en-US" sz="1100" dirty="0" smtClean="0">
                <a:latin typeface="+mn-ea"/>
              </a:rPr>
              <a:t>문자열 추가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nsert : </a:t>
            </a:r>
            <a:r>
              <a:rPr lang="ko-KR" altLang="en-US" sz="1100" dirty="0" smtClean="0">
                <a:latin typeface="+mn-ea"/>
              </a:rPr>
              <a:t>특정 위치에 문자열 추가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delete : </a:t>
            </a:r>
            <a:r>
              <a:rPr lang="ko-KR" altLang="en-US" sz="1100" dirty="0" smtClean="0">
                <a:latin typeface="+mn-ea"/>
              </a:rPr>
              <a:t>문자열 삭제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deleteCharAt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특정 문자 하나 삭제</a:t>
            </a:r>
            <a:endParaRPr lang="en-US" altLang="ko-KR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03" y="2171972"/>
            <a:ext cx="4610100" cy="2105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538" y="2171972"/>
            <a:ext cx="1219200" cy="58102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22035" y="4952515"/>
            <a:ext cx="1036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+mj-ea"/>
              </a:rPr>
              <a:t>StringBuffer</a:t>
            </a:r>
            <a:r>
              <a:rPr lang="ko-KR" altLang="en-US" sz="1200" b="1" dirty="0">
                <a:latin typeface="+mj-ea"/>
              </a:rPr>
              <a:t>와 </a:t>
            </a:r>
            <a:r>
              <a:rPr lang="en-US" altLang="ko-KR" sz="1200" b="1" dirty="0" err="1" smtClean="0">
                <a:latin typeface="+mj-ea"/>
              </a:rPr>
              <a:t>StringBuilder</a:t>
            </a:r>
            <a:r>
              <a:rPr lang="ko-KR" altLang="en-US" sz="1200" b="1" dirty="0" smtClean="0">
                <a:latin typeface="+mj-ea"/>
              </a:rPr>
              <a:t>는 </a:t>
            </a:r>
            <a:r>
              <a:rPr lang="ko-KR" altLang="en-US" sz="1200" b="1" dirty="0">
                <a:latin typeface="+mj-ea"/>
              </a:rPr>
              <a:t>약간의 차이가 </a:t>
            </a:r>
            <a:r>
              <a:rPr lang="ko-KR" altLang="en-US" sz="1200" b="1" dirty="0" smtClean="0">
                <a:latin typeface="+mj-ea"/>
              </a:rPr>
              <a:t>있을 뿐 같다고 생각하시면 됩니다</a:t>
            </a:r>
            <a:r>
              <a:rPr lang="en-US" altLang="ko-KR" sz="1200" b="1" dirty="0" smtClean="0">
                <a:latin typeface="+mj-ea"/>
              </a:rPr>
              <a:t>. 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22035" y="5229514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2034" y="5255890"/>
            <a:ext cx="103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StringBuffer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StringBuilder</a:t>
            </a:r>
            <a:r>
              <a:rPr lang="ko-KR" altLang="en-US" sz="1100" dirty="0" smtClean="0">
                <a:latin typeface="+mn-ea"/>
              </a:rPr>
              <a:t>는 동일하</a:t>
            </a:r>
            <a:r>
              <a:rPr lang="ko-KR" altLang="en-US" sz="1100" dirty="0">
                <a:latin typeface="+mn-ea"/>
              </a:rPr>
              <a:t>다</a:t>
            </a:r>
            <a:r>
              <a:rPr lang="ko-KR" altLang="en-US" sz="1100" dirty="0" smtClean="0">
                <a:latin typeface="+mn-ea"/>
              </a:rPr>
              <a:t>고 생각 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단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StringBuffer</a:t>
            </a:r>
            <a:r>
              <a:rPr lang="ko-KR" altLang="en-US" sz="1100" dirty="0" smtClean="0">
                <a:latin typeface="+mn-ea"/>
              </a:rPr>
              <a:t>가 </a:t>
            </a:r>
            <a:r>
              <a:rPr lang="en-US" altLang="ko-KR" sz="1100" dirty="0" err="1" smtClean="0">
                <a:latin typeface="+mn-ea"/>
              </a:rPr>
              <a:t>StringBuilder</a:t>
            </a:r>
            <a:r>
              <a:rPr lang="ko-KR" altLang="en-US" sz="1100" dirty="0" smtClean="0">
                <a:latin typeface="+mn-ea"/>
              </a:rPr>
              <a:t>보다 먼저 세상에 등장 한 클래스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기능은 같고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단지 </a:t>
            </a:r>
            <a:r>
              <a:rPr lang="en-US" altLang="ko-KR" sz="1100" dirty="0" err="1" smtClean="0">
                <a:latin typeface="+mn-ea"/>
              </a:rPr>
              <a:t>StringBuilder</a:t>
            </a:r>
            <a:r>
              <a:rPr lang="ko-KR" altLang="en-US" sz="1100" dirty="0" smtClean="0">
                <a:latin typeface="+mn-ea"/>
              </a:rPr>
              <a:t>가 속도 면에서 좀더 빠릅니다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날짜</a:t>
            </a:r>
            <a:r>
              <a:rPr lang="en-US" altLang="ko-KR" sz="1600" b="1" dirty="0">
                <a:latin typeface="+mj-ea"/>
                <a:ea typeface="+mj-ea"/>
              </a:rPr>
              <a:t>(Calendar) API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06" y="1125688"/>
            <a:ext cx="1067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날짜와 시간을 표현할 때 많이 쓰이는 </a:t>
            </a:r>
            <a:r>
              <a:rPr lang="en-US" altLang="ko-KR" sz="1100" dirty="0" smtClean="0">
                <a:latin typeface="+mn-ea"/>
              </a:rPr>
              <a:t>Calendar</a:t>
            </a:r>
            <a:r>
              <a:rPr lang="ko-KR" altLang="en-US" sz="1100" dirty="0" smtClean="0">
                <a:latin typeface="+mn-ea"/>
              </a:rPr>
              <a:t>클래스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 (</a:t>
            </a:r>
            <a:r>
              <a:rPr lang="en-US" altLang="ko-KR" sz="1100" dirty="0" smtClean="0">
                <a:latin typeface="+mn-ea"/>
              </a:rPr>
              <a:t>22_5_ex1_calendar)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2034" y="4064496"/>
            <a:ext cx="1036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</a:rPr>
              <a:t>개발 테스트에 많이 쓰이는 </a:t>
            </a:r>
            <a:r>
              <a:rPr lang="en-US" altLang="ko-KR" sz="1200" b="1" dirty="0" err="1">
                <a:latin typeface="+mj-ea"/>
              </a:rPr>
              <a:t>System.currentTimeMillis</a:t>
            </a:r>
            <a:r>
              <a:rPr lang="en-US" altLang="ko-KR" sz="1200" b="1" dirty="0">
                <a:latin typeface="+mj-ea"/>
              </a:rPr>
              <a:t>()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22035" y="4341495"/>
            <a:ext cx="1036031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2034" y="4359079"/>
            <a:ext cx="1036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System.currentTimeMillis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는 현재의 시간을 </a:t>
            </a:r>
            <a:r>
              <a:rPr lang="en-US" altLang="ko-KR" sz="1100" dirty="0" smtClean="0">
                <a:latin typeface="+mn-ea"/>
              </a:rPr>
              <a:t>1/1,000</a:t>
            </a:r>
            <a:r>
              <a:rPr lang="ko-KR" altLang="en-US" sz="1100" dirty="0" smtClean="0">
                <a:latin typeface="+mn-ea"/>
              </a:rPr>
              <a:t>초 단위로 표시합니다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거의 속도 테스트 용도로 쓰입니다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5" y="1645927"/>
            <a:ext cx="525780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41" y="3410125"/>
            <a:ext cx="990600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35" y="4748945"/>
            <a:ext cx="3810000" cy="257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35" y="5025090"/>
            <a:ext cx="4248150" cy="1457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274" y="5029852"/>
            <a:ext cx="4333875" cy="144780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731</Words>
  <Application>Microsoft Office PowerPoint</Application>
  <PresentationFormat>와이드스크린</PresentationFormat>
  <Paragraphs>107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911</cp:revision>
  <dcterms:created xsi:type="dcterms:W3CDTF">2014-12-01T08:37:15Z</dcterms:created>
  <dcterms:modified xsi:type="dcterms:W3CDTF">2014-12-22T01:52:46Z</dcterms:modified>
</cp:coreProperties>
</file>