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6" r:id="rId4"/>
    <p:sldId id="267" r:id="rId5"/>
    <p:sldId id="271" r:id="rId6"/>
    <p:sldId id="272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0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8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1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0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5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예외처리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3806" y="3500063"/>
            <a:ext cx="219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예외처리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66847" y="3900173"/>
            <a:ext cx="3101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예외란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예외처리의 필요성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예외처리 문법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(try ~ catch)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예외처리 문법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(throws)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일반적으로 많이 보게 되는 예외들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예외란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7" y="1129308"/>
            <a:ext cx="10676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세상에 완벽한 프로그램은 없는 거 같습니다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아무리 간단하고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문제 없을 거 같은 프로그램도 외부환경요인 등에 의해서 문제가 발생하곤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프로그램에서 문제가 발생될 만한 곳을 예상하여 사전에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문제가 발생하면 이렇게 해라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라고 프로그래밍 하는 것을 예외 처리라고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006" y="2287283"/>
            <a:ext cx="1067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예외처리의 필요성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005" y="2647421"/>
            <a:ext cx="106767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프로그래머는 예외 처리를 왜 해야 될까요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ko-KR" altLang="en-US" sz="1100" dirty="0" smtClean="0">
                <a:latin typeface="+mn-ea"/>
              </a:rPr>
              <a:t>이유는 간단합니다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/>
              <a:t>몇 달 동안 심혈을 기울여 만들어 놓은 프로젝트가 단순한 어떤 이유로 작동을 하지 않은 다면 얼마나 </a:t>
            </a:r>
            <a:r>
              <a:rPr lang="ko-KR" altLang="en-US" sz="1100" dirty="0" smtClean="0"/>
              <a:t>속상할까요</a:t>
            </a:r>
            <a:r>
              <a:rPr lang="en-US" altLang="ko-KR" sz="1100" dirty="0" smtClean="0"/>
              <a:t>? </a:t>
            </a:r>
            <a:r>
              <a:rPr lang="ko-KR" altLang="en-US" sz="1100" dirty="0"/>
              <a:t>예외의 필요성은 어느 한 부분에서 예외가 발생하더라도 계속해서 프로그램이 동작되도록 하는데 목적이 있습니다</a:t>
            </a:r>
            <a:r>
              <a:rPr lang="en-US" altLang="ko-KR" sz="1100" dirty="0" smtClean="0"/>
              <a:t>. </a:t>
            </a:r>
            <a:r>
              <a:rPr lang="ko-KR" altLang="en-US" sz="1100" dirty="0"/>
              <a:t>예를 들어 사용자한테 두 번의 숫자를 </a:t>
            </a:r>
            <a:r>
              <a:rPr lang="ko-KR" altLang="en-US" sz="1100" dirty="0" smtClean="0"/>
              <a:t>입력 받아 </a:t>
            </a:r>
            <a:r>
              <a:rPr lang="ko-KR" altLang="en-US" sz="1100" dirty="0"/>
              <a:t>곱셈</a:t>
            </a:r>
            <a:r>
              <a:rPr lang="en-US" altLang="ko-KR" sz="1100" dirty="0"/>
              <a:t>, </a:t>
            </a:r>
            <a:r>
              <a:rPr lang="ko-KR" altLang="en-US" sz="1100" dirty="0"/>
              <a:t>나눗셈</a:t>
            </a:r>
            <a:r>
              <a:rPr lang="en-US" altLang="ko-KR" sz="1100" dirty="0"/>
              <a:t>, </a:t>
            </a:r>
            <a:r>
              <a:rPr lang="ko-KR" altLang="en-US" sz="1100" dirty="0"/>
              <a:t>덧셈</a:t>
            </a:r>
            <a:r>
              <a:rPr lang="en-US" altLang="ko-KR" sz="1100" dirty="0"/>
              <a:t>, </a:t>
            </a:r>
            <a:r>
              <a:rPr lang="ko-KR" altLang="en-US" sz="1100" dirty="0"/>
              <a:t>뺄셈을 하는 프로그램이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사용자가 ‘</a:t>
            </a:r>
            <a:r>
              <a:rPr lang="en-US" altLang="ko-KR" sz="1100" dirty="0"/>
              <a:t>10’</a:t>
            </a:r>
            <a:r>
              <a:rPr lang="ko-KR" altLang="en-US" sz="1100" dirty="0"/>
              <a:t>과 ‘</a:t>
            </a:r>
            <a:r>
              <a:rPr lang="en-US" altLang="ko-KR" sz="1100" dirty="0"/>
              <a:t>2’</a:t>
            </a:r>
            <a:r>
              <a:rPr lang="ko-KR" altLang="en-US" sz="1100" dirty="0"/>
              <a:t>를 입력하면 결과는 다음과 같을 것입니다</a:t>
            </a:r>
            <a:r>
              <a:rPr lang="en-US" altLang="ko-KR" sz="1100" dirty="0"/>
              <a:t>.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10 * 2 = 20, 10 / 2 = 5, </a:t>
            </a:r>
            <a:r>
              <a:rPr lang="en-US" altLang="ko-KR" sz="1100" dirty="0">
                <a:latin typeface="+mn-ea"/>
              </a:rPr>
              <a:t>10 + 2 = 12, 10 – 2 = </a:t>
            </a:r>
            <a:r>
              <a:rPr lang="en-US" altLang="ko-KR" sz="1100" dirty="0" smtClean="0">
                <a:latin typeface="+mn-ea"/>
              </a:rPr>
              <a:t>10</a:t>
            </a:r>
          </a:p>
          <a:p>
            <a:r>
              <a:rPr lang="ko-KR" altLang="en-US" sz="1100" dirty="0" smtClean="0">
                <a:latin typeface="+mn-ea"/>
              </a:rPr>
              <a:t>이 </a:t>
            </a:r>
            <a:r>
              <a:rPr lang="ko-KR" altLang="en-US" sz="1100" dirty="0">
                <a:latin typeface="+mn-ea"/>
              </a:rPr>
              <a:t>경</a:t>
            </a:r>
            <a:r>
              <a:rPr lang="ko-KR" altLang="en-US" sz="1100" dirty="0" smtClean="0">
                <a:latin typeface="+mn-ea"/>
              </a:rPr>
              <a:t>우에는 아무런 이상이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사용자가 </a:t>
            </a:r>
            <a:r>
              <a:rPr lang="en-US" altLang="ko-KR" sz="1100" dirty="0" smtClean="0">
                <a:latin typeface="+mn-ea"/>
              </a:rPr>
              <a:t>10</a:t>
            </a:r>
            <a:r>
              <a:rPr lang="ko-KR" altLang="en-US" sz="1100" dirty="0" smtClean="0">
                <a:latin typeface="+mn-ea"/>
              </a:rPr>
              <a:t>과 </a:t>
            </a:r>
            <a:r>
              <a:rPr lang="en-US" altLang="ko-KR" sz="1100" dirty="0" smtClean="0">
                <a:latin typeface="+mn-ea"/>
              </a:rPr>
              <a:t>0</a:t>
            </a:r>
            <a:r>
              <a:rPr lang="ko-KR" altLang="en-US" sz="1100" dirty="0" smtClean="0">
                <a:latin typeface="+mn-ea"/>
              </a:rPr>
              <a:t>을 입력하는 순간 문제가 발생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10 * 0 = 0, 10 / 0 = ?, </a:t>
            </a:r>
            <a:r>
              <a:rPr lang="en-US" altLang="ko-KR" sz="1100" dirty="0">
                <a:latin typeface="+mn-ea"/>
              </a:rPr>
              <a:t>10 + 0 = 10, 10 – 0 = </a:t>
            </a:r>
            <a:r>
              <a:rPr lang="en-US" altLang="ko-KR" sz="1100" dirty="0" smtClean="0">
                <a:latin typeface="+mn-ea"/>
              </a:rPr>
              <a:t>10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0</a:t>
            </a:r>
            <a:r>
              <a:rPr lang="ko-KR" altLang="en-US" sz="1100" dirty="0" smtClean="0">
                <a:latin typeface="+mn-ea"/>
              </a:rPr>
              <a:t>으로 나눌 수 없어 프로그램이 중단 될 것입니다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이런 경우 덧셈과 뺄셈은 이상이 없어도 사용자는 프로그램 동작이 중단되어 결과를 볼 수가 없습니다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ko-KR" altLang="en-US" sz="1100" dirty="0" smtClean="0">
                <a:latin typeface="+mn-ea"/>
              </a:rPr>
              <a:t>만약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나눗셈 처리에 예외처리를 해두었다면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/>
              <a:t>나눗셈의 결과는 못 보더라도 덧셈과 뺄셈의 결과는 볼 수 있었을 </a:t>
            </a:r>
            <a:r>
              <a:rPr lang="ko-KR" altLang="en-US" sz="1100" dirty="0" smtClean="0"/>
              <a:t>것입니다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latin typeface="+mn-ea"/>
              </a:rPr>
              <a:t>이것이 </a:t>
            </a:r>
            <a:r>
              <a:rPr lang="ko-KR" altLang="en-US" sz="1100" dirty="0" smtClean="0">
                <a:latin typeface="+mn-ea"/>
              </a:rPr>
              <a:t>바로 예외처리가 필요한 이유 입니다</a:t>
            </a:r>
            <a:r>
              <a:rPr lang="en-US" altLang="ko-KR" sz="1100" dirty="0" smtClean="0">
                <a:latin typeface="+mn-ea"/>
              </a:rPr>
              <a:t>. 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55" y="4610396"/>
            <a:ext cx="2019300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45" y="5872162"/>
            <a:ext cx="323850" cy="66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621" y="4610396"/>
            <a:ext cx="1971675" cy="116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621" y="5887562"/>
            <a:ext cx="4695825" cy="58102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7007" y="2630920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예외처리 문법 </a:t>
            </a:r>
            <a:r>
              <a:rPr lang="en-US" altLang="ko-KR" sz="1600" b="1" dirty="0">
                <a:latin typeface="+mj-ea"/>
                <a:ea typeface="+mj-ea"/>
              </a:rPr>
              <a:t>(try ~ catch)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9859" y="4428531"/>
            <a:ext cx="3695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catch</a:t>
            </a:r>
            <a:r>
              <a:rPr lang="ko-KR" altLang="en-US" sz="1100" dirty="0" smtClean="0">
                <a:latin typeface="+mn-ea"/>
              </a:rPr>
              <a:t>문에 예외처리를 여러 개 할 수 도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52" y="1452002"/>
            <a:ext cx="2333625" cy="1533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01271" y="1712259"/>
            <a:ext cx="1622611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01271" y="2322139"/>
            <a:ext cx="1622611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0" idx="3"/>
          </p:cNvCxnSpPr>
          <p:nvPr/>
        </p:nvCxnSpPr>
        <p:spPr>
          <a:xfrm flipV="1">
            <a:off x="2823882" y="1887070"/>
            <a:ext cx="2545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823882" y="2506762"/>
            <a:ext cx="2545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9860" y="1740725"/>
            <a:ext cx="3070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문제가 발생할 수 있는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기술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9859" y="2366145"/>
            <a:ext cx="391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Try{}</a:t>
            </a:r>
            <a:r>
              <a:rPr lang="ko-KR" altLang="en-US" sz="1100" dirty="0" smtClean="0">
                <a:latin typeface="+mn-ea"/>
              </a:rPr>
              <a:t>안에서 문제가 발생했을 때 대처방안을 기술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12" y="3500662"/>
            <a:ext cx="3486150" cy="27432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201270" y="4384525"/>
            <a:ext cx="1622611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01270" y="4969491"/>
            <a:ext cx="1622611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01270" y="5606676"/>
            <a:ext cx="1622611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823882" y="4559336"/>
            <a:ext cx="2545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9" idx="1"/>
          </p:cNvCxnSpPr>
          <p:nvPr/>
        </p:nvCxnSpPr>
        <p:spPr>
          <a:xfrm flipV="1">
            <a:off x="2835700" y="4559336"/>
            <a:ext cx="2534159" cy="58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9" idx="1"/>
          </p:cNvCxnSpPr>
          <p:nvPr/>
        </p:nvCxnSpPr>
        <p:spPr>
          <a:xfrm flipV="1">
            <a:off x="2823881" y="4559336"/>
            <a:ext cx="2545978" cy="122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예외처리 문법 </a:t>
            </a:r>
            <a:r>
              <a:rPr lang="en-US" altLang="ko-KR" sz="1600" b="1" dirty="0">
                <a:latin typeface="+mj-ea"/>
                <a:ea typeface="+mj-ea"/>
              </a:rPr>
              <a:t>(try ~ catch)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7007" y="1129308"/>
            <a:ext cx="1067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앞에서 살펴 봤던 </a:t>
            </a:r>
            <a:r>
              <a:rPr lang="en-US" altLang="ko-KR" sz="1100" dirty="0" smtClean="0">
                <a:latin typeface="+mn-ea"/>
              </a:rPr>
              <a:t>4</a:t>
            </a:r>
            <a:r>
              <a:rPr lang="ko-KR" altLang="en-US" sz="1100" dirty="0" err="1" smtClean="0">
                <a:latin typeface="+mn-ea"/>
              </a:rPr>
              <a:t>칙</a:t>
            </a:r>
            <a:r>
              <a:rPr lang="ko-KR" altLang="en-US" sz="1100" dirty="0" smtClean="0">
                <a:latin typeface="+mn-ea"/>
              </a:rPr>
              <a:t> 연산을 이용해서 예외처리</a:t>
            </a:r>
            <a:r>
              <a:rPr lang="en-US" altLang="ko-KR" sz="1100" dirty="0" smtClean="0">
                <a:latin typeface="+mn-ea"/>
              </a:rPr>
              <a:t>(try ~ catch)</a:t>
            </a:r>
            <a:r>
              <a:rPr lang="ko-KR" altLang="en-US" sz="1100" dirty="0" smtClean="0">
                <a:latin typeface="+mn-ea"/>
              </a:rPr>
              <a:t>를 해보도록 하겠습니다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42" y="1805354"/>
            <a:ext cx="3114675" cy="24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42" y="4478216"/>
            <a:ext cx="809625" cy="676275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1310540" y="2520117"/>
            <a:ext cx="5230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41476" y="2389312"/>
            <a:ext cx="36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문제가 발생할 수 있는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 </a:t>
            </a:r>
            <a:r>
              <a:rPr lang="en-US" altLang="ko-KR" sz="1100" dirty="0" smtClean="0">
                <a:latin typeface="+mn-ea"/>
              </a:rPr>
              <a:t>try{} </a:t>
            </a:r>
            <a:r>
              <a:rPr lang="ko-KR" altLang="en-US" sz="1100" dirty="0" smtClean="0">
                <a:latin typeface="+mn-ea"/>
              </a:rPr>
              <a:t>처리 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856517" y="3473215"/>
            <a:ext cx="2684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1476" y="3342410"/>
            <a:ext cx="3640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문제가 발생할 경우 처리하는 부분 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32" name="직선 화살표 연결선 31"/>
          <p:cNvCxnSpPr>
            <a:endCxn id="33" idx="1"/>
          </p:cNvCxnSpPr>
          <p:nvPr/>
        </p:nvCxnSpPr>
        <p:spPr>
          <a:xfrm>
            <a:off x="1551467" y="4719776"/>
            <a:ext cx="4990009" cy="7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41476" y="4579231"/>
            <a:ext cx="3640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문제가 발생하였지만 </a:t>
            </a:r>
            <a:r>
              <a:rPr lang="en-US" altLang="ko-KR" sz="1100" dirty="0" smtClean="0">
                <a:latin typeface="+mn-ea"/>
              </a:rPr>
              <a:t>catch</a:t>
            </a:r>
            <a:r>
              <a:rPr lang="ko-KR" altLang="en-US" sz="1100" dirty="0" smtClean="0">
                <a:latin typeface="+mn-ea"/>
              </a:rPr>
              <a:t>로 처리하고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나머지 작업도 진행 되었습니다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atin typeface="+mj-ea"/>
                <a:ea typeface="+mj-ea"/>
              </a:rPr>
              <a:t>끝내 실행 합니다</a:t>
            </a:r>
            <a:r>
              <a:rPr lang="en-US" altLang="ko-KR" sz="1600" b="1" dirty="0" smtClean="0">
                <a:latin typeface="+mj-ea"/>
                <a:ea typeface="+mj-ea"/>
              </a:rPr>
              <a:t>. finally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7007" y="1121554"/>
            <a:ext cx="10676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try ~ catch</a:t>
            </a:r>
            <a:r>
              <a:rPr lang="ko-KR" altLang="en-US" sz="1100" dirty="0" smtClean="0">
                <a:latin typeface="+mn-ea"/>
              </a:rPr>
              <a:t>를 이용할 경우 </a:t>
            </a:r>
            <a:r>
              <a:rPr lang="en-US" altLang="ko-KR" sz="1100" dirty="0" smtClean="0">
                <a:latin typeface="+mn-ea"/>
              </a:rPr>
              <a:t>try{}</a:t>
            </a:r>
            <a:r>
              <a:rPr lang="ko-KR" altLang="en-US" sz="1100" dirty="0" smtClean="0">
                <a:latin typeface="+mn-ea"/>
              </a:rPr>
              <a:t>에서 문제가 발생하면 </a:t>
            </a:r>
            <a:r>
              <a:rPr lang="en-US" altLang="ko-KR" sz="1100" dirty="0" smtClean="0">
                <a:latin typeface="+mn-ea"/>
              </a:rPr>
              <a:t>catch</a:t>
            </a:r>
            <a:r>
              <a:rPr lang="ko-KR" altLang="en-US" sz="1100" dirty="0" smtClean="0">
                <a:latin typeface="+mn-ea"/>
              </a:rPr>
              <a:t>문이 실행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finally</a:t>
            </a:r>
            <a:r>
              <a:rPr lang="ko-KR" altLang="en-US" sz="1100" dirty="0" smtClean="0">
                <a:latin typeface="+mn-ea"/>
              </a:rPr>
              <a:t>문은 </a:t>
            </a:r>
            <a:r>
              <a:rPr lang="en-US" altLang="ko-KR" sz="1100" dirty="0" smtClean="0">
                <a:latin typeface="+mn-ea"/>
              </a:rPr>
              <a:t>try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smtClean="0">
                <a:latin typeface="+mn-ea"/>
              </a:rPr>
              <a:t>catch</a:t>
            </a:r>
            <a:r>
              <a:rPr lang="ko-KR" altLang="en-US" sz="1100" dirty="0" smtClean="0">
                <a:latin typeface="+mn-ea"/>
              </a:rPr>
              <a:t>문의 영향 없이 무조건 실행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42" y="1729101"/>
            <a:ext cx="3810000" cy="1857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19" y="3879972"/>
            <a:ext cx="1485900" cy="5048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예외처리 문법 </a:t>
            </a:r>
            <a:r>
              <a:rPr lang="en-US" altLang="ko-KR" sz="1600" b="1" dirty="0" smtClean="0">
                <a:latin typeface="+mj-ea"/>
                <a:ea typeface="+mj-ea"/>
              </a:rPr>
              <a:t>(</a:t>
            </a:r>
            <a:r>
              <a:rPr lang="en-US" altLang="ko-KR" sz="1600" b="1" dirty="0">
                <a:latin typeface="+mj-ea"/>
                <a:ea typeface="+mj-ea"/>
              </a:rPr>
              <a:t>throws) (</a:t>
            </a:r>
            <a:r>
              <a:rPr lang="en-US" altLang="ko-KR" sz="1600" b="1" dirty="0" smtClean="0">
                <a:latin typeface="+mj-ea"/>
                <a:ea typeface="+mj-ea"/>
              </a:rPr>
              <a:t>25_4_ex1_throws)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7007" y="1121554"/>
            <a:ext cx="10676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try ~ catch </a:t>
            </a:r>
            <a:r>
              <a:rPr lang="ko-KR" altLang="en-US" sz="1100" dirty="0" smtClean="0">
                <a:latin typeface="+mn-ea"/>
              </a:rPr>
              <a:t>예외 처리 방법은 예외가 발생했을 때 자체적으로 </a:t>
            </a:r>
            <a:r>
              <a:rPr lang="en-US" altLang="ko-KR" sz="1100" dirty="0" smtClean="0">
                <a:latin typeface="+mn-ea"/>
              </a:rPr>
              <a:t>catch</a:t>
            </a:r>
            <a:r>
              <a:rPr lang="ko-KR" altLang="en-US" sz="1100" dirty="0" smtClean="0">
                <a:latin typeface="+mn-ea"/>
              </a:rPr>
              <a:t>문을 이용해서 해결 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이번에 살펴볼 </a:t>
            </a:r>
            <a:r>
              <a:rPr lang="en-US" altLang="ko-KR" sz="1100" dirty="0" smtClean="0">
                <a:latin typeface="+mn-ea"/>
              </a:rPr>
              <a:t>throws</a:t>
            </a:r>
            <a:r>
              <a:rPr lang="ko-KR" altLang="en-US" sz="1100" dirty="0" smtClean="0">
                <a:latin typeface="+mn-ea"/>
              </a:rPr>
              <a:t>의 경우에는 예외를 발생시킨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호출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쪽으로 예외를 던져버리는 방식 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93" y="1566162"/>
            <a:ext cx="5795990" cy="3516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93" y="5263664"/>
            <a:ext cx="1920744" cy="1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-5.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일반적으로 많이 보게 되는 예외들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7007" y="1121553"/>
            <a:ext cx="106767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예외</a:t>
            </a:r>
            <a:r>
              <a:rPr lang="en-US" altLang="ko-KR" sz="1100" dirty="0" smtClean="0">
                <a:latin typeface="+mn-ea"/>
              </a:rPr>
              <a:t>(Exception)</a:t>
            </a:r>
            <a:r>
              <a:rPr lang="ko-KR" altLang="en-US" sz="1100" dirty="0" smtClean="0">
                <a:latin typeface="+mn-ea"/>
              </a:rPr>
              <a:t>의 종류는 아주 많습니다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정말 많습니다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Exception</a:t>
            </a:r>
            <a:r>
              <a:rPr lang="ko-KR" altLang="en-US" sz="1100" dirty="0" smtClean="0">
                <a:latin typeface="+mn-ea"/>
              </a:rPr>
              <a:t>클래스는 많은 예외들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자식클래스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가지고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모든 예외를 습득한다는 것은 불가능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그럴 필요도 없습니다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프로그래밍을 하다 보면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자주 보게 되는 예외들이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대표적인 몇 가지만 살펴보도록 하겠습니다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891" y="2076553"/>
            <a:ext cx="893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JAVA API</a:t>
            </a:r>
            <a:r>
              <a:rPr lang="ko-KR" altLang="en-US" sz="1100" b="1" dirty="0" smtClean="0">
                <a:latin typeface="+mn-ea"/>
              </a:rPr>
              <a:t>문서를 통해서 </a:t>
            </a:r>
            <a:r>
              <a:rPr lang="en-US" altLang="ko-KR" sz="1100" b="1" dirty="0" smtClean="0">
                <a:latin typeface="+mn-ea"/>
              </a:rPr>
              <a:t>Exception</a:t>
            </a:r>
            <a:r>
              <a:rPr lang="ko-KR" altLang="en-US" sz="1100" b="1" dirty="0" smtClean="0">
                <a:latin typeface="+mn-ea"/>
              </a:rPr>
              <a:t>클래스가 얼마나 많은 자식 클래스를 가지고 있는지 </a:t>
            </a:r>
            <a:r>
              <a:rPr lang="ko-KR" altLang="en-US" sz="1100" b="1" dirty="0" smtClean="0">
                <a:latin typeface="+mn-ea"/>
              </a:rPr>
              <a:t>알 수 </a:t>
            </a:r>
            <a:r>
              <a:rPr lang="ko-KR" altLang="en-US" sz="1100" b="1" dirty="0" smtClean="0">
                <a:latin typeface="+mn-ea"/>
              </a:rPr>
              <a:t>있습니다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en-US" altLang="ko-KR" sz="1100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1" y="2344618"/>
            <a:ext cx="8382000" cy="37338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808892" y="2338163"/>
            <a:ext cx="8932985" cy="64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-5.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일반적으로 많이 보게 되는 예외들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8892" y="1196989"/>
            <a:ext cx="827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+mn-ea"/>
              </a:rPr>
              <a:t>ArrayIndexOutOfBoundsException</a:t>
            </a:r>
            <a:r>
              <a:rPr lang="en-US" altLang="ko-KR" sz="1100" b="1" dirty="0" smtClean="0">
                <a:latin typeface="+mn-ea"/>
              </a:rPr>
              <a:t> &gt; </a:t>
            </a:r>
            <a:r>
              <a:rPr lang="ko-KR" altLang="en-US" sz="1100" b="1" dirty="0" smtClean="0">
                <a:latin typeface="+mn-ea"/>
              </a:rPr>
              <a:t>배열을 사용시 존재하지 않는 </a:t>
            </a:r>
            <a:r>
              <a:rPr lang="en-US" altLang="ko-KR" sz="1100" b="1" dirty="0" smtClean="0">
                <a:latin typeface="+mn-ea"/>
              </a:rPr>
              <a:t>index</a:t>
            </a:r>
            <a:r>
              <a:rPr lang="ko-KR" altLang="en-US" sz="1100" b="1" dirty="0" smtClean="0">
                <a:latin typeface="+mn-ea"/>
              </a:rPr>
              <a:t>값을 호출하면 발생 합니다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8892" y="1465054"/>
            <a:ext cx="8273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42" y="1479504"/>
            <a:ext cx="2343150" cy="140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90" y="2937458"/>
            <a:ext cx="4838700" cy="9525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196046" y="2708355"/>
            <a:ext cx="36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6229" y="2577550"/>
            <a:ext cx="286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인덱스 </a:t>
            </a:r>
            <a:r>
              <a:rPr lang="en-US" altLang="ko-KR" sz="1100" b="1" dirty="0" smtClean="0">
                <a:latin typeface="+mn-ea"/>
              </a:rPr>
              <a:t>4</a:t>
            </a:r>
            <a:r>
              <a:rPr lang="ko-KR" altLang="en-US" sz="1100" b="1" dirty="0" smtClean="0">
                <a:latin typeface="+mn-ea"/>
              </a:rPr>
              <a:t>에 해당하는 값은 없습니다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4235140" y="2708355"/>
            <a:ext cx="2601089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8892" y="4386344"/>
            <a:ext cx="827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+mn-ea"/>
              </a:rPr>
              <a:t>NullPointerException</a:t>
            </a:r>
            <a:r>
              <a:rPr lang="en-US" altLang="ko-KR" sz="1100" b="1" dirty="0" smtClean="0">
                <a:latin typeface="+mn-ea"/>
              </a:rPr>
              <a:t> &gt; </a:t>
            </a:r>
            <a:r>
              <a:rPr lang="ko-KR" altLang="en-US" sz="1100" b="1" dirty="0" smtClean="0">
                <a:latin typeface="+mn-ea"/>
              </a:rPr>
              <a:t>존재하지 않는 객체를 </a:t>
            </a:r>
            <a:r>
              <a:rPr lang="ko-KR" altLang="en-US" sz="1100" b="1" dirty="0" smtClean="0">
                <a:latin typeface="+mn-ea"/>
              </a:rPr>
              <a:t>가리킬 때 </a:t>
            </a:r>
            <a:r>
              <a:rPr lang="ko-KR" altLang="en-US" sz="1100" b="1" dirty="0" smtClean="0">
                <a:latin typeface="+mn-ea"/>
              </a:rPr>
              <a:t>발생 합니다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808892" y="4654409"/>
            <a:ext cx="8273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84992" y="5124166"/>
            <a:ext cx="364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25175" y="4993361"/>
            <a:ext cx="286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존재하는 객체가 없습니다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23" name="직선 화살표 연결선 22"/>
          <p:cNvCxnSpPr>
            <a:endCxn id="22" idx="1"/>
          </p:cNvCxnSpPr>
          <p:nvPr/>
        </p:nvCxnSpPr>
        <p:spPr>
          <a:xfrm flipV="1">
            <a:off x="3979817" y="5124166"/>
            <a:ext cx="2745358" cy="6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92" y="4838416"/>
            <a:ext cx="1962150" cy="571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37" y="5777133"/>
            <a:ext cx="4152900" cy="36195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25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-5.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일반적으로 많이 보게 되는 예외들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8892" y="4497540"/>
            <a:ext cx="827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</a:t>
            </a:r>
            <a:r>
              <a:rPr lang="ko-KR" altLang="en-US" sz="1100" b="1" dirty="0" smtClean="0">
                <a:latin typeface="+mn-ea"/>
              </a:rPr>
              <a:t>관련 </a:t>
            </a:r>
            <a:r>
              <a:rPr lang="en-US" altLang="ko-KR" sz="1100" b="1" dirty="0" smtClean="0">
                <a:latin typeface="+mn-ea"/>
              </a:rPr>
              <a:t>Exception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8892" y="4765605"/>
            <a:ext cx="8273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8892" y="4796568"/>
            <a:ext cx="827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ClassNotFoundException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드라이브 </a:t>
            </a:r>
            <a:r>
              <a:rPr lang="ko-KR" altLang="en-US" sz="1100" dirty="0">
                <a:latin typeface="+mn-ea"/>
              </a:rPr>
              <a:t>이름을 찾지 못했을 </a:t>
            </a:r>
            <a:r>
              <a:rPr lang="ko-KR" altLang="en-US" sz="1100" dirty="0" smtClean="0">
                <a:latin typeface="+mn-ea"/>
              </a:rPr>
              <a:t>때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SQLException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en-US" altLang="ko-KR" sz="1100" dirty="0" err="1">
                <a:latin typeface="+mn-ea"/>
              </a:rPr>
              <a:t>db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url</a:t>
            </a:r>
            <a:r>
              <a:rPr lang="en-US" altLang="ko-KR" sz="1100" dirty="0" smtClean="0">
                <a:latin typeface="+mn-ea"/>
              </a:rPr>
              <a:t>, id, pw</a:t>
            </a:r>
            <a:r>
              <a:rPr lang="ko-KR" altLang="en-US" sz="1100" dirty="0" smtClean="0">
                <a:latin typeface="+mn-ea"/>
              </a:rPr>
              <a:t>가 </a:t>
            </a:r>
            <a:r>
              <a:rPr lang="ko-KR" altLang="en-US" sz="1100" dirty="0">
                <a:latin typeface="+mn-ea"/>
              </a:rPr>
              <a:t>올바르지 않을 </a:t>
            </a:r>
            <a:r>
              <a:rPr lang="ko-KR" altLang="en-US" sz="1100" dirty="0" smtClean="0">
                <a:latin typeface="+mn-ea"/>
              </a:rPr>
              <a:t>때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892" y="1196989"/>
            <a:ext cx="827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+mn-ea"/>
              </a:rPr>
              <a:t>NumberFormatException</a:t>
            </a:r>
            <a:r>
              <a:rPr lang="en-US" altLang="ko-KR" sz="1100" b="1" dirty="0" smtClean="0">
                <a:latin typeface="+mn-ea"/>
              </a:rPr>
              <a:t> &gt; </a:t>
            </a:r>
            <a:r>
              <a:rPr lang="ko-KR" altLang="en-US" sz="1100" b="1" dirty="0" smtClean="0">
                <a:latin typeface="+mn-ea"/>
              </a:rPr>
              <a:t>문자를 숫자로 </a:t>
            </a:r>
            <a:r>
              <a:rPr lang="ko-KR" altLang="en-US" sz="1100" b="1" dirty="0" err="1" smtClean="0">
                <a:latin typeface="+mn-ea"/>
              </a:rPr>
              <a:t>처리할때</a:t>
            </a:r>
            <a:r>
              <a:rPr lang="ko-KR" altLang="en-US" sz="1100" b="1" dirty="0" smtClean="0">
                <a:latin typeface="+mn-ea"/>
              </a:rPr>
              <a:t> 발생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08892" y="1465054"/>
            <a:ext cx="8273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62401" y="2333887"/>
            <a:ext cx="252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92131" y="2212918"/>
            <a:ext cx="3217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숫자로 변경 할 수 없는 문자열을 변경하려고 함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 flipV="1">
            <a:off x="4075611" y="2343723"/>
            <a:ext cx="2416520" cy="47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23" y="1870393"/>
            <a:ext cx="2895600" cy="60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6" y="2829449"/>
            <a:ext cx="5553075" cy="75247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617</Words>
  <Application>Microsoft Office PowerPoint</Application>
  <PresentationFormat>와이드스크린</PresentationFormat>
  <Paragraphs>66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1014</cp:revision>
  <dcterms:created xsi:type="dcterms:W3CDTF">2014-12-01T08:37:15Z</dcterms:created>
  <dcterms:modified xsi:type="dcterms:W3CDTF">2014-12-22T06:23:20Z</dcterms:modified>
</cp:coreProperties>
</file>