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3" r:id="rId2"/>
    <p:sldId id="265" r:id="rId3"/>
    <p:sldId id="266" r:id="rId4"/>
    <p:sldId id="267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3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2014-12-23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754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61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108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2014-12-23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2014-12-23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2014-12-23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2014-12-23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2014-12-23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2014-12-23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2014-12-23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2014-12-23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2014-12-23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6786282" y="176272"/>
            <a:ext cx="4794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26</a:t>
            </a:r>
            <a:r>
              <a:rPr lang="ko-KR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강 </a:t>
            </a:r>
            <a:r>
              <a:rPr lang="en-US" altLang="ko-KR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 Collections - I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2014-12-23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2014-12-23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2014-12-23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64941" y="3537119"/>
            <a:ext cx="4043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spc="-15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26</a:t>
            </a:r>
            <a:r>
              <a:rPr lang="ko-KR" altLang="en-US" sz="2000" spc="-15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강 </a:t>
            </a:r>
            <a:r>
              <a:rPr lang="en-US" altLang="ko-KR" sz="2000" spc="-15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JAVA Collections - I</a:t>
            </a:r>
            <a:endParaRPr lang="en-US" altLang="ko-KR" sz="2000" spc="-15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77953" y="3900173"/>
            <a:ext cx="4025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컬렉션이란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?</a:t>
            </a:r>
          </a:p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 JAVA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도 결국 효과적인 데이터를 처리하기 위한 수단</a:t>
            </a:r>
          </a:p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 List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계열 컬렉션 클래스 살펴보기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 smtClean="0"/>
              <a:t>Lecturer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K</a:t>
            </a:r>
            <a:r>
              <a:rPr lang="en-US" altLang="ko-KR" sz="1200" dirty="0" smtClean="0"/>
              <a:t>im </a:t>
            </a:r>
            <a:r>
              <a:rPr lang="en-US" altLang="ko-KR" sz="1200" dirty="0" err="1" smtClean="0"/>
              <a:t>Myoung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Ho</a:t>
            </a:r>
          </a:p>
          <a:p>
            <a:pPr algn="r"/>
            <a:r>
              <a:rPr lang="en-US" altLang="ko-KR" sz="1200" i="1" dirty="0" smtClean="0"/>
              <a:t>Nickname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블스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7007" y="760205"/>
            <a:ext cx="10676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j-ea"/>
                <a:ea typeface="+mj-ea"/>
              </a:rPr>
              <a:t>26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lang="ko-KR" altLang="en-US" sz="1600" b="1" dirty="0" smtClean="0">
                <a:latin typeface="+mj-ea"/>
                <a:ea typeface="+mj-ea"/>
              </a:rPr>
              <a:t>컬렉션</a:t>
            </a:r>
            <a:r>
              <a:rPr lang="en-US" altLang="ko-KR" sz="1600" b="1" dirty="0" smtClean="0">
                <a:latin typeface="+mj-ea"/>
                <a:ea typeface="+mj-ea"/>
              </a:rPr>
              <a:t>(Collections)</a:t>
            </a:r>
            <a:r>
              <a:rPr lang="ko-KR" altLang="en-US" sz="1600" b="1" dirty="0" smtClean="0">
                <a:latin typeface="+mj-ea"/>
                <a:ea typeface="+mj-ea"/>
              </a:rPr>
              <a:t>이란</a:t>
            </a:r>
            <a:r>
              <a:rPr lang="en-US" altLang="ko-KR" sz="1600" b="1" dirty="0">
                <a:latin typeface="+mj-ea"/>
                <a:ea typeface="+mj-ea"/>
              </a:rPr>
              <a:t>?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77008" y="1129308"/>
            <a:ext cx="1067679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컬렉션이란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우리말로 쉽게 말해서 자료구조 입니다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더 쉽게 말하면 배열 입니다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우리가 배웠던 배열이 아주 훌륭한 자료구조 입니다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하지만 더욱 훌륭한 </a:t>
            </a:r>
            <a:r>
              <a:rPr lang="ko-KR" altLang="en-US" sz="1100" dirty="0" err="1" smtClean="0">
                <a:latin typeface="+mn-ea"/>
              </a:rPr>
              <a:t>자료구조형을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JAVA</a:t>
            </a:r>
            <a:r>
              <a:rPr lang="ko-KR" altLang="en-US" sz="1100" dirty="0" smtClean="0">
                <a:latin typeface="+mn-ea"/>
              </a:rPr>
              <a:t>에서는 많이 준비했습니다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그리고 우리는 어려운 </a:t>
            </a:r>
            <a:r>
              <a:rPr lang="ko-KR" altLang="en-US" sz="1100" dirty="0" err="1" smtClean="0">
                <a:latin typeface="+mn-ea"/>
              </a:rPr>
              <a:t>자료구조형의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내부를 공부할 필요 없이 그냥 사용만 하면 됩니다</a:t>
            </a:r>
            <a:r>
              <a:rPr lang="en-US" altLang="ko-KR" sz="1100" dirty="0" smtClean="0">
                <a:latin typeface="+mn-ea"/>
              </a:rPr>
              <a:t>. JAVA</a:t>
            </a:r>
            <a:r>
              <a:rPr lang="ko-KR" altLang="en-US" sz="1100" dirty="0" smtClean="0">
                <a:latin typeface="+mn-ea"/>
              </a:rPr>
              <a:t>는 고수준 언어 이니까요</a:t>
            </a:r>
            <a:r>
              <a:rPr lang="en-US" altLang="ko-KR" sz="1100" dirty="0" smtClean="0">
                <a:latin typeface="+mn-ea"/>
              </a:rPr>
              <a:t>^^</a:t>
            </a:r>
            <a:endParaRPr lang="en-US" altLang="ko-KR" sz="1100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7006" y="2303318"/>
            <a:ext cx="10676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j-ea"/>
                <a:ea typeface="+mj-ea"/>
              </a:rPr>
              <a:t>26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lang="en-US" altLang="ko-KR" sz="1600" b="1" dirty="0">
                <a:latin typeface="+mj-ea"/>
                <a:ea typeface="+mj-ea"/>
              </a:rPr>
              <a:t>JAVA</a:t>
            </a:r>
            <a:r>
              <a:rPr lang="ko-KR" altLang="en-US" sz="1600" b="1" dirty="0">
                <a:latin typeface="+mj-ea"/>
                <a:ea typeface="+mj-ea"/>
              </a:rPr>
              <a:t>도 결국 효과적인 데이터를 처리하기 위한 수단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7006" y="2672421"/>
            <a:ext cx="107092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JAVA</a:t>
            </a:r>
            <a:r>
              <a:rPr lang="ko-KR" altLang="en-US" sz="1100" dirty="0" smtClean="0">
                <a:latin typeface="+mn-ea"/>
              </a:rPr>
              <a:t>도 다른 언어와 마찬가지로 결국에는 데이터를 효과적으로 관리하기 위한 언어 입니다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책상을 정리하고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창고를 정리하고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책장을 정리하고 등등</a:t>
            </a:r>
            <a:r>
              <a:rPr lang="en-US" altLang="ko-KR" sz="1100" dirty="0" smtClean="0">
                <a:latin typeface="+mn-ea"/>
              </a:rPr>
              <a:t>…. </a:t>
            </a:r>
            <a:r>
              <a:rPr lang="ko-KR" altLang="en-US" sz="1100" dirty="0" smtClean="0">
                <a:latin typeface="+mn-ea"/>
              </a:rPr>
              <a:t>모두 나중에 우리가 찾고자 하는 물건을 쉽게 찾기 위해서 정리를 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smtClean="0">
                <a:latin typeface="+mn-ea"/>
              </a:rPr>
              <a:t>JAVA</a:t>
            </a:r>
            <a:r>
              <a:rPr lang="ko-KR" altLang="en-US" sz="1100" dirty="0" smtClean="0">
                <a:latin typeface="+mn-ea"/>
              </a:rPr>
              <a:t>언어도 마찬가지 입니다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무수히 많은 데이터를 어떤 형식으로 잘 정리하느냐에 따라 추후 데이터를 찾아서 사용 할 때 업무의 효율성이 높아 질 수 있습니다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그래서 </a:t>
            </a:r>
            <a:r>
              <a:rPr lang="en-US" altLang="ko-KR" sz="1100" dirty="0" smtClean="0">
                <a:latin typeface="+mn-ea"/>
              </a:rPr>
              <a:t>JAVA</a:t>
            </a:r>
            <a:r>
              <a:rPr lang="ko-KR" altLang="en-US" sz="1100" dirty="0" smtClean="0">
                <a:latin typeface="+mn-ea"/>
              </a:rPr>
              <a:t>에서는 다양한 </a:t>
            </a:r>
            <a:r>
              <a:rPr lang="ko-KR" altLang="en-US" sz="1100" dirty="0" err="1" smtClean="0">
                <a:latin typeface="+mn-ea"/>
              </a:rPr>
              <a:t>자료구조형를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제공 하고 있습니다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다양한 </a:t>
            </a:r>
            <a:r>
              <a:rPr lang="ko-KR" altLang="en-US" sz="1100" dirty="0" err="1" smtClean="0">
                <a:latin typeface="+mn-ea"/>
              </a:rPr>
              <a:t>자료구조형이</a:t>
            </a:r>
            <a:r>
              <a:rPr lang="ko-KR" altLang="en-US" sz="1100" dirty="0" smtClean="0">
                <a:latin typeface="+mn-ea"/>
              </a:rPr>
              <a:t> 제공되는 </a:t>
            </a:r>
            <a:r>
              <a:rPr lang="ko-KR" altLang="en-US" sz="1100" dirty="0" smtClean="0">
                <a:latin typeface="+mn-ea"/>
              </a:rPr>
              <a:t>이유는 데이터의 성질에 따라서 데이터를 관리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ko-KR" altLang="en-US" sz="1100" dirty="0" smtClean="0">
                <a:latin typeface="+mn-ea"/>
              </a:rPr>
              <a:t>정리</a:t>
            </a:r>
            <a:r>
              <a:rPr lang="en-US" altLang="ko-KR" sz="1100" dirty="0" smtClean="0">
                <a:latin typeface="+mn-ea"/>
              </a:rPr>
              <a:t>)</a:t>
            </a:r>
            <a:r>
              <a:rPr lang="ko-KR" altLang="en-US" sz="1100" dirty="0" smtClean="0">
                <a:latin typeface="+mn-ea"/>
              </a:rPr>
              <a:t>해야 하는 방식이 다르기 때문입니다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여기서 한가지 중요한 것은 </a:t>
            </a:r>
            <a:r>
              <a:rPr lang="ko-KR" altLang="en-US" sz="1100" dirty="0" smtClean="0">
                <a:latin typeface="+mn-ea"/>
              </a:rPr>
              <a:t>자료구조형안에서는 </a:t>
            </a:r>
            <a:r>
              <a:rPr lang="ko-KR" altLang="en-US" sz="1100" dirty="0" smtClean="0">
                <a:latin typeface="+mn-ea"/>
              </a:rPr>
              <a:t>객체의 </a:t>
            </a:r>
            <a:r>
              <a:rPr lang="ko-KR" altLang="en-US" sz="1100" dirty="0" err="1" smtClean="0">
                <a:latin typeface="+mn-ea"/>
              </a:rPr>
              <a:t>레퍼런스만을</a:t>
            </a:r>
            <a:r>
              <a:rPr lang="ko-KR" altLang="en-US" sz="1100" dirty="0" smtClean="0">
                <a:latin typeface="+mn-ea"/>
              </a:rPr>
              <a:t> 관리 합니다</a:t>
            </a:r>
            <a:r>
              <a:rPr lang="en-US" altLang="ko-KR" sz="1100" dirty="0" smtClean="0">
                <a:latin typeface="+mn-ea"/>
              </a:rPr>
              <a:t>.</a:t>
            </a:r>
            <a:endParaRPr lang="en-US" altLang="ko-KR" sz="1100" dirty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383741" y="5531591"/>
            <a:ext cx="636495" cy="546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주소값</a:t>
            </a:r>
            <a:endParaRPr lang="ko-KR" altLang="en-US" sz="1100" dirty="0"/>
          </a:p>
        </p:txBody>
      </p:sp>
      <p:sp>
        <p:nvSpPr>
          <p:cNvPr id="12" name="직사각형 11"/>
          <p:cNvSpPr/>
          <p:nvPr/>
        </p:nvSpPr>
        <p:spPr>
          <a:xfrm>
            <a:off x="5020236" y="5531591"/>
            <a:ext cx="636495" cy="546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주소값</a:t>
            </a:r>
            <a:endParaRPr lang="ko-KR" altLang="en-US" sz="1100" dirty="0"/>
          </a:p>
        </p:txBody>
      </p:sp>
      <p:sp>
        <p:nvSpPr>
          <p:cNvPr id="13" name="직사각형 12"/>
          <p:cNvSpPr/>
          <p:nvPr/>
        </p:nvSpPr>
        <p:spPr>
          <a:xfrm>
            <a:off x="5656731" y="5531591"/>
            <a:ext cx="636495" cy="546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주소값</a:t>
            </a:r>
            <a:endParaRPr lang="ko-KR" altLang="en-US" sz="1100" dirty="0"/>
          </a:p>
        </p:txBody>
      </p:sp>
      <p:sp>
        <p:nvSpPr>
          <p:cNvPr id="14" name="직사각형 13"/>
          <p:cNvSpPr/>
          <p:nvPr/>
        </p:nvSpPr>
        <p:spPr>
          <a:xfrm>
            <a:off x="6293226" y="5531591"/>
            <a:ext cx="636495" cy="546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주소값</a:t>
            </a:r>
            <a:endParaRPr lang="ko-KR" alt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7003677" y="5780676"/>
            <a:ext cx="598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+mn-ea"/>
              </a:rPr>
              <a:t>……</a:t>
            </a:r>
            <a:endParaRPr lang="en-US" altLang="ko-KR" sz="1600" dirty="0"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523631" y="5531591"/>
            <a:ext cx="636495" cy="546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주소값</a:t>
            </a:r>
            <a:endParaRPr lang="ko-KR" altLang="en-US" sz="1100" dirty="0"/>
          </a:p>
        </p:txBody>
      </p:sp>
      <p:sp>
        <p:nvSpPr>
          <p:cNvPr id="7" name="타원 6"/>
          <p:cNvSpPr/>
          <p:nvPr/>
        </p:nvSpPr>
        <p:spPr>
          <a:xfrm>
            <a:off x="3464859" y="4194317"/>
            <a:ext cx="797859" cy="7978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객체</a:t>
            </a:r>
            <a:endParaRPr lang="ko-KR" altLang="en-US" sz="1200" b="1" dirty="0"/>
          </a:p>
        </p:txBody>
      </p:sp>
      <p:sp>
        <p:nvSpPr>
          <p:cNvPr id="17" name="타원 16"/>
          <p:cNvSpPr/>
          <p:nvPr/>
        </p:nvSpPr>
        <p:spPr>
          <a:xfrm>
            <a:off x="4818531" y="4194318"/>
            <a:ext cx="797859" cy="7978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객체</a:t>
            </a:r>
            <a:endParaRPr lang="ko-KR" altLang="en-US" sz="1200" b="1" dirty="0"/>
          </a:p>
        </p:txBody>
      </p:sp>
      <p:sp>
        <p:nvSpPr>
          <p:cNvPr id="18" name="타원 17"/>
          <p:cNvSpPr/>
          <p:nvPr/>
        </p:nvSpPr>
        <p:spPr>
          <a:xfrm>
            <a:off x="7525875" y="4194316"/>
            <a:ext cx="797859" cy="7978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객체</a:t>
            </a:r>
            <a:endParaRPr lang="ko-KR" altLang="en-US" sz="1200" b="1" dirty="0"/>
          </a:p>
        </p:txBody>
      </p:sp>
      <p:sp>
        <p:nvSpPr>
          <p:cNvPr id="19" name="타원 18"/>
          <p:cNvSpPr/>
          <p:nvPr/>
        </p:nvSpPr>
        <p:spPr>
          <a:xfrm>
            <a:off x="6172203" y="4194318"/>
            <a:ext cx="797859" cy="7978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객체</a:t>
            </a:r>
            <a:endParaRPr lang="ko-KR" altLang="en-US" sz="1200" b="1" dirty="0"/>
          </a:p>
        </p:txBody>
      </p:sp>
      <p:cxnSp>
        <p:nvCxnSpPr>
          <p:cNvPr id="21" name="직선 화살표 연결선 20"/>
          <p:cNvCxnSpPr>
            <a:stCxn id="4" idx="0"/>
          </p:cNvCxnSpPr>
          <p:nvPr/>
        </p:nvCxnSpPr>
        <p:spPr>
          <a:xfrm flipH="1" flipV="1">
            <a:off x="4087905" y="4992175"/>
            <a:ext cx="614084" cy="539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 flipV="1">
            <a:off x="5257802" y="5056088"/>
            <a:ext cx="69476" cy="466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5962654" y="5056088"/>
            <a:ext cx="527792" cy="466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6607557" y="5056088"/>
            <a:ext cx="1137948" cy="457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047838" y="6142831"/>
            <a:ext cx="8975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mtClean="0">
                <a:latin typeface="+mn-ea"/>
              </a:rPr>
              <a:t>자료구조</a:t>
            </a:r>
            <a:endParaRPr lang="en-US" altLang="ko-KR" sz="1100" dirty="0">
              <a:latin typeface="+mn-ea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709442" y="2650699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9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7007" y="760205"/>
            <a:ext cx="10676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j-ea"/>
                <a:ea typeface="+mj-ea"/>
              </a:rPr>
              <a:t>26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-3.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lang="en-US" altLang="ko-KR" sz="1600" b="1" dirty="0">
                <a:latin typeface="+mj-ea"/>
                <a:ea typeface="+mj-ea"/>
              </a:rPr>
              <a:t>List</a:t>
            </a:r>
            <a:r>
              <a:rPr lang="ko-KR" altLang="en-US" sz="1600" b="1" dirty="0">
                <a:latin typeface="+mj-ea"/>
                <a:ea typeface="+mj-ea"/>
              </a:rPr>
              <a:t>계열 컬렉션 클래스 살펴보기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77008" y="1129308"/>
            <a:ext cx="106767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자료구조 중 아마도 가장 많이 사용하고 쉽게 사용할 수 있는 </a:t>
            </a:r>
            <a:r>
              <a:rPr lang="ko-KR" altLang="en-US" sz="1100" dirty="0" err="1" smtClean="0">
                <a:latin typeface="+mn-ea"/>
              </a:rPr>
              <a:t>자료구조형이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List</a:t>
            </a:r>
            <a:r>
              <a:rPr lang="ko-KR" altLang="en-US" sz="1100" dirty="0" smtClean="0">
                <a:latin typeface="+mn-ea"/>
              </a:rPr>
              <a:t>계열이 아닐까 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smtClean="0">
                <a:latin typeface="+mn-ea"/>
              </a:rPr>
              <a:t>List</a:t>
            </a:r>
            <a:r>
              <a:rPr lang="ko-KR" altLang="en-US" sz="1100" dirty="0" smtClean="0">
                <a:latin typeface="+mn-ea"/>
              </a:rPr>
              <a:t>는 배열과 비슷하지만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배열의 단점을 보완 하였습니다</a:t>
            </a:r>
            <a:r>
              <a:rPr lang="en-US" altLang="ko-KR" sz="1100" dirty="0" smtClean="0">
                <a:latin typeface="+mn-ea"/>
              </a:rPr>
              <a:t>.</a:t>
            </a:r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List</a:t>
            </a:r>
            <a:r>
              <a:rPr lang="ko-KR" altLang="en-US" sz="1100" dirty="0" smtClean="0">
                <a:latin typeface="+mn-ea"/>
              </a:rPr>
              <a:t>는 처음 만들 때 크기를 고정하지 않아도 됩니다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22036" y="1788135"/>
            <a:ext cx="10113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 smtClean="0">
                <a:latin typeface="+mn-ea"/>
              </a:rPr>
              <a:t>ArrayList</a:t>
            </a:r>
            <a:endParaRPr lang="en-US" altLang="ko-KR" sz="1200" b="1" dirty="0" smtClean="0">
              <a:latin typeface="+mn-ea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822036" y="2065134"/>
            <a:ext cx="10113819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22036" y="2087094"/>
            <a:ext cx="10113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latin typeface="+mn-ea"/>
              </a:rPr>
              <a:t>ArrayList</a:t>
            </a:r>
            <a:r>
              <a:rPr lang="ko-KR" altLang="en-US" sz="1200" dirty="0" smtClean="0">
                <a:latin typeface="+mn-ea"/>
              </a:rPr>
              <a:t>는 배열과 매우 비슷합니다</a:t>
            </a:r>
            <a:r>
              <a:rPr lang="en-US" altLang="ko-KR" sz="1200" dirty="0" smtClean="0">
                <a:latin typeface="+mn-ea"/>
              </a:rPr>
              <a:t>. </a:t>
            </a:r>
            <a:r>
              <a:rPr lang="ko-KR" altLang="en-US" sz="1200" dirty="0" smtClean="0">
                <a:latin typeface="+mn-ea"/>
              </a:rPr>
              <a:t>인덱스가 존재하며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데이터는 중복되어도 상관 없습니다</a:t>
            </a:r>
            <a:r>
              <a:rPr lang="en-US" altLang="ko-KR" sz="1200" dirty="0" smtClean="0">
                <a:latin typeface="+mn-ea"/>
              </a:rPr>
              <a:t>. </a:t>
            </a:r>
            <a:r>
              <a:rPr lang="ko-KR" altLang="en-US" sz="1200" dirty="0" smtClean="0">
                <a:latin typeface="+mn-ea"/>
              </a:rPr>
              <a:t>인덱스가 가장 중요 합니다</a:t>
            </a:r>
            <a:r>
              <a:rPr lang="en-US" altLang="ko-KR" sz="1200" dirty="0" smtClean="0">
                <a:latin typeface="+mn-ea"/>
              </a:rPr>
              <a:t>.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114" y="2484667"/>
            <a:ext cx="3048573" cy="405760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9732" y="2502626"/>
            <a:ext cx="3510868" cy="155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08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j-ea"/>
                <a:ea typeface="+mj-ea"/>
              </a:rPr>
              <a:t>26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-3.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lang="en-US" altLang="ko-KR" sz="1600" b="1" dirty="0">
                <a:latin typeface="+mj-ea"/>
                <a:ea typeface="+mj-ea"/>
              </a:rPr>
              <a:t>List</a:t>
            </a:r>
            <a:r>
              <a:rPr lang="ko-KR" altLang="en-US" sz="1600" b="1" dirty="0">
                <a:latin typeface="+mj-ea"/>
                <a:ea typeface="+mj-ea"/>
              </a:rPr>
              <a:t>계열 컬렉션 클래스 살펴보기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822036" y="1205430"/>
            <a:ext cx="10113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 smtClean="0">
                <a:latin typeface="+mn-ea"/>
              </a:rPr>
              <a:t>LinkedList</a:t>
            </a:r>
            <a:endParaRPr lang="en-US" altLang="ko-KR" sz="1200" b="1" dirty="0" smtClean="0">
              <a:latin typeface="+mn-ea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822036" y="1482429"/>
            <a:ext cx="10113819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22036" y="1495418"/>
            <a:ext cx="10113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latin typeface="+mn-ea"/>
              </a:rPr>
              <a:t>ArrayList</a:t>
            </a:r>
            <a:r>
              <a:rPr lang="ko-KR" altLang="en-US" sz="1200" dirty="0" smtClean="0">
                <a:latin typeface="+mn-ea"/>
              </a:rPr>
              <a:t>와 거의 비슷합니다</a:t>
            </a:r>
            <a:r>
              <a:rPr lang="en-US" altLang="ko-KR" sz="1200" dirty="0" smtClean="0">
                <a:latin typeface="+mn-ea"/>
              </a:rPr>
              <a:t>.</a:t>
            </a:r>
            <a:endParaRPr lang="en-US" altLang="ko-KR" sz="1200" dirty="0" smtClean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036" y="2008051"/>
            <a:ext cx="3817872" cy="358958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7885" y="2017016"/>
            <a:ext cx="2505075" cy="12192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22037" y="5848658"/>
            <a:ext cx="101969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+mn-ea"/>
              </a:rPr>
              <a:t>Vector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822036" y="6125657"/>
            <a:ext cx="10196946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22037" y="6138646"/>
            <a:ext cx="101969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latin typeface="+mn-ea"/>
              </a:rPr>
              <a:t>ArrayList</a:t>
            </a:r>
            <a:r>
              <a:rPr lang="ko-KR" altLang="en-US" sz="1200" dirty="0" smtClean="0">
                <a:latin typeface="+mn-ea"/>
              </a:rPr>
              <a:t>와 비슷하지만 속도가 떨어 집니다</a:t>
            </a:r>
            <a:r>
              <a:rPr lang="en-US" altLang="ko-KR" sz="1200" dirty="0" smtClean="0">
                <a:latin typeface="+mn-ea"/>
              </a:rPr>
              <a:t>. </a:t>
            </a:r>
            <a:r>
              <a:rPr lang="ko-KR" altLang="en-US" sz="1200" dirty="0" smtClean="0">
                <a:latin typeface="+mn-ea"/>
              </a:rPr>
              <a:t>하지만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en-US" altLang="ko-KR" sz="1200" dirty="0" err="1" smtClean="0">
                <a:latin typeface="+mn-ea"/>
              </a:rPr>
              <a:t>ArrayList</a:t>
            </a:r>
            <a:r>
              <a:rPr lang="ko-KR" altLang="en-US" sz="1200" dirty="0" smtClean="0">
                <a:latin typeface="+mn-ea"/>
              </a:rPr>
              <a:t>보다 </a:t>
            </a:r>
            <a:r>
              <a:rPr lang="ko-KR" altLang="en-US" sz="1200" dirty="0" err="1" smtClean="0">
                <a:latin typeface="+mn-ea"/>
              </a:rPr>
              <a:t>멀티스레드</a:t>
            </a:r>
            <a:r>
              <a:rPr lang="ko-KR" altLang="en-US" sz="1200" dirty="0" smtClean="0">
                <a:latin typeface="+mn-ea"/>
              </a:rPr>
              <a:t> 환경에서는 안전하여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여전히 많이 쓰이고 있습니다</a:t>
            </a:r>
            <a:r>
              <a:rPr lang="en-US" altLang="ko-KR" sz="1200" dirty="0" smtClean="0">
                <a:latin typeface="+mn-ea"/>
              </a:rPr>
              <a:t>.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87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2350</TotalTime>
  <Words>310</Words>
  <Application>Microsoft Office PowerPoint</Application>
  <PresentationFormat>와이드스크린</PresentationFormat>
  <Paragraphs>42</Paragraphs>
  <Slides>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HY견고딕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ho</cp:lastModifiedBy>
  <cp:revision>1026</cp:revision>
  <dcterms:created xsi:type="dcterms:W3CDTF">2014-12-01T08:37:15Z</dcterms:created>
  <dcterms:modified xsi:type="dcterms:W3CDTF">2014-12-23T01:48:30Z</dcterms:modified>
</cp:coreProperties>
</file>