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3" r:id="rId2"/>
    <p:sldId id="265" r:id="rId3"/>
    <p:sldId id="266" r:id="rId4"/>
    <p:sldId id="267" r:id="rId5"/>
    <p:sldId id="268" r:id="rId6"/>
    <p:sldId id="269" r:id="rId7"/>
    <p:sldId id="270" r:id="rId8"/>
    <p:sldId id="271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36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A1ADC-3FB7-40DA-B2DE-355D9B030C78}" type="datetimeFigureOut">
              <a:rPr lang="ko-KR" altLang="en-US" smtClean="0"/>
              <a:t>2014-12-23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E344A0-AA20-403B-B262-2ACEA066A2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6920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344A0-AA20-403B-B262-2ACEA066A204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47544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344A0-AA20-403B-B262-2ACEA066A20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34183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344A0-AA20-403B-B262-2ACEA066A20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77241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344A0-AA20-403B-B262-2ACEA066A20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88408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344A0-AA20-403B-B262-2ACEA066A204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34186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344A0-AA20-403B-B262-2ACEA066A204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42853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344A0-AA20-403B-B262-2ACEA066A204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89173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FE9EB-5882-4F14-9D7A-E43319FAAE5D}" type="datetime1">
              <a:rPr lang="ko-KR" altLang="en-US" smtClean="0"/>
              <a:t>2014-12-23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6641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E5BE4-290A-4A67-9142-8569AAC90C2F}" type="datetime1">
              <a:rPr lang="ko-KR" altLang="en-US" smtClean="0"/>
              <a:t>2014-12-23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6531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D7AA9-974F-41EE-AA93-9A7D5FC26AF0}" type="datetime1">
              <a:rPr lang="ko-KR" altLang="en-US" smtClean="0"/>
              <a:t>2014-12-23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09547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778F7-13A7-47A7-A538-4854C83EAB76}" type="datetime1">
              <a:rPr lang="ko-KR" altLang="en-US" smtClean="0"/>
              <a:t>2014-12-23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6674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9BB34-6711-40F2-9C7B-47A61743D4AD}" type="datetime1">
              <a:rPr lang="ko-KR" altLang="en-US" smtClean="0"/>
              <a:t>2014-12-23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6079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0FF5-5FAF-43AE-9E0C-CC3EA1B81862}" type="datetime1">
              <a:rPr lang="ko-KR" altLang="en-US" smtClean="0"/>
              <a:t>2014-12-23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311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9AB40-AB99-4455-AC5A-01B404C2C00C}" type="datetime1">
              <a:rPr lang="ko-KR" altLang="en-US" smtClean="0"/>
              <a:t>2014-12-23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2800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C0ECE-794B-4B99-8E02-3BB1152032F2}" type="datetime1">
              <a:rPr lang="ko-KR" altLang="en-US" smtClean="0"/>
              <a:t>2014-12-23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0113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5503B-EE7A-4049-8A0E-70C0A8C6708E}" type="datetime1">
              <a:rPr lang="ko-KR" altLang="en-US" smtClean="0"/>
              <a:t>2014-12-23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8047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CB6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-1" y="0"/>
            <a:ext cx="12192001" cy="638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4024" y="0"/>
            <a:ext cx="1307976" cy="54771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946950">
            <a:off x="912862" y="1501027"/>
            <a:ext cx="906179" cy="864096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1431126" y="3918880"/>
            <a:ext cx="1831067" cy="1746032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5372299" y="2151620"/>
            <a:ext cx="1131884" cy="107932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5" name="그림 14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9650526" y="745965"/>
            <a:ext cx="1131884" cy="107932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0" name="그림 9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46778">
            <a:off x="5290847" y="-173034"/>
            <a:ext cx="7554916" cy="7204068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21712575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G:\이재훈책임님\티스타즈PPT_2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86" t="22046" r="10485" b="9758"/>
          <a:stretch/>
        </p:blipFill>
        <p:spPr bwMode="auto">
          <a:xfrm>
            <a:off x="6395633" y="1301858"/>
            <a:ext cx="5796367" cy="5556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 userDrawn="1"/>
        </p:nvSpPr>
        <p:spPr>
          <a:xfrm>
            <a:off x="6786282" y="176272"/>
            <a:ext cx="4794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28</a:t>
            </a:r>
            <a:r>
              <a:rPr lang="ko-KR" alt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강 </a:t>
            </a:r>
            <a:r>
              <a:rPr lang="en-US" altLang="ko-KR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JAVA </a:t>
            </a:r>
            <a:r>
              <a:rPr lang="ko-KR" alt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입출력</a:t>
            </a:r>
            <a:r>
              <a:rPr lang="en-US" altLang="ko-KR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(I/O) </a:t>
            </a:r>
            <a:r>
              <a:rPr lang="ko-KR" alt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알아보기</a:t>
            </a:r>
            <a:endParaRPr lang="ko-KR" altLang="en-US" sz="1600" dirty="0">
              <a:latin typeface="+mj-ea"/>
              <a:ea typeface="+mj-ea"/>
            </a:endParaRP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6"/>
            <a:ext cx="1307976" cy="547715"/>
          </a:xfrm>
          <a:prstGeom prst="rect">
            <a:avLst/>
          </a:prstGeom>
        </p:spPr>
      </p:pic>
      <p:sp>
        <p:nvSpPr>
          <p:cNvPr id="9" name="이등변 삼각형 8"/>
          <p:cNvSpPr/>
          <p:nvPr userDrawn="1"/>
        </p:nvSpPr>
        <p:spPr>
          <a:xfrm rot="16200000">
            <a:off x="11611880" y="-31439"/>
            <a:ext cx="548681" cy="611559"/>
          </a:xfrm>
          <a:prstGeom prst="triangle">
            <a:avLst>
              <a:gd name="adj" fmla="val 10000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E6BA691-BC9B-4A68-9744-1B809170C141}" type="datetime1">
              <a:rPr lang="ko-KR" altLang="en-US" smtClean="0"/>
              <a:t>2014-12-23</a:t>
            </a:fld>
            <a:endParaRPr lang="ko-KR" altLang="en-US"/>
          </a:p>
        </p:txBody>
      </p:sp>
      <p:sp>
        <p:nvSpPr>
          <p:cNvPr id="12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3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32709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D5985-9155-4A4F-A545-EFF2E5BDFE10}" type="datetime1">
              <a:rPr lang="ko-KR" altLang="en-US" smtClean="0"/>
              <a:t>2014-12-23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52552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78468-8E36-4528-8629-5ECE6BEC95B9}" type="datetime1">
              <a:rPr lang="ko-KR" altLang="en-US" smtClean="0"/>
              <a:t>2014-12-23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6103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2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687669" y="3500063"/>
            <a:ext cx="42044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spc="-150" dirty="0" smtClean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28</a:t>
            </a:r>
            <a:r>
              <a:rPr lang="ko-KR" altLang="en-US" sz="2000" spc="-150" dirty="0" smtClean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강 </a:t>
            </a:r>
            <a:r>
              <a:rPr lang="en-US" altLang="ko-KR" sz="2000" spc="-150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JAVA </a:t>
            </a:r>
            <a:r>
              <a:rPr lang="ko-KR" altLang="en-US" sz="2000" spc="-150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입출력</a:t>
            </a:r>
            <a:r>
              <a:rPr lang="en-US" altLang="ko-KR" sz="2000" spc="-150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(I/O) </a:t>
            </a:r>
            <a:r>
              <a:rPr lang="ko-KR" altLang="en-US" sz="2000" spc="-150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알아보기</a:t>
            </a:r>
            <a:endParaRPr lang="en-US" altLang="ko-KR" sz="2000" spc="-150" dirty="0">
              <a:solidFill>
                <a:srgbClr val="0070C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377953" y="3900173"/>
            <a:ext cx="40251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- 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입출력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(I/O)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이란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?</a:t>
            </a:r>
          </a:p>
          <a:p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- JAVA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입출력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API(Input~, Output~)</a:t>
            </a:r>
          </a:p>
          <a:p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-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텍스트 읽고 쓰기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504432" y="4959417"/>
            <a:ext cx="2094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i="1" dirty="0" smtClean="0"/>
              <a:t>Lecturer</a:t>
            </a:r>
            <a:r>
              <a:rPr lang="en-US" altLang="ko-KR" sz="1200" dirty="0" smtClean="0"/>
              <a:t>  </a:t>
            </a:r>
            <a:r>
              <a:rPr lang="en-US" altLang="ko-KR" sz="1200" dirty="0"/>
              <a:t>K</a:t>
            </a:r>
            <a:r>
              <a:rPr lang="en-US" altLang="ko-KR" sz="1200" dirty="0" smtClean="0"/>
              <a:t>im </a:t>
            </a:r>
            <a:r>
              <a:rPr lang="en-US" altLang="ko-KR" sz="1200" dirty="0" err="1" smtClean="0"/>
              <a:t>Myoung</a:t>
            </a:r>
            <a:r>
              <a:rPr lang="en-US" altLang="ko-KR" sz="1200" dirty="0"/>
              <a:t>-</a:t>
            </a:r>
            <a:r>
              <a:rPr lang="en-US" altLang="ko-KR" sz="1200" dirty="0" smtClean="0"/>
              <a:t>Ho</a:t>
            </a:r>
          </a:p>
          <a:p>
            <a:pPr algn="r"/>
            <a:r>
              <a:rPr lang="en-US" altLang="ko-KR" sz="1200" i="1" dirty="0" smtClean="0"/>
              <a:t>Nickname</a:t>
            </a:r>
            <a:r>
              <a:rPr lang="en-US" altLang="ko-KR" sz="1200" dirty="0" smtClean="0"/>
              <a:t>  </a:t>
            </a:r>
            <a:r>
              <a:rPr lang="ko-KR" altLang="en-US" sz="1200" dirty="0" err="1" smtClean="0"/>
              <a:t>블스</a:t>
            </a:r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algn="r"/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blogstudy@naver.com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80857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77007" y="760205"/>
            <a:ext cx="106767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atin typeface="+mj-ea"/>
                <a:ea typeface="+mj-ea"/>
              </a:rPr>
              <a:t>28</a:t>
            </a:r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j-ea"/>
                <a:ea typeface="+mj-ea"/>
              </a:rPr>
              <a:t>-1.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j-ea"/>
                <a:ea typeface="+mj-ea"/>
              </a:rPr>
              <a:t> </a:t>
            </a:r>
            <a:r>
              <a:rPr lang="ko-KR" altLang="en-US" sz="1600" b="1" dirty="0">
                <a:latin typeface="+mj-ea"/>
                <a:ea typeface="+mj-ea"/>
              </a:rPr>
              <a:t>입출력</a:t>
            </a:r>
            <a:r>
              <a:rPr lang="en-US" altLang="ko-KR" sz="1600" b="1" dirty="0">
                <a:latin typeface="+mj-ea"/>
                <a:ea typeface="+mj-ea"/>
              </a:rPr>
              <a:t>(I/O) </a:t>
            </a:r>
            <a:r>
              <a:rPr lang="ko-KR" altLang="en-US" sz="1600" b="1" dirty="0">
                <a:latin typeface="+mj-ea"/>
                <a:ea typeface="+mj-ea"/>
              </a:rPr>
              <a:t>이란</a:t>
            </a:r>
            <a:r>
              <a:rPr lang="en-US" altLang="ko-KR" sz="1600" b="1" dirty="0">
                <a:latin typeface="+mj-ea"/>
                <a:ea typeface="+mj-ea"/>
              </a:rPr>
              <a:t>?</a:t>
            </a:r>
            <a:endParaRPr lang="ko-KR" altLang="en-US" sz="1600" b="1" dirty="0">
              <a:latin typeface="+mj-ea"/>
              <a:ea typeface="+mj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77008" y="1138273"/>
            <a:ext cx="106767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+mn-ea"/>
              </a:rPr>
              <a:t>I/O</a:t>
            </a:r>
            <a:r>
              <a:rPr lang="ko-KR" altLang="en-US" sz="1100" dirty="0" smtClean="0">
                <a:latin typeface="+mn-ea"/>
              </a:rPr>
              <a:t>란</a:t>
            </a:r>
            <a:r>
              <a:rPr lang="en-US" altLang="ko-KR" sz="1100" dirty="0" smtClean="0">
                <a:latin typeface="+mn-ea"/>
              </a:rPr>
              <a:t>? </a:t>
            </a:r>
            <a:r>
              <a:rPr lang="ko-KR" altLang="en-US" sz="1100" dirty="0" smtClean="0">
                <a:latin typeface="+mn-ea"/>
              </a:rPr>
              <a:t>입력</a:t>
            </a:r>
            <a:r>
              <a:rPr lang="en-US" altLang="ko-KR" sz="1100" dirty="0" smtClean="0">
                <a:latin typeface="+mn-ea"/>
              </a:rPr>
              <a:t>(Input)</a:t>
            </a:r>
            <a:r>
              <a:rPr lang="ko-KR" altLang="en-US" sz="1100" dirty="0" smtClean="0">
                <a:latin typeface="+mn-ea"/>
              </a:rPr>
              <a:t>과</a:t>
            </a:r>
            <a:r>
              <a:rPr lang="en-US" altLang="ko-KR" sz="1100" dirty="0">
                <a:latin typeface="+mn-ea"/>
              </a:rPr>
              <a:t> </a:t>
            </a:r>
            <a:r>
              <a:rPr lang="ko-KR" altLang="en-US" sz="1100" dirty="0" smtClean="0">
                <a:latin typeface="+mn-ea"/>
              </a:rPr>
              <a:t>출력</a:t>
            </a:r>
            <a:r>
              <a:rPr lang="en-US" altLang="ko-KR" sz="1100" dirty="0" smtClean="0">
                <a:latin typeface="+mn-ea"/>
              </a:rPr>
              <a:t>(Output)</a:t>
            </a:r>
            <a:r>
              <a:rPr lang="ko-KR" altLang="en-US" sz="1100" dirty="0" smtClean="0">
                <a:latin typeface="+mn-ea"/>
              </a:rPr>
              <a:t>을 뜻 합니다</a:t>
            </a:r>
            <a:r>
              <a:rPr lang="en-US" altLang="ko-KR" sz="1100" dirty="0" smtClean="0">
                <a:latin typeface="+mn-ea"/>
              </a:rPr>
              <a:t>. </a:t>
            </a:r>
            <a:r>
              <a:rPr lang="ko-KR" altLang="en-US" sz="1100" dirty="0" smtClean="0">
                <a:latin typeface="+mn-ea"/>
              </a:rPr>
              <a:t>컴퓨터한테 입력하는 것은 </a:t>
            </a:r>
            <a:r>
              <a:rPr lang="en-US" altLang="ko-KR" sz="1100" dirty="0" smtClean="0">
                <a:latin typeface="+mn-ea"/>
              </a:rPr>
              <a:t>Input</a:t>
            </a:r>
            <a:r>
              <a:rPr lang="ko-KR" altLang="en-US" sz="1100" dirty="0" smtClean="0">
                <a:latin typeface="+mn-ea"/>
              </a:rPr>
              <a:t>이며</a:t>
            </a:r>
            <a:r>
              <a:rPr lang="en-US" altLang="ko-KR" sz="1100" dirty="0" smtClean="0">
                <a:latin typeface="+mn-ea"/>
              </a:rPr>
              <a:t>, </a:t>
            </a:r>
            <a:r>
              <a:rPr lang="ko-KR" altLang="en-US" sz="1100" dirty="0" smtClean="0">
                <a:latin typeface="+mn-ea"/>
              </a:rPr>
              <a:t>컴퓨터가 어떤 것을 출력하는 것을 </a:t>
            </a:r>
            <a:r>
              <a:rPr lang="en-US" altLang="ko-KR" sz="1100" dirty="0" smtClean="0">
                <a:latin typeface="+mn-ea"/>
              </a:rPr>
              <a:t>Output</a:t>
            </a:r>
            <a:r>
              <a:rPr lang="ko-KR" altLang="en-US" sz="1100" dirty="0" smtClean="0">
                <a:latin typeface="+mn-ea"/>
              </a:rPr>
              <a:t>이라고 합니다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r>
              <a:rPr lang="ko-KR" altLang="en-US" sz="1100" dirty="0" smtClean="0">
                <a:latin typeface="+mn-ea"/>
              </a:rPr>
              <a:t>앞에서 살펴본 </a:t>
            </a:r>
            <a:r>
              <a:rPr lang="en-US" altLang="ko-KR" sz="1100" dirty="0">
                <a:latin typeface="+mn-ea"/>
              </a:rPr>
              <a:t>‘</a:t>
            </a:r>
            <a:r>
              <a:rPr lang="en-US" altLang="ko-KR" sz="1100" dirty="0" err="1">
                <a:latin typeface="+mn-ea"/>
              </a:rPr>
              <a:t>System.out.println</a:t>
            </a:r>
            <a:r>
              <a:rPr lang="en-US" altLang="ko-KR" sz="1100" dirty="0">
                <a:latin typeface="+mn-ea"/>
              </a:rPr>
              <a:t>("</a:t>
            </a:r>
            <a:r>
              <a:rPr lang="en-US" altLang="ko-KR" sz="1100" dirty="0" err="1">
                <a:latin typeface="+mn-ea"/>
              </a:rPr>
              <a:t>HelloWorld</a:t>
            </a:r>
            <a:r>
              <a:rPr lang="en-US" altLang="ko-KR" sz="1100" dirty="0" smtClean="0">
                <a:latin typeface="+mn-ea"/>
              </a:rPr>
              <a:t>~~");’ </a:t>
            </a:r>
            <a:r>
              <a:rPr lang="ko-KR" altLang="en-US" sz="1100" dirty="0" smtClean="0">
                <a:latin typeface="+mn-ea"/>
              </a:rPr>
              <a:t>구문이 바로 </a:t>
            </a:r>
            <a:r>
              <a:rPr lang="en-US" altLang="ko-KR" sz="1100" dirty="0" smtClean="0">
                <a:latin typeface="+mn-ea"/>
              </a:rPr>
              <a:t>Output </a:t>
            </a:r>
            <a:r>
              <a:rPr lang="ko-KR" altLang="en-US" sz="1100" dirty="0" smtClean="0">
                <a:latin typeface="+mn-ea"/>
              </a:rPr>
              <a:t>입니다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endParaRPr lang="en-US" altLang="ko-KR" sz="1100" dirty="0">
              <a:latin typeface="+mn-ea"/>
            </a:endParaRPr>
          </a:p>
          <a:p>
            <a:r>
              <a:rPr lang="ko-KR" altLang="en-US" sz="1100" dirty="0" smtClean="0">
                <a:latin typeface="+mn-ea"/>
              </a:rPr>
              <a:t>앞으로 여러분은 어떤 데이터를 </a:t>
            </a:r>
            <a:r>
              <a:rPr lang="en-US" altLang="ko-KR" sz="1100" dirty="0" smtClean="0">
                <a:latin typeface="+mn-ea"/>
              </a:rPr>
              <a:t>‘</a:t>
            </a:r>
            <a:r>
              <a:rPr lang="ko-KR" altLang="en-US" sz="1100" dirty="0" smtClean="0">
                <a:latin typeface="+mn-ea"/>
              </a:rPr>
              <a:t>읽는다</a:t>
            </a:r>
            <a:r>
              <a:rPr lang="en-US" altLang="ko-KR" sz="1100" dirty="0" smtClean="0">
                <a:latin typeface="+mn-ea"/>
              </a:rPr>
              <a:t>’</a:t>
            </a:r>
            <a:r>
              <a:rPr lang="ko-KR" altLang="en-US" sz="1100" dirty="0" smtClean="0">
                <a:latin typeface="+mn-ea"/>
              </a:rPr>
              <a:t> 라고 하면 입력</a:t>
            </a:r>
            <a:r>
              <a:rPr lang="en-US" altLang="ko-KR" sz="1100" dirty="0" smtClean="0">
                <a:latin typeface="+mn-ea"/>
              </a:rPr>
              <a:t>(Input)</a:t>
            </a:r>
            <a:r>
              <a:rPr lang="ko-KR" altLang="en-US" sz="1100" dirty="0" smtClean="0">
                <a:latin typeface="+mn-ea"/>
              </a:rPr>
              <a:t>이라고 생각하시면 되고</a:t>
            </a:r>
            <a:r>
              <a:rPr lang="en-US" altLang="ko-KR" sz="1100" dirty="0" smtClean="0">
                <a:latin typeface="+mn-ea"/>
              </a:rPr>
              <a:t>, </a:t>
            </a:r>
            <a:r>
              <a:rPr lang="ko-KR" altLang="en-US" sz="1100" dirty="0" smtClean="0">
                <a:latin typeface="+mn-ea"/>
              </a:rPr>
              <a:t>데이터를 </a:t>
            </a:r>
            <a:r>
              <a:rPr lang="en-US" altLang="ko-KR" sz="1100" dirty="0" smtClean="0">
                <a:latin typeface="+mn-ea"/>
              </a:rPr>
              <a:t>‘</a:t>
            </a:r>
            <a:r>
              <a:rPr lang="ko-KR" altLang="en-US" sz="1100" dirty="0" smtClean="0">
                <a:latin typeface="+mn-ea"/>
              </a:rPr>
              <a:t>쓴다</a:t>
            </a:r>
            <a:r>
              <a:rPr lang="en-US" altLang="ko-KR" sz="1100" dirty="0" smtClean="0">
                <a:latin typeface="+mn-ea"/>
              </a:rPr>
              <a:t>‘</a:t>
            </a:r>
            <a:r>
              <a:rPr lang="ko-KR" altLang="en-US" sz="1100" dirty="0" smtClean="0">
                <a:latin typeface="+mn-ea"/>
              </a:rPr>
              <a:t>라고 하면 출력</a:t>
            </a:r>
            <a:r>
              <a:rPr lang="en-US" altLang="ko-KR" sz="1100" dirty="0" smtClean="0">
                <a:latin typeface="+mn-ea"/>
              </a:rPr>
              <a:t>(Output)</a:t>
            </a:r>
            <a:r>
              <a:rPr lang="ko-KR" altLang="en-US" sz="1100" dirty="0" smtClean="0">
                <a:latin typeface="+mn-ea"/>
              </a:rPr>
              <a:t>이라고 생각 하면 됩니다</a:t>
            </a:r>
            <a:r>
              <a:rPr lang="en-US" altLang="ko-KR" sz="1100" dirty="0" smtClean="0">
                <a:latin typeface="+mn-ea"/>
              </a:rPr>
              <a:t>.</a:t>
            </a:r>
            <a:endParaRPr lang="en-US" altLang="ko-KR" sz="1100" dirty="0">
              <a:latin typeface="+mn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143000" y="3156438"/>
            <a:ext cx="2584938" cy="861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latin typeface="+mn-ea"/>
              </a:rPr>
              <a:t>파일 데이터를 </a:t>
            </a:r>
            <a:r>
              <a:rPr lang="en-US" altLang="ko-KR" sz="1100" dirty="0" smtClean="0">
                <a:latin typeface="+mn-ea"/>
              </a:rPr>
              <a:t>‘</a:t>
            </a:r>
            <a:r>
              <a:rPr lang="ko-KR" altLang="en-US" sz="1100" dirty="0" smtClean="0">
                <a:latin typeface="+mn-ea"/>
              </a:rPr>
              <a:t>읽는다</a:t>
            </a:r>
            <a:r>
              <a:rPr lang="en-US" altLang="ko-KR" sz="1100" dirty="0" smtClean="0">
                <a:latin typeface="+mn-ea"/>
              </a:rPr>
              <a:t>.’</a:t>
            </a:r>
          </a:p>
          <a:p>
            <a:pPr algn="ctr"/>
            <a:r>
              <a:rPr lang="ko-KR" altLang="en-US" sz="1100" dirty="0" smtClean="0">
                <a:latin typeface="+mn-ea"/>
              </a:rPr>
              <a:t>키보드의 데이터를 </a:t>
            </a:r>
            <a:r>
              <a:rPr lang="en-US" altLang="ko-KR" sz="1100" dirty="0" smtClean="0">
                <a:latin typeface="+mn-ea"/>
              </a:rPr>
              <a:t>‘</a:t>
            </a:r>
            <a:r>
              <a:rPr lang="ko-KR" altLang="en-US" sz="1100" dirty="0" smtClean="0">
                <a:latin typeface="+mn-ea"/>
              </a:rPr>
              <a:t>읽는다</a:t>
            </a:r>
            <a:r>
              <a:rPr lang="en-US" altLang="ko-KR" sz="1100" dirty="0" smtClean="0">
                <a:latin typeface="+mn-ea"/>
              </a:rPr>
              <a:t>.’</a:t>
            </a:r>
          </a:p>
          <a:p>
            <a:pPr algn="ctr"/>
            <a:r>
              <a:rPr lang="ko-KR" altLang="en-US" sz="1100" dirty="0" smtClean="0">
                <a:latin typeface="+mn-ea"/>
              </a:rPr>
              <a:t>네트워크상의 데이터를 </a:t>
            </a:r>
            <a:r>
              <a:rPr lang="en-US" altLang="ko-KR" sz="1100" dirty="0" smtClean="0">
                <a:latin typeface="+mn-ea"/>
              </a:rPr>
              <a:t>‘</a:t>
            </a:r>
            <a:r>
              <a:rPr lang="ko-KR" altLang="en-US" sz="1100" dirty="0" smtClean="0">
                <a:latin typeface="+mn-ea"/>
              </a:rPr>
              <a:t>읽는다</a:t>
            </a:r>
            <a:r>
              <a:rPr lang="en-US" altLang="ko-KR" sz="1100" dirty="0" smtClean="0">
                <a:latin typeface="+mn-ea"/>
              </a:rPr>
              <a:t>.’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143000" y="2552506"/>
            <a:ext cx="2584938" cy="5788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>
                <a:solidFill>
                  <a:schemeClr val="tx1"/>
                </a:solidFill>
                <a:latin typeface="+mn-ea"/>
              </a:rPr>
              <a:t>Input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4810433" y="3156438"/>
            <a:ext cx="2584938" cy="861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latin typeface="+mn-ea"/>
              </a:rPr>
              <a:t>파일에 </a:t>
            </a:r>
            <a:r>
              <a:rPr lang="ko-KR" altLang="en-US" sz="1100" dirty="0" smtClean="0">
                <a:latin typeface="+mn-ea"/>
              </a:rPr>
              <a:t>데이터를 </a:t>
            </a:r>
            <a:r>
              <a:rPr lang="en-US" altLang="ko-KR" sz="1100" dirty="0" smtClean="0">
                <a:latin typeface="+mn-ea"/>
              </a:rPr>
              <a:t>‘</a:t>
            </a:r>
            <a:r>
              <a:rPr lang="ko-KR" altLang="en-US" sz="1100" dirty="0" smtClean="0">
                <a:latin typeface="+mn-ea"/>
              </a:rPr>
              <a:t>쓴다</a:t>
            </a:r>
            <a:r>
              <a:rPr lang="en-US" altLang="ko-KR" sz="1100" dirty="0" smtClean="0">
                <a:latin typeface="+mn-ea"/>
              </a:rPr>
              <a:t>.’</a:t>
            </a:r>
          </a:p>
          <a:p>
            <a:pPr algn="ctr"/>
            <a:r>
              <a:rPr lang="ko-KR" altLang="en-US" sz="1100" dirty="0" smtClean="0">
                <a:latin typeface="+mn-ea"/>
              </a:rPr>
              <a:t>모니터에 </a:t>
            </a:r>
            <a:r>
              <a:rPr lang="ko-KR" altLang="en-US" sz="1100" dirty="0" err="1" smtClean="0">
                <a:latin typeface="+mn-ea"/>
              </a:rPr>
              <a:t>테이터를</a:t>
            </a:r>
            <a:r>
              <a:rPr lang="ko-KR" altLang="en-US" sz="1100" dirty="0" smtClean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‘</a:t>
            </a:r>
            <a:r>
              <a:rPr lang="ko-KR" altLang="en-US" sz="1100" dirty="0" smtClean="0">
                <a:latin typeface="+mn-ea"/>
              </a:rPr>
              <a:t>쓴다</a:t>
            </a:r>
            <a:r>
              <a:rPr lang="en-US" altLang="ko-KR" sz="1100" dirty="0" smtClean="0">
                <a:latin typeface="+mn-ea"/>
              </a:rPr>
              <a:t>.(</a:t>
            </a:r>
            <a:r>
              <a:rPr lang="ko-KR" altLang="en-US" sz="1100" dirty="0" smtClean="0">
                <a:latin typeface="+mn-ea"/>
              </a:rPr>
              <a:t>출력</a:t>
            </a:r>
            <a:r>
              <a:rPr lang="en-US" altLang="ko-KR" sz="1100" dirty="0" smtClean="0">
                <a:latin typeface="+mn-ea"/>
              </a:rPr>
              <a:t>)’</a:t>
            </a:r>
          </a:p>
          <a:p>
            <a:pPr algn="ctr"/>
            <a:r>
              <a:rPr lang="ko-KR" altLang="en-US" sz="1100" dirty="0" smtClean="0">
                <a:latin typeface="+mn-ea"/>
              </a:rPr>
              <a:t>네트워크상에 데이터를 </a:t>
            </a:r>
            <a:r>
              <a:rPr lang="en-US" altLang="ko-KR" sz="1100" dirty="0" smtClean="0">
                <a:latin typeface="+mn-ea"/>
              </a:rPr>
              <a:t>‘</a:t>
            </a:r>
            <a:r>
              <a:rPr lang="ko-KR" altLang="en-US" sz="1100" dirty="0" smtClean="0">
                <a:latin typeface="+mn-ea"/>
              </a:rPr>
              <a:t>쓴다</a:t>
            </a:r>
            <a:r>
              <a:rPr lang="en-US" altLang="ko-KR" sz="1100" dirty="0" smtClean="0">
                <a:latin typeface="+mn-ea"/>
              </a:rPr>
              <a:t>.(</a:t>
            </a:r>
            <a:r>
              <a:rPr lang="ko-KR" altLang="en-US" sz="1100" dirty="0" smtClean="0">
                <a:latin typeface="+mn-ea"/>
              </a:rPr>
              <a:t>전송</a:t>
            </a:r>
            <a:r>
              <a:rPr lang="en-US" altLang="ko-KR" sz="1100" dirty="0" smtClean="0">
                <a:latin typeface="+mn-ea"/>
              </a:rPr>
              <a:t>)＇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4810433" y="2552506"/>
            <a:ext cx="2584938" cy="5788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>
                <a:solidFill>
                  <a:schemeClr val="tx1"/>
                </a:solidFill>
                <a:latin typeface="+mn-ea"/>
              </a:rPr>
              <a:t>Output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991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77007" y="760205"/>
            <a:ext cx="106767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atin typeface="+mj-ea"/>
                <a:ea typeface="+mj-ea"/>
              </a:rPr>
              <a:t>28</a:t>
            </a:r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j-ea"/>
                <a:ea typeface="+mj-ea"/>
              </a:rPr>
              <a:t>-2.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j-ea"/>
                <a:ea typeface="+mj-ea"/>
              </a:rPr>
              <a:t> </a:t>
            </a:r>
            <a:r>
              <a:rPr lang="en-US" altLang="ko-KR" sz="1600" b="1" dirty="0">
                <a:latin typeface="+mj-ea"/>
                <a:ea typeface="+mj-ea"/>
              </a:rPr>
              <a:t>JAVA </a:t>
            </a:r>
            <a:r>
              <a:rPr lang="ko-KR" altLang="en-US" sz="1600" b="1" dirty="0">
                <a:latin typeface="+mj-ea"/>
                <a:ea typeface="+mj-ea"/>
              </a:rPr>
              <a:t>입출력 </a:t>
            </a:r>
            <a:r>
              <a:rPr lang="en-US" altLang="ko-KR" sz="1600" b="1" dirty="0">
                <a:latin typeface="+mj-ea"/>
                <a:ea typeface="+mj-ea"/>
              </a:rPr>
              <a:t>API(Input~, Output~)</a:t>
            </a:r>
            <a:endParaRPr lang="ko-KR" altLang="en-US" sz="1600" b="1" dirty="0">
              <a:latin typeface="+mj-ea"/>
              <a:ea typeface="+mj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24969" y="1279363"/>
            <a:ext cx="101138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err="1" smtClean="0">
                <a:latin typeface="+mn-ea"/>
              </a:rPr>
              <a:t>InputStream</a:t>
            </a:r>
            <a:r>
              <a:rPr lang="en-US" altLang="ko-KR" sz="1200" b="1" dirty="0">
                <a:latin typeface="+mn-ea"/>
              </a:rPr>
              <a:t>, Reader </a:t>
            </a:r>
            <a:r>
              <a:rPr lang="en-US" altLang="ko-KR" sz="1200" b="1" dirty="0" smtClean="0">
                <a:latin typeface="+mn-ea"/>
              </a:rPr>
              <a:t>&amp; </a:t>
            </a:r>
            <a:r>
              <a:rPr lang="en-US" altLang="ko-KR" sz="1200" b="1" dirty="0" err="1" smtClean="0">
                <a:latin typeface="+mn-ea"/>
              </a:rPr>
              <a:t>OutputStream</a:t>
            </a:r>
            <a:r>
              <a:rPr lang="en-US" altLang="ko-KR" sz="1200" b="1" dirty="0" smtClean="0">
                <a:latin typeface="+mn-ea"/>
              </a:rPr>
              <a:t>, Writer 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824969" y="1556362"/>
            <a:ext cx="10113819" cy="0"/>
          </a:xfrm>
          <a:prstGeom prst="line">
            <a:avLst/>
          </a:prstGeom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1143000" y="2892670"/>
            <a:ext cx="2584938" cy="861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latin typeface="+mn-ea"/>
              </a:rPr>
              <a:t>InputStream</a:t>
            </a:r>
            <a:endParaRPr lang="en-US" altLang="ko-KR" sz="1400" dirty="0" smtClean="0">
              <a:latin typeface="+mn-ea"/>
            </a:endParaRPr>
          </a:p>
          <a:p>
            <a:pPr algn="ctr"/>
            <a:r>
              <a:rPr lang="en-US" altLang="ko-KR" sz="1400" dirty="0" err="1" smtClean="0">
                <a:latin typeface="+mn-ea"/>
              </a:rPr>
              <a:t>OutputStream</a:t>
            </a:r>
            <a:endParaRPr lang="en-US" altLang="ko-KR" sz="1400" dirty="0" smtClean="0">
              <a:latin typeface="+mn-ea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143000" y="2288738"/>
            <a:ext cx="2584938" cy="5788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>
                <a:solidFill>
                  <a:schemeClr val="tx1"/>
                </a:solidFill>
                <a:latin typeface="+mn-ea"/>
              </a:rPr>
              <a:t>1byte </a:t>
            </a:r>
            <a:r>
              <a:rPr lang="ko-KR" altLang="en-US" sz="2800" b="1" dirty="0" smtClean="0">
                <a:solidFill>
                  <a:schemeClr val="tx1"/>
                </a:solidFill>
                <a:latin typeface="+mn-ea"/>
              </a:rPr>
              <a:t>단위</a:t>
            </a:r>
            <a:endParaRPr lang="en-US" altLang="ko-KR" sz="28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810433" y="2892670"/>
            <a:ext cx="2584938" cy="861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+mn-ea"/>
              </a:rPr>
              <a:t>Reader</a:t>
            </a:r>
          </a:p>
          <a:p>
            <a:pPr algn="ctr"/>
            <a:r>
              <a:rPr lang="en-US" altLang="ko-KR" sz="1400" dirty="0" smtClean="0">
                <a:latin typeface="+mn-ea"/>
              </a:rPr>
              <a:t>Writer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4810433" y="2288738"/>
            <a:ext cx="2584938" cy="5788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>
                <a:solidFill>
                  <a:schemeClr val="tx1"/>
                </a:solidFill>
                <a:latin typeface="+mn-ea"/>
              </a:rPr>
              <a:t>2byte </a:t>
            </a:r>
            <a:r>
              <a:rPr lang="ko-KR" altLang="en-US" sz="2800" b="1" dirty="0" smtClean="0">
                <a:solidFill>
                  <a:schemeClr val="tx1"/>
                </a:solidFill>
                <a:latin typeface="+mn-ea"/>
              </a:rPr>
              <a:t>단위</a:t>
            </a:r>
            <a:endParaRPr lang="en-US" altLang="ko-KR" sz="2800" b="1" dirty="0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8" name="직선 화살표 연결선 7"/>
          <p:cNvCxnSpPr>
            <a:stCxn id="14" idx="2"/>
          </p:cNvCxnSpPr>
          <p:nvPr/>
        </p:nvCxnSpPr>
        <p:spPr>
          <a:xfrm>
            <a:off x="2435469" y="3754316"/>
            <a:ext cx="0" cy="9583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1143000" y="4712678"/>
            <a:ext cx="2584938" cy="5788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이미지</a:t>
            </a: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200" b="1" dirty="0" err="1" smtClean="0">
                <a:solidFill>
                  <a:schemeClr val="tx1"/>
                </a:solidFill>
                <a:latin typeface="+mn-ea"/>
              </a:rPr>
              <a:t>동영상등의</a:t>
            </a:r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 데이터에</a:t>
            </a:r>
            <a:endParaRPr lang="en-US" altLang="ko-KR" sz="1200" b="1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주로 사용</a:t>
            </a:r>
            <a:endParaRPr lang="en-US" altLang="ko-KR" sz="1200" b="1" dirty="0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6102902" y="3660531"/>
            <a:ext cx="0" cy="9583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4810433" y="4618893"/>
            <a:ext cx="2584938" cy="5788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문자열에</a:t>
            </a:r>
            <a:endParaRPr lang="en-US" altLang="ko-KR" sz="1200" b="1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주로 사용</a:t>
            </a:r>
            <a:endParaRPr lang="en-US" altLang="ko-KR" sz="1200" b="1" dirty="0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6497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77007" y="760205"/>
            <a:ext cx="106767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atin typeface="+mj-ea"/>
                <a:ea typeface="+mj-ea"/>
              </a:rPr>
              <a:t>28</a:t>
            </a:r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j-ea"/>
                <a:ea typeface="+mj-ea"/>
              </a:rPr>
              <a:t>-2.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j-ea"/>
                <a:ea typeface="+mj-ea"/>
              </a:rPr>
              <a:t> </a:t>
            </a:r>
            <a:r>
              <a:rPr lang="en-US" altLang="ko-KR" sz="1600" b="1" dirty="0">
                <a:latin typeface="+mj-ea"/>
                <a:ea typeface="+mj-ea"/>
              </a:rPr>
              <a:t>JAVA </a:t>
            </a:r>
            <a:r>
              <a:rPr lang="ko-KR" altLang="en-US" sz="1600" b="1" dirty="0">
                <a:latin typeface="+mj-ea"/>
                <a:ea typeface="+mj-ea"/>
              </a:rPr>
              <a:t>입출력 </a:t>
            </a:r>
            <a:r>
              <a:rPr lang="en-US" altLang="ko-KR" sz="1600" b="1" dirty="0">
                <a:latin typeface="+mj-ea"/>
                <a:ea typeface="+mj-ea"/>
              </a:rPr>
              <a:t>API(Input~, Output~)</a:t>
            </a:r>
            <a:endParaRPr lang="ko-KR" altLang="en-US" sz="1600" b="1" dirty="0">
              <a:latin typeface="+mj-ea"/>
              <a:ea typeface="+mj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24969" y="1279363"/>
            <a:ext cx="101138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err="1" smtClean="0">
                <a:latin typeface="+mn-ea"/>
              </a:rPr>
              <a:t>InputStream</a:t>
            </a:r>
            <a:r>
              <a:rPr lang="en-US" altLang="ko-KR" sz="1200" b="1" dirty="0" smtClean="0">
                <a:latin typeface="+mn-ea"/>
              </a:rPr>
              <a:t> </a:t>
            </a:r>
            <a:r>
              <a:rPr lang="ko-KR" altLang="en-US" sz="1200" b="1" dirty="0" smtClean="0">
                <a:latin typeface="+mn-ea"/>
              </a:rPr>
              <a:t>사용법</a:t>
            </a:r>
            <a:endParaRPr lang="en-US" altLang="ko-KR" sz="1200" b="1" dirty="0" smtClean="0">
              <a:latin typeface="+mn-ea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824969" y="1556362"/>
            <a:ext cx="10113819" cy="0"/>
          </a:xfrm>
          <a:prstGeom prst="line">
            <a:avLst/>
          </a:prstGeom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824968" y="1581412"/>
            <a:ext cx="1011381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arenR"/>
            </a:pPr>
            <a:r>
              <a:rPr lang="en-US" altLang="ko-KR" sz="1100" dirty="0" err="1" smtClean="0">
                <a:latin typeface="+mn-ea"/>
              </a:rPr>
              <a:t>InputStream</a:t>
            </a:r>
            <a:r>
              <a:rPr lang="en-US" altLang="ko-KR" sz="1100" dirty="0" smtClean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(</a:t>
            </a:r>
            <a:r>
              <a:rPr lang="ko-KR" altLang="en-US" sz="1100" dirty="0" smtClean="0">
                <a:latin typeface="+mn-ea"/>
              </a:rPr>
              <a:t>추상</a:t>
            </a:r>
            <a:r>
              <a:rPr lang="en-US" altLang="ko-KR" sz="1100" dirty="0" smtClean="0">
                <a:latin typeface="+mn-ea"/>
              </a:rPr>
              <a:t>)</a:t>
            </a:r>
            <a:r>
              <a:rPr lang="ko-KR" altLang="en-US" sz="1100" dirty="0" smtClean="0">
                <a:latin typeface="+mn-ea"/>
              </a:rPr>
              <a:t>클래스를 </a:t>
            </a:r>
            <a:r>
              <a:rPr lang="ko-KR" altLang="en-US" sz="1100" dirty="0" smtClean="0">
                <a:latin typeface="+mn-ea"/>
              </a:rPr>
              <a:t>이용해서 객체를 만든다</a:t>
            </a:r>
            <a:r>
              <a:rPr lang="en-US" altLang="ko-KR" sz="1100" dirty="0" smtClean="0">
                <a:latin typeface="+mn-ea"/>
              </a:rPr>
              <a:t>. </a:t>
            </a:r>
            <a:r>
              <a:rPr lang="ko-KR" altLang="en-US" sz="1100" dirty="0" smtClean="0">
                <a:latin typeface="+mn-ea"/>
              </a:rPr>
              <a:t>또는 다른 클래스의 </a:t>
            </a:r>
            <a:r>
              <a:rPr lang="ko-KR" altLang="en-US" sz="1100" dirty="0" err="1" smtClean="0">
                <a:latin typeface="+mn-ea"/>
              </a:rPr>
              <a:t>메소드에서</a:t>
            </a:r>
            <a:r>
              <a:rPr lang="ko-KR" altLang="en-US" sz="1100" dirty="0" smtClean="0">
                <a:latin typeface="+mn-ea"/>
              </a:rPr>
              <a:t> 반</a:t>
            </a:r>
            <a:r>
              <a:rPr lang="ko-KR" altLang="en-US" sz="1100" dirty="0">
                <a:latin typeface="+mn-ea"/>
              </a:rPr>
              <a:t>환</a:t>
            </a:r>
            <a:r>
              <a:rPr lang="en-US" altLang="ko-KR" sz="1100" dirty="0" smtClean="0">
                <a:latin typeface="+mn-ea"/>
              </a:rPr>
              <a:t>(</a:t>
            </a:r>
            <a:r>
              <a:rPr lang="ko-KR" altLang="en-US" sz="1100" dirty="0" smtClean="0">
                <a:latin typeface="+mn-ea"/>
              </a:rPr>
              <a:t>리턴</a:t>
            </a:r>
            <a:r>
              <a:rPr lang="en-US" altLang="ko-KR" sz="1100" dirty="0" smtClean="0">
                <a:latin typeface="+mn-ea"/>
              </a:rPr>
              <a:t>)</a:t>
            </a:r>
            <a:r>
              <a:rPr lang="ko-KR" altLang="en-US" sz="1100" dirty="0" smtClean="0">
                <a:latin typeface="+mn-ea"/>
              </a:rPr>
              <a:t>되는 타입 객체를 얻는다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pPr marL="228600" indent="-228600">
              <a:buAutoNum type="arabicParenR"/>
            </a:pPr>
            <a:r>
              <a:rPr lang="en-US" altLang="ko-KR" sz="1100" dirty="0" smtClean="0">
                <a:latin typeface="+mn-ea"/>
              </a:rPr>
              <a:t>read()</a:t>
            </a:r>
            <a:r>
              <a:rPr lang="ko-KR" altLang="en-US" sz="1100" dirty="0" err="1" smtClean="0">
                <a:latin typeface="+mn-ea"/>
              </a:rPr>
              <a:t>메소드를</a:t>
            </a:r>
            <a:r>
              <a:rPr lang="ko-KR" altLang="en-US" sz="1100" dirty="0" smtClean="0">
                <a:latin typeface="+mn-ea"/>
              </a:rPr>
              <a:t> 이용해서 데이터를 읽으면 됩니다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pPr marL="228600" indent="-228600">
              <a:buAutoNum type="arabicParenR"/>
            </a:pPr>
            <a:r>
              <a:rPr lang="en-US" altLang="ko-KR" sz="1100" dirty="0" smtClean="0">
                <a:latin typeface="+mn-ea"/>
              </a:rPr>
              <a:t>read(), read(byte[]) </a:t>
            </a:r>
            <a:r>
              <a:rPr lang="ko-KR" altLang="en-US" sz="1100" dirty="0" err="1" smtClean="0">
                <a:latin typeface="+mn-ea"/>
              </a:rPr>
              <a:t>두개의</a:t>
            </a:r>
            <a:r>
              <a:rPr lang="ko-KR" altLang="en-US" sz="1100" dirty="0" smtClean="0">
                <a:latin typeface="+mn-ea"/>
              </a:rPr>
              <a:t> </a:t>
            </a:r>
            <a:r>
              <a:rPr lang="ko-KR" altLang="en-US" sz="1100" dirty="0" err="1" smtClean="0">
                <a:latin typeface="+mn-ea"/>
              </a:rPr>
              <a:t>메소드를</a:t>
            </a:r>
            <a:r>
              <a:rPr lang="ko-KR" altLang="en-US" sz="1100" dirty="0" smtClean="0">
                <a:latin typeface="+mn-ea"/>
              </a:rPr>
              <a:t> 이용할 수 있습니다</a:t>
            </a:r>
            <a:r>
              <a:rPr lang="en-US" altLang="ko-KR" sz="1100" dirty="0" smtClean="0">
                <a:latin typeface="+mn-ea"/>
              </a:rPr>
              <a:t>.</a:t>
            </a:r>
            <a:endParaRPr lang="en-US" altLang="ko-KR" sz="1100" dirty="0">
              <a:latin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004047" y="3250624"/>
            <a:ext cx="2384611" cy="412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InputStream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3792070" y="2703407"/>
            <a:ext cx="1210233" cy="412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read()</a:t>
            </a:r>
            <a:endParaRPr lang="ko-KR" altLang="en-US" sz="1400" dirty="0"/>
          </a:p>
        </p:txBody>
      </p:sp>
      <p:sp>
        <p:nvSpPr>
          <p:cNvPr id="11" name="직사각형 10"/>
          <p:cNvSpPr/>
          <p:nvPr/>
        </p:nvSpPr>
        <p:spPr>
          <a:xfrm>
            <a:off x="3818963" y="3740119"/>
            <a:ext cx="1156446" cy="412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read(byte[])</a:t>
            </a:r>
            <a:endParaRPr lang="ko-KR" altLang="en-US" sz="1400" dirty="0"/>
          </a:p>
        </p:txBody>
      </p:sp>
      <p:cxnSp>
        <p:nvCxnSpPr>
          <p:cNvPr id="12" name="직선 화살표 연결선 11"/>
          <p:cNvCxnSpPr>
            <a:stCxn id="8" idx="3"/>
            <a:endCxn id="10" idx="1"/>
          </p:cNvCxnSpPr>
          <p:nvPr/>
        </p:nvCxnSpPr>
        <p:spPr>
          <a:xfrm flipV="1">
            <a:off x="3388658" y="2909595"/>
            <a:ext cx="403412" cy="5472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8" idx="3"/>
            <a:endCxn id="11" idx="1"/>
          </p:cNvCxnSpPr>
          <p:nvPr/>
        </p:nvCxnSpPr>
        <p:spPr>
          <a:xfrm>
            <a:off x="3388658" y="3456812"/>
            <a:ext cx="430305" cy="489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002303" y="2778790"/>
            <a:ext cx="21806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+mn-ea"/>
              </a:rPr>
              <a:t>1byte</a:t>
            </a:r>
            <a:r>
              <a:rPr lang="ko-KR" altLang="en-US" sz="1100" dirty="0" smtClean="0">
                <a:latin typeface="+mn-ea"/>
              </a:rPr>
              <a:t>씩 읽는다</a:t>
            </a:r>
            <a:r>
              <a:rPr lang="en-US" altLang="ko-KR" sz="1100" dirty="0" smtClean="0">
                <a:latin typeface="+mn-ea"/>
              </a:rPr>
              <a:t>. </a:t>
            </a:r>
            <a:r>
              <a:rPr lang="ko-KR" altLang="en-US" sz="1100" dirty="0" smtClean="0">
                <a:latin typeface="+mn-ea"/>
              </a:rPr>
              <a:t>속도가 느리다</a:t>
            </a:r>
            <a:r>
              <a:rPr lang="en-US" altLang="ko-KR" sz="1100" dirty="0" smtClean="0">
                <a:latin typeface="+mn-ea"/>
              </a:rPr>
              <a:t>.</a:t>
            </a:r>
            <a:endParaRPr lang="en-US" altLang="ko-KR" sz="1100" dirty="0">
              <a:latin typeface="+mn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975409" y="3830783"/>
            <a:ext cx="33079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+mn-ea"/>
              </a:rPr>
              <a:t>Byte[] </a:t>
            </a:r>
            <a:r>
              <a:rPr lang="ko-KR" altLang="en-US" sz="1100" dirty="0" smtClean="0">
                <a:latin typeface="+mn-ea"/>
              </a:rPr>
              <a:t>만큼씩 읽는다</a:t>
            </a:r>
            <a:r>
              <a:rPr lang="en-US" altLang="ko-KR" sz="1100" dirty="0" smtClean="0">
                <a:latin typeface="+mn-ea"/>
              </a:rPr>
              <a:t>. </a:t>
            </a:r>
            <a:r>
              <a:rPr lang="ko-KR" altLang="en-US" sz="1100" dirty="0" smtClean="0">
                <a:latin typeface="+mn-ea"/>
              </a:rPr>
              <a:t>속도가 빠르다</a:t>
            </a:r>
            <a:r>
              <a:rPr lang="en-US" altLang="ko-KR" sz="1100" dirty="0" smtClean="0">
                <a:latin typeface="+mn-ea"/>
              </a:rPr>
              <a:t>.</a:t>
            </a:r>
            <a:endParaRPr lang="en-US" altLang="ko-KR" sz="1100" dirty="0">
              <a:latin typeface="+mn-ea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619" y="4776831"/>
            <a:ext cx="4766078" cy="1717505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8148" y="4787900"/>
            <a:ext cx="762000" cy="1933575"/>
          </a:xfrm>
          <a:prstGeom prst="rect">
            <a:avLst/>
          </a:prstGeom>
        </p:spPr>
      </p:pic>
      <p:cxnSp>
        <p:nvCxnSpPr>
          <p:cNvPr id="19" name="직선 연결선 18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4300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77007" y="760205"/>
            <a:ext cx="106767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atin typeface="+mj-ea"/>
                <a:ea typeface="+mj-ea"/>
              </a:rPr>
              <a:t>28</a:t>
            </a:r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j-ea"/>
                <a:ea typeface="+mj-ea"/>
              </a:rPr>
              <a:t>-2.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j-ea"/>
                <a:ea typeface="+mj-ea"/>
              </a:rPr>
              <a:t> </a:t>
            </a:r>
            <a:r>
              <a:rPr lang="en-US" altLang="ko-KR" sz="1600" b="1" dirty="0">
                <a:latin typeface="+mj-ea"/>
                <a:ea typeface="+mj-ea"/>
              </a:rPr>
              <a:t>JAVA </a:t>
            </a:r>
            <a:r>
              <a:rPr lang="ko-KR" altLang="en-US" sz="1600" b="1" dirty="0">
                <a:latin typeface="+mj-ea"/>
                <a:ea typeface="+mj-ea"/>
              </a:rPr>
              <a:t>입출력 </a:t>
            </a:r>
            <a:r>
              <a:rPr lang="en-US" altLang="ko-KR" sz="1600" b="1" dirty="0">
                <a:latin typeface="+mj-ea"/>
                <a:ea typeface="+mj-ea"/>
              </a:rPr>
              <a:t>API(Input~, Output~)</a:t>
            </a:r>
            <a:endParaRPr lang="ko-KR" altLang="en-US" sz="1600" b="1" dirty="0">
              <a:latin typeface="+mj-ea"/>
              <a:ea typeface="+mj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24969" y="1279363"/>
            <a:ext cx="101138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err="1" smtClean="0">
                <a:latin typeface="+mn-ea"/>
              </a:rPr>
              <a:t>OutputStream</a:t>
            </a:r>
            <a:r>
              <a:rPr lang="en-US" altLang="ko-KR" sz="1200" b="1" dirty="0" smtClean="0">
                <a:latin typeface="+mn-ea"/>
              </a:rPr>
              <a:t> </a:t>
            </a:r>
            <a:r>
              <a:rPr lang="ko-KR" altLang="en-US" sz="1200" b="1" dirty="0" smtClean="0">
                <a:latin typeface="+mn-ea"/>
              </a:rPr>
              <a:t>사용법</a:t>
            </a:r>
            <a:endParaRPr lang="en-US" altLang="ko-KR" sz="1200" b="1" dirty="0" smtClean="0">
              <a:latin typeface="+mn-ea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824969" y="1556362"/>
            <a:ext cx="10113819" cy="0"/>
          </a:xfrm>
          <a:prstGeom prst="line">
            <a:avLst/>
          </a:prstGeom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24968" y="1572620"/>
            <a:ext cx="1011381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arenR"/>
            </a:pPr>
            <a:r>
              <a:rPr lang="en-US" altLang="ko-KR" sz="1100" dirty="0" err="1" smtClean="0">
                <a:latin typeface="+mn-ea"/>
              </a:rPr>
              <a:t>OutputStream</a:t>
            </a:r>
            <a:r>
              <a:rPr lang="en-US" altLang="ko-KR" sz="1100" dirty="0" smtClean="0">
                <a:latin typeface="+mn-ea"/>
              </a:rPr>
              <a:t> </a:t>
            </a:r>
            <a:r>
              <a:rPr lang="ko-KR" altLang="en-US" sz="1100" dirty="0" smtClean="0">
                <a:latin typeface="+mn-ea"/>
              </a:rPr>
              <a:t>클래스를 이용해서 객체를 만든다</a:t>
            </a:r>
            <a:r>
              <a:rPr lang="en-US" altLang="ko-KR" sz="1100" dirty="0" smtClean="0">
                <a:latin typeface="+mn-ea"/>
              </a:rPr>
              <a:t>. </a:t>
            </a:r>
            <a:r>
              <a:rPr lang="ko-KR" altLang="en-US" sz="1100" dirty="0" smtClean="0">
                <a:latin typeface="+mn-ea"/>
              </a:rPr>
              <a:t>또는 다른 클래스의 </a:t>
            </a:r>
            <a:r>
              <a:rPr lang="ko-KR" altLang="en-US" sz="1100" dirty="0" err="1" smtClean="0">
                <a:latin typeface="+mn-ea"/>
              </a:rPr>
              <a:t>메소드에서</a:t>
            </a:r>
            <a:r>
              <a:rPr lang="ko-KR" altLang="en-US" sz="1100" dirty="0" smtClean="0">
                <a:latin typeface="+mn-ea"/>
              </a:rPr>
              <a:t> 반</a:t>
            </a:r>
            <a:r>
              <a:rPr lang="ko-KR" altLang="en-US" sz="1100" dirty="0">
                <a:latin typeface="+mn-ea"/>
              </a:rPr>
              <a:t>환</a:t>
            </a:r>
            <a:r>
              <a:rPr lang="en-US" altLang="ko-KR" sz="1100" dirty="0" smtClean="0">
                <a:latin typeface="+mn-ea"/>
              </a:rPr>
              <a:t>(</a:t>
            </a:r>
            <a:r>
              <a:rPr lang="ko-KR" altLang="en-US" sz="1100" dirty="0" smtClean="0">
                <a:latin typeface="+mn-ea"/>
              </a:rPr>
              <a:t>리턴</a:t>
            </a:r>
            <a:r>
              <a:rPr lang="en-US" altLang="ko-KR" sz="1100" dirty="0" smtClean="0">
                <a:latin typeface="+mn-ea"/>
              </a:rPr>
              <a:t>)</a:t>
            </a:r>
            <a:r>
              <a:rPr lang="ko-KR" altLang="en-US" sz="1100" dirty="0" smtClean="0">
                <a:latin typeface="+mn-ea"/>
              </a:rPr>
              <a:t>되는 타입 객체를 얻는다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pPr marL="228600" indent="-228600">
              <a:buAutoNum type="arabicParenR"/>
            </a:pPr>
            <a:r>
              <a:rPr lang="en-US" altLang="ko-KR" sz="1100" dirty="0" smtClean="0">
                <a:latin typeface="+mn-ea"/>
              </a:rPr>
              <a:t>write()</a:t>
            </a:r>
            <a:r>
              <a:rPr lang="ko-KR" altLang="en-US" sz="1100" dirty="0" err="1" smtClean="0">
                <a:latin typeface="+mn-ea"/>
              </a:rPr>
              <a:t>메소드를</a:t>
            </a:r>
            <a:r>
              <a:rPr lang="ko-KR" altLang="en-US" sz="1100" dirty="0" smtClean="0">
                <a:latin typeface="+mn-ea"/>
              </a:rPr>
              <a:t> 이용해서 데이터를 읽으면 됩니다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pPr marL="228600" indent="-228600">
              <a:buAutoNum type="arabicParenR"/>
            </a:pPr>
            <a:r>
              <a:rPr lang="en-US" altLang="ko-KR" sz="1100" dirty="0" smtClean="0">
                <a:latin typeface="+mn-ea"/>
              </a:rPr>
              <a:t>write(), write(byte[]), </a:t>
            </a:r>
            <a:r>
              <a:rPr lang="en-US" altLang="ko-KR" sz="1100" dirty="0">
                <a:latin typeface="+mn-ea"/>
              </a:rPr>
              <a:t>write(byte</a:t>
            </a:r>
            <a:r>
              <a:rPr lang="en-US" altLang="ko-KR" sz="1100" dirty="0" smtClean="0">
                <a:latin typeface="+mn-ea"/>
              </a:rPr>
              <a:t>[], </a:t>
            </a:r>
            <a:r>
              <a:rPr lang="en-US" altLang="ko-KR" sz="1100" dirty="0" err="1" smtClean="0">
                <a:latin typeface="+mn-ea"/>
              </a:rPr>
              <a:t>int</a:t>
            </a:r>
            <a:r>
              <a:rPr lang="en-US" altLang="ko-KR" sz="1100" dirty="0" smtClean="0">
                <a:latin typeface="+mn-ea"/>
              </a:rPr>
              <a:t>, </a:t>
            </a:r>
            <a:r>
              <a:rPr lang="en-US" altLang="ko-KR" sz="1100" dirty="0" err="1" smtClean="0">
                <a:latin typeface="+mn-ea"/>
              </a:rPr>
              <a:t>int</a:t>
            </a:r>
            <a:r>
              <a:rPr lang="en-US" altLang="ko-KR" sz="1100" dirty="0" smtClean="0">
                <a:latin typeface="+mn-ea"/>
              </a:rPr>
              <a:t>) </a:t>
            </a:r>
            <a:r>
              <a:rPr lang="ko-KR" altLang="en-US" sz="1100" dirty="0" err="1" smtClean="0">
                <a:latin typeface="+mn-ea"/>
              </a:rPr>
              <a:t>세개의</a:t>
            </a:r>
            <a:r>
              <a:rPr lang="ko-KR" altLang="en-US" sz="1100" dirty="0" smtClean="0">
                <a:latin typeface="+mn-ea"/>
              </a:rPr>
              <a:t> </a:t>
            </a:r>
            <a:r>
              <a:rPr lang="ko-KR" altLang="en-US" sz="1100" dirty="0" err="1" smtClean="0">
                <a:latin typeface="+mn-ea"/>
              </a:rPr>
              <a:t>메소드를</a:t>
            </a:r>
            <a:r>
              <a:rPr lang="ko-KR" altLang="en-US" sz="1100" dirty="0" smtClean="0">
                <a:latin typeface="+mn-ea"/>
              </a:rPr>
              <a:t> 이용할 수 있습니다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pPr marL="228600" indent="-228600">
              <a:buAutoNum type="arabicParenR"/>
            </a:pPr>
            <a:r>
              <a:rPr lang="en-US" altLang="ko-KR" sz="1100" dirty="0">
                <a:latin typeface="+mn-ea"/>
              </a:rPr>
              <a:t>write(byte[], </a:t>
            </a:r>
            <a:r>
              <a:rPr lang="en-US" altLang="ko-KR" sz="1100" dirty="0" err="1">
                <a:latin typeface="+mn-ea"/>
              </a:rPr>
              <a:t>int</a:t>
            </a:r>
            <a:r>
              <a:rPr lang="en-US" altLang="ko-KR" sz="1100" dirty="0">
                <a:latin typeface="+mn-ea"/>
              </a:rPr>
              <a:t>, </a:t>
            </a:r>
            <a:r>
              <a:rPr lang="en-US" altLang="ko-KR" sz="1100" dirty="0" err="1">
                <a:latin typeface="+mn-ea"/>
              </a:rPr>
              <a:t>int</a:t>
            </a:r>
            <a:r>
              <a:rPr lang="en-US" altLang="ko-KR" sz="1100" dirty="0" smtClean="0">
                <a:latin typeface="+mn-ea"/>
              </a:rPr>
              <a:t>)</a:t>
            </a:r>
            <a:r>
              <a:rPr lang="ko-KR" altLang="en-US" sz="1100" dirty="0" smtClean="0">
                <a:latin typeface="+mn-ea"/>
              </a:rPr>
              <a:t>는 데이터를 원하는 위치에서 원하는 숫자만큼 쓸 수 있습니다</a:t>
            </a:r>
            <a:r>
              <a:rPr lang="en-US" altLang="ko-KR" sz="1100" dirty="0" smtClean="0">
                <a:latin typeface="+mn-ea"/>
              </a:rPr>
              <a:t>.</a:t>
            </a:r>
            <a:endParaRPr lang="en-US" altLang="ko-KR" sz="1100" dirty="0">
              <a:latin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969" y="2484025"/>
            <a:ext cx="5518203" cy="3739153"/>
          </a:xfrm>
          <a:prstGeom prst="rect">
            <a:avLst/>
          </a:prstGeom>
        </p:spPr>
      </p:pic>
      <p:cxnSp>
        <p:nvCxnSpPr>
          <p:cNvPr id="8" name="직선 연결선 7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901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77007" y="760205"/>
            <a:ext cx="106767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atin typeface="+mj-ea"/>
                <a:ea typeface="+mj-ea"/>
              </a:rPr>
              <a:t>28</a:t>
            </a:r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j-ea"/>
                <a:ea typeface="+mj-ea"/>
              </a:rPr>
              <a:t>-2.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j-ea"/>
                <a:ea typeface="+mj-ea"/>
              </a:rPr>
              <a:t> </a:t>
            </a:r>
            <a:r>
              <a:rPr lang="en-US" altLang="ko-KR" sz="1600" b="1" dirty="0">
                <a:latin typeface="+mj-ea"/>
                <a:ea typeface="+mj-ea"/>
              </a:rPr>
              <a:t>JAVA </a:t>
            </a:r>
            <a:r>
              <a:rPr lang="ko-KR" altLang="en-US" sz="1600" b="1" dirty="0">
                <a:latin typeface="+mj-ea"/>
                <a:ea typeface="+mj-ea"/>
              </a:rPr>
              <a:t>입출력 </a:t>
            </a:r>
            <a:r>
              <a:rPr lang="en-US" altLang="ko-KR" sz="1600" b="1" dirty="0">
                <a:latin typeface="+mj-ea"/>
                <a:ea typeface="+mj-ea"/>
              </a:rPr>
              <a:t>API(Input~, Output~)</a:t>
            </a:r>
            <a:endParaRPr lang="ko-KR" altLang="en-US" sz="1600" b="1" dirty="0">
              <a:latin typeface="+mj-ea"/>
              <a:ea typeface="+mj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24969" y="1279363"/>
            <a:ext cx="101138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latin typeface="+mn-ea"/>
              </a:rPr>
              <a:t>예외 처리와 무조건 </a:t>
            </a:r>
            <a:r>
              <a:rPr lang="en-US" altLang="ko-KR" sz="1200" b="1" dirty="0" smtClean="0">
                <a:latin typeface="+mn-ea"/>
              </a:rPr>
              <a:t>close()</a:t>
            </a:r>
            <a:r>
              <a:rPr lang="ko-KR" altLang="en-US" sz="1200" b="1" dirty="0" smtClean="0">
                <a:latin typeface="+mn-ea"/>
              </a:rPr>
              <a:t>실행</a:t>
            </a:r>
            <a:r>
              <a:rPr lang="en-US" altLang="ko-KR" sz="1200" b="1" dirty="0" smtClean="0">
                <a:latin typeface="+mn-ea"/>
              </a:rPr>
              <a:t> 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824969" y="1556362"/>
            <a:ext cx="10113819" cy="0"/>
          </a:xfrm>
          <a:prstGeom prst="line">
            <a:avLst/>
          </a:prstGeom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24968" y="1563828"/>
            <a:ext cx="1011381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arenR"/>
            </a:pPr>
            <a:r>
              <a:rPr lang="en-US" altLang="ko-KR" sz="1100" dirty="0" smtClean="0">
                <a:latin typeface="+mn-ea"/>
              </a:rPr>
              <a:t>I/O</a:t>
            </a:r>
            <a:r>
              <a:rPr lang="ko-KR" altLang="en-US" sz="1100" dirty="0" smtClean="0">
                <a:latin typeface="+mn-ea"/>
              </a:rPr>
              <a:t>를 하면서 반듯이 해야 하는 예외처리가 있습니다</a:t>
            </a:r>
            <a:r>
              <a:rPr lang="en-US" altLang="ko-KR" sz="1100" dirty="0" smtClean="0">
                <a:latin typeface="+mn-ea"/>
              </a:rPr>
              <a:t>. </a:t>
            </a:r>
            <a:r>
              <a:rPr lang="en-US" altLang="ko-KR" sz="1100" dirty="0" err="1" smtClean="0">
                <a:latin typeface="+mn-ea"/>
              </a:rPr>
              <a:t>IOException</a:t>
            </a:r>
            <a:r>
              <a:rPr lang="en-US" altLang="ko-KR" sz="1100" dirty="0" smtClean="0">
                <a:latin typeface="+mn-ea"/>
              </a:rPr>
              <a:t> </a:t>
            </a:r>
            <a:r>
              <a:rPr lang="ko-KR" altLang="en-US" sz="1100" dirty="0" smtClean="0">
                <a:latin typeface="+mn-ea"/>
              </a:rPr>
              <a:t>입니다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pPr marL="228600" indent="-228600">
              <a:buAutoNum type="arabicParenR"/>
            </a:pPr>
            <a:r>
              <a:rPr lang="en-US" altLang="ko-KR" sz="1100" dirty="0" smtClean="0">
                <a:latin typeface="+mn-ea"/>
              </a:rPr>
              <a:t>I/O</a:t>
            </a:r>
            <a:r>
              <a:rPr lang="ko-KR" altLang="en-US" sz="1100" dirty="0" smtClean="0">
                <a:latin typeface="+mn-ea"/>
              </a:rPr>
              <a:t>작업 마지막은 </a:t>
            </a:r>
            <a:r>
              <a:rPr lang="en-US" altLang="ko-KR" sz="1100" dirty="0" smtClean="0">
                <a:latin typeface="+mn-ea"/>
              </a:rPr>
              <a:t>close()</a:t>
            </a:r>
            <a:r>
              <a:rPr lang="ko-KR" altLang="en-US" sz="1100" dirty="0" smtClean="0">
                <a:latin typeface="+mn-ea"/>
              </a:rPr>
              <a:t>로 외부연결을 끝내야 합니다</a:t>
            </a:r>
            <a:r>
              <a:rPr lang="en-US" altLang="ko-KR" sz="1100" dirty="0" smtClean="0">
                <a:latin typeface="+mn-ea"/>
              </a:rPr>
              <a:t>.</a:t>
            </a:r>
            <a:r>
              <a:rPr lang="ko-KR" altLang="en-US" sz="1100" dirty="0" smtClean="0">
                <a:latin typeface="+mn-ea"/>
              </a:rPr>
              <a:t> </a:t>
            </a:r>
            <a:endParaRPr lang="en-US" altLang="ko-KR" sz="1100" dirty="0">
              <a:latin typeface="+mn-ea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932" y="2148763"/>
            <a:ext cx="5372100" cy="2638425"/>
          </a:xfrm>
          <a:prstGeom prst="rect">
            <a:avLst/>
          </a:prstGeom>
        </p:spPr>
      </p:pic>
      <p:cxnSp>
        <p:nvCxnSpPr>
          <p:cNvPr id="10" name="직선 연결선 9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2031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77007" y="760205"/>
            <a:ext cx="106767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atin typeface="+mj-ea"/>
                <a:ea typeface="+mj-ea"/>
              </a:rPr>
              <a:t>28</a:t>
            </a:r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j-ea"/>
                <a:ea typeface="+mj-ea"/>
              </a:rPr>
              <a:t>-3.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j-ea"/>
                <a:ea typeface="+mj-ea"/>
              </a:rPr>
              <a:t> </a:t>
            </a:r>
            <a:r>
              <a:rPr lang="ko-KR" altLang="en-US" sz="1600" b="1" dirty="0">
                <a:latin typeface="+mj-ea"/>
                <a:ea typeface="+mj-ea"/>
              </a:rPr>
              <a:t>텍스트 읽고 쓰기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24969" y="1279363"/>
            <a:ext cx="101138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latin typeface="+mn-ea"/>
              </a:rPr>
              <a:t>읽고</a:t>
            </a:r>
            <a:r>
              <a:rPr lang="en-US" altLang="ko-KR" sz="1200" b="1" dirty="0" smtClean="0">
                <a:latin typeface="+mn-ea"/>
              </a:rPr>
              <a:t>, </a:t>
            </a:r>
            <a:r>
              <a:rPr lang="ko-KR" altLang="en-US" sz="1200" b="1" dirty="0" smtClean="0">
                <a:latin typeface="+mn-ea"/>
              </a:rPr>
              <a:t>쓰기를 동시에 </a:t>
            </a:r>
            <a:r>
              <a:rPr lang="en-US" altLang="ko-KR" sz="1200" b="1" dirty="0" smtClean="0">
                <a:latin typeface="+mn-ea"/>
              </a:rPr>
              <a:t>– </a:t>
            </a:r>
            <a:r>
              <a:rPr lang="ko-KR" altLang="en-US" sz="1200" b="1" dirty="0" smtClean="0">
                <a:latin typeface="+mn-ea"/>
              </a:rPr>
              <a:t>파일 복사</a:t>
            </a:r>
            <a:endParaRPr lang="en-US" altLang="ko-KR" sz="1200" b="1" dirty="0" smtClean="0">
              <a:latin typeface="+mn-ea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824969" y="1556362"/>
            <a:ext cx="10113819" cy="0"/>
          </a:xfrm>
          <a:prstGeom prst="line">
            <a:avLst/>
          </a:prstGeom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24968" y="1563828"/>
            <a:ext cx="1011381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arenR"/>
            </a:pPr>
            <a:r>
              <a:rPr lang="ko-KR" altLang="en-US" sz="1100" dirty="0" smtClean="0">
                <a:latin typeface="+mn-ea"/>
              </a:rPr>
              <a:t>파일을 읽고</a:t>
            </a:r>
            <a:r>
              <a:rPr lang="en-US" altLang="ko-KR" sz="1100" dirty="0" smtClean="0">
                <a:latin typeface="+mn-ea"/>
              </a:rPr>
              <a:t>, </a:t>
            </a:r>
            <a:r>
              <a:rPr lang="ko-KR" altLang="en-US" sz="1100" dirty="0" smtClean="0">
                <a:latin typeface="+mn-ea"/>
              </a:rPr>
              <a:t>다른 파일에 쓰고</a:t>
            </a:r>
            <a:r>
              <a:rPr lang="en-US" altLang="ko-KR" sz="1100" dirty="0" smtClean="0">
                <a:latin typeface="+mn-ea"/>
              </a:rPr>
              <a:t>, </a:t>
            </a:r>
            <a:r>
              <a:rPr lang="ko-KR" altLang="en-US" sz="1100" dirty="0" smtClean="0">
                <a:latin typeface="+mn-ea"/>
              </a:rPr>
              <a:t>결국은 파일 복사 입니다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pPr marL="228600" indent="-228600">
              <a:buAutoNum type="arabicParenR"/>
            </a:pPr>
            <a:r>
              <a:rPr lang="ko-KR" altLang="en-US" sz="1100" dirty="0" smtClean="0">
                <a:latin typeface="+mn-ea"/>
              </a:rPr>
              <a:t>작업순서 </a:t>
            </a:r>
            <a:r>
              <a:rPr lang="en-US" altLang="ko-KR" sz="1100" dirty="0" smtClean="0">
                <a:latin typeface="+mn-ea"/>
              </a:rPr>
              <a:t>: </a:t>
            </a:r>
            <a:r>
              <a:rPr lang="en-US" altLang="ko-KR" sz="1100" dirty="0" err="1" smtClean="0">
                <a:latin typeface="+mn-ea"/>
              </a:rPr>
              <a:t>InputStream</a:t>
            </a:r>
            <a:r>
              <a:rPr lang="en-US" altLang="ko-KR" sz="1100" dirty="0" smtClean="0">
                <a:latin typeface="+mn-ea"/>
              </a:rPr>
              <a:t>, </a:t>
            </a:r>
            <a:r>
              <a:rPr lang="en-US" altLang="ko-KR" sz="1100" dirty="0" err="1" smtClean="0">
                <a:latin typeface="+mn-ea"/>
              </a:rPr>
              <a:t>OutputStream</a:t>
            </a:r>
            <a:r>
              <a:rPr lang="en-US" altLang="ko-KR" sz="1100" dirty="0" smtClean="0">
                <a:latin typeface="+mn-ea"/>
              </a:rPr>
              <a:t> </a:t>
            </a:r>
            <a:r>
              <a:rPr lang="ko-KR" altLang="en-US" sz="1100" dirty="0" smtClean="0">
                <a:latin typeface="+mn-ea"/>
              </a:rPr>
              <a:t>준비</a:t>
            </a:r>
            <a:r>
              <a:rPr lang="en-US" altLang="ko-KR" sz="1100" dirty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&gt; is</a:t>
            </a:r>
            <a:r>
              <a:rPr lang="ko-KR" altLang="en-US" sz="1100" dirty="0" smtClean="0">
                <a:latin typeface="+mn-ea"/>
              </a:rPr>
              <a:t>로 </a:t>
            </a:r>
            <a:r>
              <a:rPr lang="ko-KR" altLang="en-US" sz="1100" dirty="0" err="1" smtClean="0">
                <a:latin typeface="+mn-ea"/>
              </a:rPr>
              <a:t>읽어들인</a:t>
            </a:r>
            <a:r>
              <a:rPr lang="ko-KR" altLang="en-US" sz="1100" dirty="0" smtClean="0">
                <a:latin typeface="+mn-ea"/>
              </a:rPr>
              <a:t> 데이터를 </a:t>
            </a:r>
            <a:r>
              <a:rPr lang="en-US" altLang="ko-KR" sz="1100" dirty="0" err="1" smtClean="0">
                <a:latin typeface="+mn-ea"/>
              </a:rPr>
              <a:t>os</a:t>
            </a:r>
            <a:r>
              <a:rPr lang="ko-KR" altLang="en-US" sz="1100" dirty="0" smtClean="0">
                <a:latin typeface="+mn-ea"/>
              </a:rPr>
              <a:t>으로 씀 </a:t>
            </a:r>
            <a:r>
              <a:rPr lang="en-US" altLang="ko-KR" sz="1100" dirty="0" smtClean="0">
                <a:latin typeface="+mn-ea"/>
              </a:rPr>
              <a:t>&gt; </a:t>
            </a:r>
            <a:r>
              <a:rPr lang="ko-KR" altLang="en-US" sz="1100" dirty="0" smtClean="0">
                <a:latin typeface="+mn-ea"/>
              </a:rPr>
              <a:t>외부연결 </a:t>
            </a:r>
            <a:r>
              <a:rPr lang="en-US" altLang="ko-KR" sz="1100" dirty="0" smtClean="0">
                <a:latin typeface="+mn-ea"/>
              </a:rPr>
              <a:t>close()</a:t>
            </a:r>
            <a:r>
              <a:rPr lang="ko-KR" altLang="en-US" sz="1100" dirty="0" smtClean="0">
                <a:latin typeface="+mn-ea"/>
              </a:rPr>
              <a:t>함</a:t>
            </a:r>
            <a:r>
              <a:rPr lang="en-US" altLang="ko-KR" sz="1100" dirty="0" smtClean="0">
                <a:latin typeface="+mn-ea"/>
              </a:rPr>
              <a:t>. </a:t>
            </a:r>
            <a:endParaRPr lang="en-US" altLang="ko-KR" sz="1100" dirty="0"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24969" y="2135134"/>
            <a:ext cx="10078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 smtClean="0">
                <a:latin typeface="+mn-ea"/>
              </a:rPr>
              <a:t>1</a:t>
            </a:r>
            <a:r>
              <a:rPr lang="ko-KR" altLang="en-US" sz="1100" b="1" dirty="0" smtClean="0">
                <a:latin typeface="+mn-ea"/>
              </a:rPr>
              <a:t>단계 소스</a:t>
            </a:r>
            <a:endParaRPr lang="en-US" altLang="ko-KR" sz="1100" b="1" dirty="0"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062206" y="2151316"/>
            <a:ext cx="10078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 smtClean="0">
                <a:latin typeface="+mn-ea"/>
              </a:rPr>
              <a:t>2</a:t>
            </a:r>
            <a:r>
              <a:rPr lang="ko-KR" altLang="en-US" sz="1100" b="1" dirty="0" smtClean="0">
                <a:latin typeface="+mn-ea"/>
              </a:rPr>
              <a:t>단계 소스</a:t>
            </a:r>
            <a:endParaRPr lang="en-US" altLang="ko-KR" sz="1100" b="1" dirty="0">
              <a:latin typeface="+mn-ea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865" y="2396744"/>
            <a:ext cx="3987995" cy="4111605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62206" y="2412926"/>
            <a:ext cx="3442108" cy="3921165"/>
          </a:xfrm>
          <a:prstGeom prst="rect">
            <a:avLst/>
          </a:prstGeom>
        </p:spPr>
      </p:pic>
      <p:cxnSp>
        <p:nvCxnSpPr>
          <p:cNvPr id="11" name="직선 연결선 10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1414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77007" y="760205"/>
            <a:ext cx="106767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+mj-ea"/>
                <a:ea typeface="+mj-ea"/>
              </a:rPr>
              <a:t>28-3. </a:t>
            </a:r>
            <a:r>
              <a:rPr lang="ko-KR" altLang="en-US" sz="1600" b="1" dirty="0">
                <a:latin typeface="+mj-ea"/>
                <a:ea typeface="+mj-ea"/>
              </a:rPr>
              <a:t>텍스트 읽고 쓰기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24969" y="1279363"/>
            <a:ext cx="101138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err="1" smtClean="0">
                <a:latin typeface="+mn-ea"/>
              </a:rPr>
              <a:t>DateInputStream</a:t>
            </a:r>
            <a:r>
              <a:rPr lang="en-US" altLang="ko-KR" sz="1200" b="1" dirty="0" smtClean="0">
                <a:latin typeface="+mn-ea"/>
              </a:rPr>
              <a:t>, </a:t>
            </a:r>
            <a:r>
              <a:rPr lang="en-US" altLang="ko-KR" sz="1200" b="1" dirty="0" err="1" smtClean="0">
                <a:latin typeface="+mn-ea"/>
              </a:rPr>
              <a:t>DataOutputStream</a:t>
            </a:r>
            <a:r>
              <a:rPr lang="en-US" altLang="ko-KR" sz="1200" b="1" dirty="0" smtClean="0">
                <a:latin typeface="+mn-ea"/>
              </a:rPr>
              <a:t> &gt; </a:t>
            </a:r>
            <a:r>
              <a:rPr lang="ko-KR" altLang="en-US" sz="1200" b="1" dirty="0" smtClean="0">
                <a:latin typeface="+mn-ea"/>
              </a:rPr>
              <a:t>문자열 읽고</a:t>
            </a:r>
            <a:r>
              <a:rPr lang="en-US" altLang="ko-KR" sz="1200" b="1" dirty="0" smtClean="0">
                <a:latin typeface="+mn-ea"/>
              </a:rPr>
              <a:t>, </a:t>
            </a:r>
            <a:r>
              <a:rPr lang="ko-KR" altLang="en-US" sz="1200" b="1" dirty="0" smtClean="0">
                <a:latin typeface="+mn-ea"/>
              </a:rPr>
              <a:t>쓰기</a:t>
            </a:r>
            <a:endParaRPr lang="en-US" altLang="ko-KR" sz="1200" b="1" dirty="0" smtClean="0">
              <a:latin typeface="+mn-ea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824969" y="1556362"/>
            <a:ext cx="10113819" cy="0"/>
          </a:xfrm>
          <a:prstGeom prst="line">
            <a:avLst/>
          </a:prstGeom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24968" y="1581412"/>
            <a:ext cx="101138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+mn-ea"/>
              </a:rPr>
              <a:t>byte</a:t>
            </a:r>
            <a:r>
              <a:rPr lang="ko-KR" altLang="en-US" sz="1100" dirty="0">
                <a:latin typeface="+mn-ea"/>
              </a:rPr>
              <a:t>단위로 </a:t>
            </a:r>
            <a:r>
              <a:rPr lang="ko-KR" altLang="en-US" sz="1100" dirty="0" smtClean="0">
                <a:latin typeface="+mn-ea"/>
              </a:rPr>
              <a:t>문자열을 처리하는 </a:t>
            </a:r>
            <a:r>
              <a:rPr lang="en-US" altLang="ko-KR" sz="1100" dirty="0" err="1" smtClean="0">
                <a:latin typeface="+mn-ea"/>
              </a:rPr>
              <a:t>InputStream</a:t>
            </a:r>
            <a:r>
              <a:rPr lang="en-US" altLang="ko-KR" sz="1100" dirty="0" smtClean="0">
                <a:latin typeface="+mn-ea"/>
              </a:rPr>
              <a:t>, </a:t>
            </a:r>
            <a:r>
              <a:rPr lang="en-US" altLang="ko-KR" sz="1100" dirty="0" err="1" smtClean="0">
                <a:latin typeface="+mn-ea"/>
              </a:rPr>
              <a:t>OutputStream</a:t>
            </a:r>
            <a:r>
              <a:rPr lang="ko-KR" altLang="en-US" sz="1100" dirty="0">
                <a:latin typeface="+mn-ea"/>
              </a:rPr>
              <a:t> </a:t>
            </a:r>
            <a:r>
              <a:rPr lang="ko-KR" altLang="en-US" sz="1100" dirty="0" smtClean="0">
                <a:latin typeface="+mn-ea"/>
              </a:rPr>
              <a:t>보다 편리하게 고안된 클래스 입니다</a:t>
            </a:r>
            <a:r>
              <a:rPr lang="en-US" altLang="ko-KR" sz="1100" dirty="0" smtClean="0">
                <a:latin typeface="+mn-ea"/>
              </a:rPr>
              <a:t>.</a:t>
            </a:r>
            <a:endParaRPr lang="en-US" altLang="ko-KR" sz="1100" dirty="0">
              <a:latin typeface="+mn-ea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269" y="1934504"/>
            <a:ext cx="4100545" cy="3757044"/>
          </a:xfrm>
          <a:prstGeom prst="rect">
            <a:avLst/>
          </a:prstGeom>
        </p:spPr>
      </p:pic>
      <p:cxnSp>
        <p:nvCxnSpPr>
          <p:cNvPr id="10" name="직선 연결선 9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5393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2592</TotalTime>
  <Words>449</Words>
  <Application>Microsoft Office PowerPoint</Application>
  <PresentationFormat>와이드스크린</PresentationFormat>
  <Paragraphs>75</Paragraphs>
  <Slides>8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HY견고딕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ho</dc:creator>
  <cp:lastModifiedBy>ho</cp:lastModifiedBy>
  <cp:revision>1118</cp:revision>
  <dcterms:created xsi:type="dcterms:W3CDTF">2014-12-01T08:37:15Z</dcterms:created>
  <dcterms:modified xsi:type="dcterms:W3CDTF">2014-12-23T05:07:59Z</dcterms:modified>
</cp:coreProperties>
</file>