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6" r:id="rId4"/>
    <p:sldId id="267" r:id="rId5"/>
    <p:sldId id="271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20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6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1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1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9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그래픽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2541" y="3438508"/>
            <a:ext cx="376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그래픽</a:t>
            </a:r>
            <a:endParaRPr lang="en-US" altLang="ko-KR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6291" y="3838618"/>
            <a:ext cx="297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 GUI(Graphic User Interface)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AWT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컴포넌트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Swing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컴포넌트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30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JAVA GUI(Graphic User Interface)</a:t>
            </a:r>
            <a:r>
              <a:rPr lang="ko-KR" altLang="en-US" sz="1600" b="1" dirty="0">
                <a:latin typeface="+mj-ea"/>
                <a:ea typeface="+mj-ea"/>
              </a:rPr>
              <a:t>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35392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컴퓨터 바탕화면에 각종 애플리케이션을 가리키는 바로 가기 아이콘들이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이런 아이콘들은 사용자가 더블클릭을 하면 해당 프로그램을 시작시켜주는 기능이 있습니다</a:t>
            </a:r>
            <a:r>
              <a:rPr lang="en-US" altLang="ko-KR" sz="1100" dirty="0"/>
              <a:t>. JAVA GUI(Graphic User Interface)</a:t>
            </a:r>
            <a:r>
              <a:rPr lang="ko-KR" altLang="en-US" sz="1100" dirty="0"/>
              <a:t>란 이런 아이콘처럼 사용자가 사용하기 편리하게 그래픽 요소를 가미하여 컴퓨터를 사용하기 쉽게 만들어 놓은 것입니다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반대의 개념으로 </a:t>
            </a:r>
            <a:r>
              <a:rPr lang="en-US" altLang="ko-KR" sz="1100" dirty="0"/>
              <a:t>CUI(Character User Interface)</a:t>
            </a:r>
            <a:r>
              <a:rPr lang="ko-KR" altLang="en-US" sz="1100" dirty="0"/>
              <a:t>가 있습니다</a:t>
            </a:r>
            <a:r>
              <a:rPr lang="en-US" altLang="ko-KR" sz="1100" dirty="0"/>
              <a:t>.(</a:t>
            </a:r>
            <a:r>
              <a:rPr lang="ko-KR" altLang="en-US" sz="1100" dirty="0"/>
              <a:t>도스를 생각하시면 됩니다</a:t>
            </a:r>
            <a:r>
              <a:rPr lang="en-US" altLang="ko-KR" sz="1100" dirty="0"/>
              <a:t>.)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2655404"/>
            <a:ext cx="5667375" cy="14097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14" y="2655404"/>
            <a:ext cx="4391350" cy="287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99072" y="2203916"/>
            <a:ext cx="102324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GUI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19266" y="2213272"/>
            <a:ext cx="102324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C</a:t>
            </a:r>
            <a:r>
              <a:rPr lang="en-US" altLang="ko-KR" sz="1100" b="1" dirty="0" smtClean="0">
                <a:latin typeface="+mn-ea"/>
              </a:rPr>
              <a:t>UI</a:t>
            </a:r>
            <a:endParaRPr lang="en-US" altLang="ko-KR" sz="11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30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dirty="0">
                <a:latin typeface="+mj-ea"/>
                <a:ea typeface="+mj-ea"/>
              </a:rPr>
              <a:t> AWT </a:t>
            </a:r>
            <a:r>
              <a:rPr lang="ko-KR" altLang="en-US" sz="1600" b="1" dirty="0" smtClean="0">
                <a:latin typeface="+mj-ea"/>
                <a:ea typeface="+mj-ea"/>
              </a:rPr>
              <a:t>컴포넌트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27441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AWT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JAVA</a:t>
            </a:r>
            <a:r>
              <a:rPr lang="ko-KR" altLang="en-US" sz="1100" dirty="0" smtClean="0"/>
              <a:t>에서 그래픽 요소를 만들기 위한 컴포넌트들 입니다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예를 들어 버튼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체크박스 등 입니다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030940" y="1774055"/>
            <a:ext cx="4307886" cy="3128682"/>
          </a:xfrm>
          <a:prstGeom prst="roundRect">
            <a:avLst>
              <a:gd name="adj" fmla="val 8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35589" y="3050851"/>
            <a:ext cx="2275971" cy="1652966"/>
          </a:xfrm>
          <a:prstGeom prst="roundRect">
            <a:avLst>
              <a:gd name="adj" fmla="val 8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4024" y="1774796"/>
            <a:ext cx="383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 smtClean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5589" y="3153730"/>
            <a:ext cx="2275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dirty="0" smtClean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8434" y="2403996"/>
            <a:ext cx="753871" cy="335576"/>
          </a:xfrm>
          <a:prstGeom prst="roundRect">
            <a:avLst>
              <a:gd name="adj" fmla="val 8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버튼</a:t>
            </a:r>
            <a:endParaRPr lang="ko-KR" altLang="en-US" sz="1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17597" y="2824141"/>
            <a:ext cx="1184708" cy="335576"/>
          </a:xfrm>
          <a:prstGeom prst="roundRect">
            <a:avLst>
              <a:gd name="adj" fmla="val 8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텍스트필드</a:t>
            </a:r>
            <a:endParaRPr lang="ko-KR" altLang="en-US" sz="1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17597" y="3278736"/>
            <a:ext cx="1184708" cy="335576"/>
          </a:xfrm>
          <a:prstGeom prst="roundRect">
            <a:avLst>
              <a:gd name="adj" fmla="val 8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체크박스</a:t>
            </a:r>
            <a:endParaRPr lang="ko-KR" altLang="en-US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52716" y="3468318"/>
            <a:ext cx="753871" cy="335576"/>
          </a:xfrm>
          <a:prstGeom prst="roundRect">
            <a:avLst>
              <a:gd name="adj" fmla="val 8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버튼</a:t>
            </a:r>
            <a:endParaRPr lang="ko-KR" altLang="en-US" sz="12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21879" y="3852603"/>
            <a:ext cx="1184708" cy="335576"/>
          </a:xfrm>
          <a:prstGeom prst="roundRect">
            <a:avLst>
              <a:gd name="adj" fmla="val 8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텍스트필드</a:t>
            </a:r>
            <a:endParaRPr lang="ko-KR" altLang="en-US" sz="12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21879" y="4271338"/>
            <a:ext cx="1184708" cy="335576"/>
          </a:xfrm>
          <a:prstGeom prst="roundRect">
            <a:avLst>
              <a:gd name="adj" fmla="val 8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체크박스</a:t>
            </a:r>
            <a:endParaRPr lang="ko-KR" altLang="en-US" sz="1200" b="1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30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dirty="0">
                <a:latin typeface="+mj-ea"/>
                <a:ea typeface="+mj-ea"/>
              </a:rPr>
              <a:t> AWT </a:t>
            </a:r>
            <a:r>
              <a:rPr lang="ko-KR" altLang="en-US" sz="1600" b="1" dirty="0" smtClean="0">
                <a:latin typeface="+mj-ea"/>
                <a:ea typeface="+mj-ea"/>
              </a:rPr>
              <a:t>컴포넌트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08892" y="1206974"/>
            <a:ext cx="8273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Button </a:t>
            </a:r>
            <a:r>
              <a:rPr lang="ko-KR" altLang="en-US" sz="1100" b="1" dirty="0" smtClean="0">
                <a:latin typeface="+mn-ea"/>
              </a:rPr>
              <a:t>컴포넌트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30_2_ex2_makeBtn)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08892" y="1475039"/>
            <a:ext cx="82735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8890" y="1508422"/>
            <a:ext cx="8273561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</a:t>
            </a:r>
            <a:r>
              <a:rPr lang="en-US" altLang="ko-KR" sz="1100" dirty="0" smtClean="0"/>
              <a:t>rame</a:t>
            </a:r>
            <a:r>
              <a:rPr lang="ko-KR" altLang="en-US" sz="1100" dirty="0" smtClean="0"/>
              <a:t>에 </a:t>
            </a:r>
            <a:r>
              <a:rPr lang="en-US" altLang="ko-KR" sz="1100" dirty="0" smtClean="0"/>
              <a:t>Button </a:t>
            </a:r>
            <a:r>
              <a:rPr lang="ko-KR" altLang="en-US" sz="1100" dirty="0" smtClean="0"/>
              <a:t>컴포넌트를 붙임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8892" y="5262767"/>
            <a:ext cx="8273561" cy="9387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</a:t>
            </a:r>
            <a:r>
              <a:rPr lang="en-US" altLang="ko-KR" sz="1100" dirty="0" smtClean="0"/>
              <a:t>ack() : </a:t>
            </a:r>
            <a:r>
              <a:rPr lang="ko-KR" altLang="en-US" sz="1100" dirty="0" smtClean="0"/>
              <a:t>컴포넌트의 사이즈를 정함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() : </a:t>
            </a:r>
            <a:r>
              <a:rPr lang="ko-KR" altLang="en-US" sz="1100" dirty="0" smtClean="0"/>
              <a:t>컴포넌트 사이즈를 개발자가 정함</a:t>
            </a:r>
            <a:endParaRPr lang="en-US" altLang="ko-KR" sz="1100" dirty="0"/>
          </a:p>
          <a:p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 : </a:t>
            </a:r>
            <a:r>
              <a:rPr lang="ko-KR" altLang="en-US" sz="1100" dirty="0" smtClean="0"/>
              <a:t>화면에 출력함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d</a:t>
            </a:r>
            <a:r>
              <a:rPr lang="en-US" altLang="ko-KR" sz="1100" dirty="0" smtClean="0"/>
              <a:t>ispose() : </a:t>
            </a:r>
            <a:r>
              <a:rPr lang="ko-KR" altLang="en-US" sz="1100" dirty="0" smtClean="0"/>
              <a:t>자원 해제</a:t>
            </a:r>
            <a:endParaRPr lang="en-US" altLang="ko-KR" sz="1100" dirty="0" smtClean="0"/>
          </a:p>
          <a:p>
            <a:r>
              <a:rPr lang="en-US" altLang="ko-KR" sz="1100" dirty="0" err="1" smtClean="0"/>
              <a:t>System.exit</a:t>
            </a:r>
            <a:r>
              <a:rPr lang="en-US" altLang="ko-KR" sz="1100" dirty="0" smtClean="0"/>
              <a:t>() : </a:t>
            </a:r>
            <a:r>
              <a:rPr lang="ko-KR" altLang="en-US" sz="1100" dirty="0" smtClean="0"/>
              <a:t>애플리케이션 종료</a:t>
            </a:r>
            <a:endParaRPr lang="en-US" altLang="ko-KR" sz="11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" y="1801836"/>
            <a:ext cx="5022403" cy="307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3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30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dirty="0">
                <a:latin typeface="+mj-ea"/>
                <a:ea typeface="+mj-ea"/>
              </a:rPr>
              <a:t> AWT </a:t>
            </a:r>
            <a:r>
              <a:rPr lang="ko-KR" altLang="en-US" sz="1600" b="1" dirty="0" smtClean="0">
                <a:latin typeface="+mj-ea"/>
                <a:ea typeface="+mj-ea"/>
              </a:rPr>
              <a:t>컴포넌트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08892" y="1206974"/>
            <a:ext cx="8273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Frame, Panel, List, Components, Event </a:t>
            </a:r>
            <a:r>
              <a:rPr lang="ko-KR" altLang="en-US" sz="1100" b="1" dirty="0" smtClean="0">
                <a:latin typeface="+mn-ea"/>
              </a:rPr>
              <a:t>처리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30_2_ex2_makeBtnEvent)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08892" y="1475039"/>
            <a:ext cx="82735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89" y="1581223"/>
            <a:ext cx="5123914" cy="43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평행 사변형 10"/>
          <p:cNvSpPr/>
          <p:nvPr/>
        </p:nvSpPr>
        <p:spPr>
          <a:xfrm>
            <a:off x="6764481" y="2864830"/>
            <a:ext cx="3372237" cy="529778"/>
          </a:xfrm>
          <a:prstGeom prst="parallelogram">
            <a:avLst>
              <a:gd name="adj" fmla="val 15865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>
            <a:off x="6764481" y="2716460"/>
            <a:ext cx="3372237" cy="334343"/>
          </a:xfrm>
          <a:prstGeom prst="parallelogram">
            <a:avLst>
              <a:gd name="adj" fmla="val 15865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/>
        </p:nvSpPr>
        <p:spPr>
          <a:xfrm>
            <a:off x="7309540" y="2407958"/>
            <a:ext cx="835218" cy="215462"/>
          </a:xfrm>
          <a:prstGeom prst="parallelogram">
            <a:avLst>
              <a:gd name="adj" fmla="val 15865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>
            <a:off x="7319892" y="2551700"/>
            <a:ext cx="3044716" cy="142397"/>
          </a:xfrm>
          <a:prstGeom prst="parallelogram">
            <a:avLst>
              <a:gd name="adj" fmla="val 15865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>
            <a:off x="7864951" y="2407958"/>
            <a:ext cx="1544437" cy="215462"/>
          </a:xfrm>
          <a:prstGeom prst="parallelogram">
            <a:avLst>
              <a:gd name="adj" fmla="val 15865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>
            <a:off x="9118494" y="2414401"/>
            <a:ext cx="835218" cy="215462"/>
          </a:xfrm>
          <a:prstGeom prst="parallelogram">
            <a:avLst>
              <a:gd name="adj" fmla="val 15865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/>
          <p:cNvSpPr/>
          <p:nvPr/>
        </p:nvSpPr>
        <p:spPr>
          <a:xfrm>
            <a:off x="9673906" y="2414944"/>
            <a:ext cx="835218" cy="215462"/>
          </a:xfrm>
          <a:prstGeom prst="parallelogram">
            <a:avLst>
              <a:gd name="adj" fmla="val 15865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737355" y="3018999"/>
            <a:ext cx="610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Frame</a:t>
            </a:r>
            <a:endParaRPr lang="en-US" altLang="ko-KR" sz="900" dirty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0268313" y="2613477"/>
            <a:ext cx="386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10410" y="2522132"/>
            <a:ext cx="716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Panel</a:t>
            </a:r>
            <a:endParaRPr lang="en-US" altLang="ko-KR" sz="900" dirty="0">
              <a:latin typeface="+mn-ea"/>
            </a:endParaRPr>
          </a:p>
        </p:txBody>
      </p:sp>
      <p:cxnSp>
        <p:nvCxnSpPr>
          <p:cNvPr id="27" name="직선 화살표 연결선 26"/>
          <p:cNvCxnSpPr>
            <a:stCxn id="12" idx="5"/>
          </p:cNvCxnSpPr>
          <p:nvPr/>
        </p:nvCxnSpPr>
        <p:spPr>
          <a:xfrm flipV="1">
            <a:off x="7029705" y="2285697"/>
            <a:ext cx="0" cy="59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79357" y="2054865"/>
            <a:ext cx="700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List</a:t>
            </a:r>
            <a:endParaRPr lang="en-US" altLang="ko-KR" sz="900" dirty="0">
              <a:latin typeface="+mn-ea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10341259" y="2514069"/>
            <a:ext cx="3134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02299" y="2380392"/>
            <a:ext cx="938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Components</a:t>
            </a:r>
            <a:endParaRPr lang="en-US" altLang="ko-KR" sz="900" dirty="0"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841977" y="4026319"/>
            <a:ext cx="2291534" cy="229153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334502" y="4108421"/>
            <a:ext cx="1331648" cy="64620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054480" y="4870319"/>
            <a:ext cx="1889279" cy="129365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377203" y="4275741"/>
            <a:ext cx="312338" cy="312338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706013" y="4275354"/>
            <a:ext cx="312338" cy="312338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8025531" y="4275354"/>
            <a:ext cx="312338" cy="312338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353812" y="4275354"/>
            <a:ext cx="312338" cy="312338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9949522" y="3139893"/>
            <a:ext cx="705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8" y="760205"/>
            <a:ext cx="1067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30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dirty="0">
                <a:latin typeface="+mj-ea"/>
                <a:ea typeface="+mj-ea"/>
              </a:rPr>
              <a:t> Swing </a:t>
            </a:r>
            <a:r>
              <a:rPr lang="ko-KR" altLang="en-US" sz="1600" b="1" dirty="0">
                <a:latin typeface="+mj-ea"/>
                <a:ea typeface="+mj-ea"/>
              </a:rPr>
              <a:t>컴포넌트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7008" y="1117174"/>
            <a:ext cx="106767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Swing</a:t>
            </a:r>
            <a:r>
              <a:rPr lang="ko-KR" altLang="en-US" sz="1100" dirty="0" smtClean="0">
                <a:latin typeface="+mn-ea"/>
              </a:rPr>
              <a:t>은 </a:t>
            </a:r>
            <a:r>
              <a:rPr lang="en-US" altLang="ko-KR" sz="1100" dirty="0" smtClean="0">
                <a:latin typeface="+mn-ea"/>
              </a:rPr>
              <a:t>AWT</a:t>
            </a:r>
            <a:r>
              <a:rPr lang="ko-KR" altLang="en-US" sz="1100" dirty="0" smtClean="0">
                <a:latin typeface="+mn-ea"/>
              </a:rPr>
              <a:t>보다 진보된 기능이라고 </a:t>
            </a:r>
            <a:r>
              <a:rPr lang="ko-KR" altLang="en-US" sz="1100" dirty="0" smtClean="0">
                <a:latin typeface="+mn-ea"/>
              </a:rPr>
              <a:t>생</a:t>
            </a:r>
            <a:r>
              <a:rPr lang="ko-KR" altLang="en-US" sz="1100" dirty="0">
                <a:latin typeface="+mn-ea"/>
              </a:rPr>
              <a:t>각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하면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진보됐다는 것은 </a:t>
            </a:r>
            <a:r>
              <a:rPr lang="en-US" altLang="ko-KR" sz="1100" dirty="0" smtClean="0">
                <a:latin typeface="+mn-ea"/>
              </a:rPr>
              <a:t>AWT</a:t>
            </a:r>
            <a:r>
              <a:rPr lang="ko-KR" altLang="en-US" sz="1100" dirty="0" smtClean="0">
                <a:latin typeface="+mn-ea"/>
              </a:rPr>
              <a:t>보다 나중에 만들어져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ko-KR" altLang="en-US" sz="1100" dirty="0" smtClean="0">
                <a:latin typeface="+mn-ea"/>
              </a:rPr>
              <a:t> 복잡하고 화려한 컴포넌트를 제공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간단한 </a:t>
            </a:r>
            <a:r>
              <a:rPr lang="en-US" altLang="ko-KR" sz="1100" dirty="0" smtClean="0">
                <a:latin typeface="+mn-ea"/>
              </a:rPr>
              <a:t>swing component</a:t>
            </a:r>
            <a:r>
              <a:rPr lang="ko-KR" altLang="en-US" sz="1100" dirty="0" smtClean="0">
                <a:latin typeface="+mn-ea"/>
              </a:rPr>
              <a:t>를 살펴 봅니다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en-US" altLang="ko-KR" sz="1100" dirty="0">
                <a:latin typeface="+mn-ea"/>
              </a:rPr>
              <a:t>(30_3_ex1_swing)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26" y="1804799"/>
            <a:ext cx="5364248" cy="447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52" y="1804799"/>
            <a:ext cx="5234134" cy="59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2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237</Words>
  <Application>Microsoft Office PowerPoint</Application>
  <PresentationFormat>사용자 지정</PresentationFormat>
  <Paragraphs>49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hohasic</cp:lastModifiedBy>
  <cp:revision>1257</cp:revision>
  <dcterms:created xsi:type="dcterms:W3CDTF">2014-12-01T08:37:15Z</dcterms:created>
  <dcterms:modified xsi:type="dcterms:W3CDTF">2014-12-23T16:10:06Z</dcterms:modified>
</cp:coreProperties>
</file>