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304" r:id="rId5"/>
    <p:sldId id="305" r:id="rId6"/>
    <p:sldId id="306" r:id="rId7"/>
    <p:sldId id="302" r:id="rId8"/>
  </p:sldIdLst>
  <p:sldSz cx="9144000" cy="6858000" type="screen4x3"/>
  <p:notesSz cx="6797675" cy="98723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8FF"/>
    <a:srgbClr val="89FFE9"/>
    <a:srgbClr val="00FFCC"/>
    <a:srgbClr val="00FF99"/>
    <a:srgbClr val="DAFEE8"/>
    <a:srgbClr val="FFB7FF"/>
    <a:srgbClr val="FF66FF"/>
    <a:srgbClr val="F6F3E2"/>
    <a:srgbClr val="FFDB69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5161" autoAdjust="0"/>
  </p:normalViewPr>
  <p:slideViewPr>
    <p:cSldViewPr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BCDD2-18D5-483F-A3E0-9B5FE306A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asdfa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9B9EE-DD66-4F73-8477-B196458D4E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B0F54-EFCD-460C-A83A-7FE3478273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asdfa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05A77-A7E6-4F9D-B30C-40DA21A64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05A77-A7E6-4F9D-B30C-40DA21A640FB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asdfa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3638"/>
          </a:xfrm>
          <a:solidFill>
            <a:srgbClr val="FFFFFF"/>
          </a:solidFill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689516"/>
            <a:ext cx="5438140" cy="454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05A77-A7E6-4F9D-B30C-40DA21A640FB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asdfa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</a:t>
            </a:r>
            <a:r>
              <a:rPr kumimoji="0" lang="en-CA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anetRover Ltd.</a:t>
            </a:r>
            <a:endParaRPr kumimoji="0" lang="en-CA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PlanetRover Ltd.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PlanetRover Ltd.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</a:t>
            </a:r>
            <a:r>
              <a:rPr kumimoji="0" lang="en-CA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anetRover Ltd.</a:t>
            </a:r>
            <a:endParaRPr kumimoji="0" lang="en-CA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PlanetRover Ltd.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PlanetRover Ltd.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PlanetRover Ltd.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PlanetRover Ltd.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PlanetRover Ltd.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PlanetRover Ltd.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PlanetRover Ltd.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</a:t>
            </a:r>
            <a:r>
              <a:rPr kumimoji="0" lang="en-CA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anetRover Ltd.</a:t>
            </a:r>
            <a:endParaRPr kumimoji="0" lang="en-CA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ctrTitle"/>
          </p:nvPr>
        </p:nvSpPr>
        <p:spPr>
          <a:xfrm>
            <a:off x="1857375" y="2536190"/>
            <a:ext cx="7058025" cy="12144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latin typeface="HelveticaNeueLT Pro 65 Md"/>
                <a:ea typeface="方正兰亭中黑_GBK"/>
              </a:rPr>
              <a:t>Nova </a:t>
            </a:r>
            <a:r>
              <a:rPr lang="en-CA" altLang="zh-CN" b="1" dirty="0" smtClean="0">
                <a:latin typeface="HelveticaNeueLT Pro 65 Md"/>
                <a:ea typeface="方正兰亭中黑_GBK"/>
              </a:rPr>
              <a:t>Module Design</a:t>
            </a:r>
            <a:endParaRPr lang="en-CA" altLang="zh-CN" b="1" dirty="0" smtClean="0">
              <a:latin typeface="HelveticaNeueLT Pro 65 Md"/>
              <a:ea typeface="方正兰亭中黑_GBK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</a:t>
            </a:r>
            <a:r>
              <a:rPr kumimoji="0" lang="en-CA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anetRover Ltd.</a:t>
            </a:r>
            <a:endParaRPr kumimoji="0" lang="en-CA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90500"/>
            <a:ext cx="8229600" cy="582930"/>
          </a:xfrm>
        </p:spPr>
        <p:txBody>
          <a:bodyPr/>
          <a:lstStyle/>
          <a:p>
            <a:r>
              <a:rPr lang="en-CA" altLang="zh-CN" dirty="0" smtClean="0"/>
              <a:t>Process Description</a:t>
            </a:r>
            <a:endParaRPr lang="en-CA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5417" y="1184431"/>
          <a:ext cx="7403465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5603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介绍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novad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 smtClean="0"/>
                        <a:t>NOVA main service process. Responsible for the establishment and maintenance of the node network, consensus mechanism processing, transaction processing, smart contract scheduling and data scheduling.</a:t>
                      </a:r>
                      <a:endParaRPr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ndb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 smtClean="0"/>
                        <a:t>NOVA stor</a:t>
                      </a:r>
                      <a:r>
                        <a:rPr lang="en-CA" sz="1600" dirty="0" smtClean="0"/>
                        <a:t>age engine</a:t>
                      </a:r>
                      <a:r>
                        <a:rPr sz="1600" dirty="0" smtClean="0"/>
                        <a:t>. Provides contract data storage and log storage capabilities.</a:t>
                      </a:r>
                      <a:endParaRPr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nvm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NOVA VM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CA" altLang="zh-CN" sz="1600" dirty="0" smtClean="0"/>
                        <a:t>process. Responsible for the execution of smart contracts</a:t>
                      </a:r>
                      <a:endParaRPr lang="en-CA" altLang="zh-C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nsh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NOVA </a:t>
                      </a:r>
                      <a:r>
                        <a:rPr lang="en-CA" altLang="en-US" sz="1600" dirty="0" smtClean="0"/>
                        <a:t>shell </a:t>
                      </a:r>
                      <a:r>
                        <a:rPr sz="1600" dirty="0" smtClean="0"/>
                        <a:t>process. Connect to novad remotely to perform system data viewing, acquisition, configuration, and maintenance operations.</a:t>
                      </a:r>
                      <a:endParaRPr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nwallet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NOVA </a:t>
                      </a:r>
                      <a:r>
                        <a:rPr lang="en-CA" altLang="en-US" sz="1600" dirty="0" smtClean="0"/>
                        <a:t>w</a:t>
                      </a:r>
                      <a:r>
                        <a:rPr lang="zh-CN" altLang="en-US" sz="1600" dirty="0" smtClean="0"/>
                        <a:t>allet process. Responsible for wallet address management, account transaction maintenance, transaction initiation and other operations.</a:t>
                      </a:r>
                      <a:endParaRPr lang="zh-CN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PlanetRover Ltd.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System Architecture</a:t>
            </a:r>
            <a:endParaRPr lang="en-CA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177464" y="3420100"/>
            <a:ext cx="1296144" cy="720080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novad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81720" y="3420100"/>
            <a:ext cx="1296144" cy="720080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novad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50072" y="3420100"/>
            <a:ext cx="1296144" cy="720080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novad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2548048" y="3672128"/>
            <a:ext cx="792088" cy="216024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4919448" y="3672128"/>
            <a:ext cx="792088" cy="216024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777864" y="1691908"/>
            <a:ext cx="1296144" cy="720080"/>
          </a:xfrm>
          <a:prstGeom prst="roundRect">
            <a:avLst>
              <a:gd name="adj" fmla="val 15110"/>
            </a:avLst>
          </a:prstGeom>
          <a:solidFill>
            <a:srgbClr val="A7E8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gateway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722080" y="1691908"/>
            <a:ext cx="1296144" cy="720080"/>
          </a:xfrm>
          <a:prstGeom prst="roundRect">
            <a:avLst>
              <a:gd name="adj" fmla="val 15110"/>
            </a:avLst>
          </a:prstGeom>
          <a:solidFill>
            <a:srgbClr val="A7E8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gateway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8024" y="184597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929992" y="351882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447040" y="2894538"/>
            <a:ext cx="7787207" cy="1380134"/>
          </a:xfrm>
          <a:prstGeom prst="roundRect">
            <a:avLst>
              <a:gd name="adj" fmla="val 1511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7384" y="2916044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 Channel Chain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241960" y="2520000"/>
            <a:ext cx="213592" cy="34145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 rot="10800000">
            <a:off x="6681212" y="2519999"/>
            <a:ext cx="216024" cy="34145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711083" y="2556090"/>
            <a:ext cx="584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000" dirty="0" smtClean="0"/>
              <a:t>Reload</a:t>
            </a:r>
            <a:endParaRPr lang="en-CA" altLang="zh-CN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810689" y="2567616"/>
            <a:ext cx="683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000" dirty="0"/>
              <a:t>withdraw</a:t>
            </a:r>
            <a:endParaRPr lang="en-CA" altLang="zh-CN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58920" y="2894047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REST API</a:t>
            </a:r>
            <a:endParaRPr lang="zh-CN" altLang="en-US" sz="1000" dirty="0"/>
          </a:p>
        </p:txBody>
      </p:sp>
      <p:sp>
        <p:nvSpPr>
          <p:cNvPr id="30" name="圆角矩形 29"/>
          <p:cNvSpPr/>
          <p:nvPr/>
        </p:nvSpPr>
        <p:spPr>
          <a:xfrm>
            <a:off x="2329592" y="4985291"/>
            <a:ext cx="1296144" cy="720080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nwallet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489832" y="1209849"/>
            <a:ext cx="3744415" cy="1310150"/>
          </a:xfrm>
          <a:prstGeom prst="roundRect">
            <a:avLst>
              <a:gd name="adj" fmla="val 1511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89832" y="1232425"/>
            <a:ext cx="21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 Coin Gateway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45416" y="1691908"/>
            <a:ext cx="1296144" cy="720080"/>
          </a:xfrm>
          <a:prstGeom prst="roundRect">
            <a:avLst>
              <a:gd name="adj" fmla="val 15110"/>
            </a:avLst>
          </a:prstGeom>
          <a:solidFill>
            <a:srgbClr val="89FFE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n-app1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551714" y="1691908"/>
            <a:ext cx="1296144" cy="720080"/>
          </a:xfrm>
          <a:prstGeom prst="roundRect">
            <a:avLst>
              <a:gd name="adj" fmla="val 15110"/>
            </a:avLst>
          </a:prstGeom>
          <a:solidFill>
            <a:srgbClr val="89FFE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n-app(n)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25436" y="186728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36" name="圆角矩形 35"/>
          <p:cNvSpPr/>
          <p:nvPr/>
        </p:nvSpPr>
        <p:spPr>
          <a:xfrm>
            <a:off x="447040" y="1245854"/>
            <a:ext cx="3775557" cy="1310150"/>
          </a:xfrm>
          <a:prstGeom prst="roundRect">
            <a:avLst>
              <a:gd name="adj" fmla="val 1511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47040" y="1255423"/>
            <a:ext cx="182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 Applications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734396" y="2929253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REST API</a:t>
            </a:r>
            <a:endParaRPr lang="zh-CN" altLang="en-US" sz="1000" dirty="0"/>
          </a:p>
        </p:txBody>
      </p:sp>
      <p:sp>
        <p:nvSpPr>
          <p:cNvPr id="43" name="上下箭头 42"/>
          <p:cNvSpPr/>
          <p:nvPr/>
        </p:nvSpPr>
        <p:spPr>
          <a:xfrm>
            <a:off x="2977664" y="2567616"/>
            <a:ext cx="195264" cy="293838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340643" y="4997273"/>
            <a:ext cx="1296144" cy="720080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nwallet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792055" y="516066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47" name="圆角矩形 46"/>
          <p:cNvSpPr/>
          <p:nvPr/>
        </p:nvSpPr>
        <p:spPr>
          <a:xfrm>
            <a:off x="457384" y="4632256"/>
            <a:ext cx="7787207" cy="1176089"/>
          </a:xfrm>
          <a:prstGeom prst="roundRect">
            <a:avLst>
              <a:gd name="adj" fmla="val 1511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26341" y="4644236"/>
            <a:ext cx="192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 Wallet Nodes</a:t>
            </a:r>
            <a:endParaRPr lang="zh-CN" altLang="en-US" dirty="0"/>
          </a:p>
        </p:txBody>
      </p:sp>
      <p:sp>
        <p:nvSpPr>
          <p:cNvPr id="50" name="上下箭头 49"/>
          <p:cNvSpPr/>
          <p:nvPr/>
        </p:nvSpPr>
        <p:spPr>
          <a:xfrm>
            <a:off x="4018950" y="4280835"/>
            <a:ext cx="195264" cy="293838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214214" y="4327767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REST API</a:t>
            </a:r>
            <a:endParaRPr lang="zh-CN" altLang="en-US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</a:t>
            </a:r>
            <a:r>
              <a:rPr kumimoji="0" lang="en-CA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anetRover Ltd.</a:t>
            </a:r>
            <a:endParaRPr kumimoji="0" lang="en-CA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Module Architecture</a:t>
            </a:r>
            <a:endParaRPr lang="en-CA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525582" y="5257130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9558" y="4465042"/>
            <a:ext cx="5400600" cy="1512168"/>
          </a:xfrm>
          <a:prstGeom prst="roundRect">
            <a:avLst>
              <a:gd name="adj" fmla="val 599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1726" y="5257130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util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17870" y="5257130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14014" y="5257130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10775" y="4573054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9558" y="4465042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 smtClean="0"/>
              <a:t>Foundation</a:t>
            </a:r>
            <a:endParaRPr lang="en-CA" altLang="zh-CN" dirty="0"/>
          </a:p>
        </p:txBody>
      </p:sp>
      <p:sp>
        <p:nvSpPr>
          <p:cNvPr id="18" name="圆角矩形 17"/>
          <p:cNvSpPr/>
          <p:nvPr/>
        </p:nvSpPr>
        <p:spPr>
          <a:xfrm>
            <a:off x="4414014" y="4573054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rpc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149301" y="5257130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boost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933277" y="4465042"/>
            <a:ext cx="2952328" cy="1512168"/>
          </a:xfrm>
          <a:prstGeom prst="roundRect">
            <a:avLst>
              <a:gd name="adj" fmla="val 599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445445" y="5257130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crypto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441508" y="4573054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33277" y="4465042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 smtClean="0"/>
              <a:t>thirdparty</a:t>
            </a:r>
            <a:endParaRPr lang="en-CA" altLang="zh-CN" dirty="0"/>
          </a:p>
        </p:txBody>
      </p:sp>
      <p:sp>
        <p:nvSpPr>
          <p:cNvPr id="27" name="圆角矩形 26"/>
          <p:cNvSpPr/>
          <p:nvPr/>
        </p:nvSpPr>
        <p:spPr>
          <a:xfrm>
            <a:off x="309557" y="2664842"/>
            <a:ext cx="8576047" cy="792088"/>
          </a:xfrm>
          <a:prstGeom prst="roundRect">
            <a:avLst>
              <a:gd name="adj" fmla="val 599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12969" y="2952874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 smtClean="0"/>
              <a:t>Framework</a:t>
            </a:r>
            <a:endParaRPr lang="en-CA" altLang="zh-CN" dirty="0"/>
          </a:p>
        </p:txBody>
      </p:sp>
      <p:sp>
        <p:nvSpPr>
          <p:cNvPr id="29" name="圆角矩形 28"/>
          <p:cNvSpPr/>
          <p:nvPr/>
        </p:nvSpPr>
        <p:spPr>
          <a:xfrm>
            <a:off x="309558" y="3600946"/>
            <a:ext cx="8576047" cy="720079"/>
          </a:xfrm>
          <a:prstGeom prst="roundRect">
            <a:avLst>
              <a:gd name="adj" fmla="val 599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2970" y="3807678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 smtClean="0"/>
              <a:t>Storage</a:t>
            </a:r>
            <a:endParaRPr lang="en-CA" altLang="zh-CN" dirty="0"/>
          </a:p>
        </p:txBody>
      </p:sp>
      <p:sp>
        <p:nvSpPr>
          <p:cNvPr id="31" name="圆角矩形 30"/>
          <p:cNvSpPr/>
          <p:nvPr/>
        </p:nvSpPr>
        <p:spPr>
          <a:xfrm>
            <a:off x="1821726" y="3676833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17870" y="3672954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ixm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14014" y="3672954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821726" y="2808858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thread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117870" y="2808858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config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414014" y="2808858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710158" y="2808858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buffpool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006590" y="2808605"/>
            <a:ext cx="1204595" cy="575945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09559" y="1224683"/>
            <a:ext cx="5400600" cy="1296142"/>
          </a:xfrm>
          <a:prstGeom prst="roundRect">
            <a:avLst>
              <a:gd name="adj" fmla="val 599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12969" y="1224682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 smtClean="0"/>
              <a:t>Business Layer</a:t>
            </a:r>
            <a:endParaRPr lang="en-CA" altLang="zh-CN" dirty="0" smtClean="0"/>
          </a:p>
        </p:txBody>
      </p:sp>
      <p:sp>
        <p:nvSpPr>
          <p:cNvPr id="42" name="圆角矩形 41"/>
          <p:cNvSpPr/>
          <p:nvPr/>
        </p:nvSpPr>
        <p:spPr>
          <a:xfrm>
            <a:off x="5710158" y="3668307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txpool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25780" y="1872615"/>
            <a:ext cx="1365885" cy="575945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consensus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112010" y="1872615"/>
            <a:ext cx="789940" cy="575945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vm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117870" y="1872754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contract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414014" y="1872754"/>
            <a:ext cx="1080120" cy="576064"/>
          </a:xfrm>
          <a:prstGeom prst="roundRect">
            <a:avLst>
              <a:gd name="adj" fmla="val 1511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channel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926182" y="1224682"/>
            <a:ext cx="2952328" cy="1296144"/>
          </a:xfrm>
          <a:prstGeom prst="roundRect">
            <a:avLst>
              <a:gd name="adj" fmla="val 599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926182" y="1224682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 smtClean="0"/>
              <a:t>Plugin Layer</a:t>
            </a:r>
            <a:endParaRPr lang="en-CA" alt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7985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</a:t>
            </a:r>
            <a:r>
              <a:rPr kumimoji="0" lang="en-CA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anetRover Ltd.</a:t>
            </a:r>
            <a:endParaRPr kumimoji="0" lang="en-CA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52613" y="1657350"/>
            <a:ext cx="54387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382000" y="0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37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April 16, 2018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PlanetRover Ltd.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1217</Words>
  <Application>WPS Presentation</Application>
  <PresentationFormat>全屏显示(4:3)</PresentationFormat>
  <Paragraphs>154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SimSun</vt:lpstr>
      <vt:lpstr>Wingdings</vt:lpstr>
      <vt:lpstr>HelveticaNeueLT Pro 65 Md</vt:lpstr>
      <vt:lpstr>方正兰亭中黑_GBK</vt:lpstr>
      <vt:lpstr>方正兰亭中黑_GBK</vt:lpstr>
      <vt:lpstr>HelveticaNeueLT Pro 65 Md</vt:lpstr>
      <vt:lpstr>HelveticaNeueLT Pro 55 Roman</vt:lpstr>
      <vt:lpstr>方正兰亭黑_GBK</vt:lpstr>
      <vt:lpstr>方正兰亭黑_GBK</vt:lpstr>
      <vt:lpstr>Segoe Print</vt:lpstr>
      <vt:lpstr>Times New Roman</vt:lpstr>
      <vt:lpstr>HelveticaNeueLT Pro 55 Roman</vt:lpstr>
      <vt:lpstr>SimHei</vt:lpstr>
      <vt:lpstr>Microsoft YaHei</vt:lpstr>
      <vt:lpstr>Arial Unicode MS</vt:lpstr>
      <vt:lpstr>Calibri</vt:lpstr>
      <vt:lpstr>Calibri Light</vt:lpstr>
      <vt:lpstr>Blue Waves</vt:lpstr>
      <vt:lpstr>Nova 模块设计</vt:lpstr>
      <vt:lpstr>进程介绍</vt:lpstr>
      <vt:lpstr>系统逻辑架构</vt:lpstr>
      <vt:lpstr>模块逻辑架构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SequoiaDB（巨杉数据库） - 企业级NoSQL 技术简介</dc:title>
  <dc:creator>Sequoia</dc:creator>
  <cp:lastModifiedBy>cwong</cp:lastModifiedBy>
  <cp:revision>452</cp:revision>
  <cp:lastPrinted>2013-12-10T13:29:00Z</cp:lastPrinted>
  <dcterms:created xsi:type="dcterms:W3CDTF">2013-12-09T06:43:00Z</dcterms:created>
  <dcterms:modified xsi:type="dcterms:W3CDTF">2020-02-03T14:22:32Z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