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7" r:id="rId3"/>
    <p:sldId id="478" r:id="rId5"/>
    <p:sldId id="479" r:id="rId6"/>
    <p:sldId id="480" r:id="rId7"/>
    <p:sldId id="481" r:id="rId8"/>
    <p:sldId id="482" r:id="rId9"/>
    <p:sldId id="483" r:id="rId10"/>
    <p:sldId id="486" r:id="rId11"/>
    <p:sldId id="487" r:id="rId12"/>
    <p:sldId id="302" r:id="rId13"/>
  </p:sldIdLst>
  <p:sldSz cx="9144000" cy="6858000" type="screen4x3"/>
  <p:notesSz cx="6797675" cy="98723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DAFEE8"/>
    <a:srgbClr val="FFB7FF"/>
    <a:srgbClr val="FF66FF"/>
    <a:srgbClr val="F6F3E2"/>
    <a:srgbClr val="FFDB69"/>
    <a:srgbClr val="A7E8FF"/>
    <a:srgbClr val="85DFFF"/>
    <a:srgbClr val="6666FF"/>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5161" autoAdjust="0"/>
  </p:normalViewPr>
  <p:slideViewPr>
    <p:cSldViewPr>
      <p:cViewPr varScale="1">
        <p:scale>
          <a:sx n="85" d="100"/>
          <a:sy n="85" d="100"/>
        </p:scale>
        <p:origin x="138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586BCDD2-18D5-483F-A3E0-9B5FE306A087}" type="datetimeFigureOut">
              <a:rPr lang="zh-CN" altLang="en-US" smtClean="0"/>
            </a:fld>
            <a:endParaRPr lang="zh-CN" altLang="en-US"/>
          </a:p>
        </p:txBody>
      </p:sp>
      <p:sp>
        <p:nvSpPr>
          <p:cNvPr id="4" name="Footer Placeholder 3"/>
          <p:cNvSpPr>
            <a:spLocks noGrp="1"/>
          </p:cNvSpPr>
          <p:nvPr>
            <p:ph type="ftr" sz="quarter" idx="2"/>
          </p:nvPr>
        </p:nvSpPr>
        <p:spPr>
          <a:xfrm>
            <a:off x="0" y="9377363"/>
            <a:ext cx="2946400" cy="493712"/>
          </a:xfrm>
          <a:prstGeom prst="rect">
            <a:avLst/>
          </a:prstGeom>
        </p:spPr>
        <p:txBody>
          <a:bodyPr vert="horz" lIns="91440" tIns="45720" rIns="91440" bIns="45720" rtlCol="0" anchor="b"/>
          <a:lstStyle>
            <a:lvl1pPr algn="l">
              <a:defRPr sz="1200"/>
            </a:lvl1pPr>
          </a:lstStyle>
          <a:p>
            <a:r>
              <a:rPr lang="en-US" altLang="zh-CN" smtClean="0"/>
              <a:t>asdfa</a:t>
            </a:r>
            <a:endParaRPr lang="zh-CN" altLang="en-US"/>
          </a:p>
        </p:txBody>
      </p:sp>
      <p:sp>
        <p:nvSpPr>
          <p:cNvPr id="5" name="Slide Number Placeholder 4"/>
          <p:cNvSpPr>
            <a:spLocks noGrp="1"/>
          </p:cNvSpPr>
          <p:nvPr>
            <p:ph type="sldNum" sz="quarter" idx="3"/>
          </p:nvPr>
        </p:nvSpPr>
        <p:spPr>
          <a:xfrm>
            <a:off x="3849688" y="9377363"/>
            <a:ext cx="2946400" cy="493712"/>
          </a:xfrm>
          <a:prstGeom prst="rect">
            <a:avLst/>
          </a:prstGeom>
        </p:spPr>
        <p:txBody>
          <a:bodyPr vert="horz" lIns="91440" tIns="45720" rIns="91440" bIns="45720" rtlCol="0" anchor="b"/>
          <a:lstStyle>
            <a:lvl1pPr algn="r">
              <a:defRPr sz="1200"/>
            </a:lvl1pPr>
          </a:lstStyle>
          <a:p>
            <a:fld id="{8C39B9EE-DD66-4F73-8477-B196458D4E1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604B0F54-EFCD-460C-A83A-7FE347827367}"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r>
              <a:rPr lang="en-US" altLang="zh-CN" smtClean="0"/>
              <a:t>asdfa</a:t>
            </a:r>
            <a:endParaRPr lang="zh-CN" altLang="en-US"/>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78B05A77-A7E6-4F9D-B30C-40DA21A640FB}"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5" name="Slide Number Placeholder 4"/>
          <p:cNvSpPr>
            <a:spLocks noGrp="1"/>
          </p:cNvSpPr>
          <p:nvPr>
            <p:ph type="sldNum" sz="quarter" idx="10"/>
          </p:nvPr>
        </p:nvSpPr>
        <p:spPr/>
        <p:txBody>
          <a:bodyPr/>
          <a:lstStyle/>
          <a:p>
            <a:fld id="{78B05A77-A7E6-4F9D-B30C-40DA21A640FB}" type="slidenum">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smtClean="0"/>
              <a:t>asdfa</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、可以</a:t>
            </a:r>
            <a:r>
              <a:rPr lang="zh-CN" altLang="en-US" dirty="0" smtClean="0"/>
              <a:t>通过 </a:t>
            </a:r>
            <a:r>
              <a:rPr lang="en-US" altLang="zh-CN" dirty="0" smtClean="0"/>
              <a:t>get channel stat</a:t>
            </a:r>
            <a:r>
              <a:rPr lang="en-US" altLang="zh-CN" baseline="0" dirty="0" smtClean="0"/>
              <a:t> </a:t>
            </a:r>
            <a:r>
              <a:rPr lang="zh-CN" altLang="en-US" baseline="0" dirty="0" smtClean="0"/>
              <a:t>命令向频道的节点获取该频道的统计</a:t>
            </a:r>
            <a:r>
              <a:rPr lang="zh-CN" altLang="en-US" baseline="0" dirty="0" smtClean="0"/>
              <a:t>信息</a:t>
            </a:r>
            <a:endParaRPr lang="en-US" altLang="zh-CN" baseline="0" dirty="0" smtClean="0"/>
          </a:p>
          <a:p>
            <a:r>
              <a:rPr lang="en-US" altLang="zh-CN" baseline="0" dirty="0" smtClean="0"/>
              <a:t>2</a:t>
            </a:r>
            <a:r>
              <a:rPr lang="zh-CN" altLang="en-US" baseline="0" dirty="0" smtClean="0"/>
              <a:t>、</a:t>
            </a:r>
            <a:r>
              <a:rPr lang="en-US" altLang="zh-CN" baseline="0" dirty="0" smtClean="0"/>
              <a:t>Trigger</a:t>
            </a:r>
            <a:r>
              <a:rPr lang="zh-CN" altLang="en-US" baseline="0" dirty="0" smtClean="0"/>
              <a:t>为智能合约触发接口，提供</a:t>
            </a:r>
            <a:endParaRPr lang="en-US" altLang="zh-CN" baseline="0" dirty="0" smtClean="0"/>
          </a:p>
          <a:p>
            <a:r>
              <a:rPr lang="en-US" altLang="zh-CN" baseline="0" dirty="0" smtClean="0"/>
              <a:t>     On Create</a:t>
            </a:r>
            <a:endParaRPr lang="en-US" altLang="zh-CN" baseline="0" dirty="0" smtClean="0"/>
          </a:p>
          <a:p>
            <a:r>
              <a:rPr lang="en-US" altLang="zh-CN" baseline="0" dirty="0" smtClean="0"/>
              <a:t>     On Freeze</a:t>
            </a:r>
            <a:endParaRPr lang="en-US" altLang="zh-CN" baseline="0" dirty="0" smtClean="0"/>
          </a:p>
          <a:p>
            <a:r>
              <a:rPr lang="en-US" altLang="zh-CN" baseline="0" dirty="0" smtClean="0"/>
              <a:t>     On Unfreeze</a:t>
            </a:r>
            <a:endParaRPr lang="en-US" altLang="zh-CN" baseline="0" dirty="0" smtClean="0"/>
          </a:p>
          <a:p>
            <a:endParaRPr lang="en-US" altLang="zh-CN" baseline="0" dirty="0" smtClean="0"/>
          </a:p>
          <a:p>
            <a:r>
              <a:rPr lang="en-US" altLang="zh-CN" baseline="0" dirty="0" smtClean="0"/>
              <a:t>     On Transaction Received</a:t>
            </a:r>
            <a:endParaRPr lang="en-US" altLang="zh-CN" baseline="0" dirty="0" smtClean="0"/>
          </a:p>
          <a:p>
            <a:r>
              <a:rPr lang="en-US" altLang="zh-CN" baseline="0" dirty="0" smtClean="0"/>
              <a:t>     On Block Received</a:t>
            </a:r>
            <a:endParaRPr lang="en-US" altLang="zh-CN" baseline="0" dirty="0" smtClean="0"/>
          </a:p>
          <a:p>
            <a:endParaRPr lang="en-US" altLang="zh-CN" baseline="0" dirty="0" smtClean="0"/>
          </a:p>
          <a:p>
            <a:r>
              <a:rPr lang="en-US" altLang="zh-CN" baseline="0" dirty="0" smtClean="0"/>
              <a:t>     Before </a:t>
            </a:r>
            <a:r>
              <a:rPr lang="en-US" altLang="zh-CN" baseline="0" dirty="0" smtClean="0"/>
              <a:t>Block Write</a:t>
            </a:r>
            <a:endParaRPr lang="en-US" altLang="zh-CN" baseline="0" dirty="0" smtClean="0"/>
          </a:p>
          <a:p>
            <a:r>
              <a:rPr lang="en-US" altLang="zh-CN" baseline="0" dirty="0" smtClean="0"/>
              <a:t>     After </a:t>
            </a:r>
            <a:r>
              <a:rPr lang="en-US" altLang="zh-CN" baseline="0" dirty="0" smtClean="0"/>
              <a:t>Block Write</a:t>
            </a:r>
            <a:endParaRPr lang="en-US" altLang="zh-CN" baseline="0" dirty="0" smtClean="0"/>
          </a:p>
          <a:p>
            <a:r>
              <a:rPr lang="en-US" altLang="zh-CN" baseline="0" dirty="0" smtClean="0"/>
              <a:t>    ……</a:t>
            </a:r>
            <a:endParaRPr lang="en-US" altLang="zh-CN" baseline="0" dirty="0" smtClean="0"/>
          </a:p>
          <a:p>
            <a:endParaRPr lang="en-US" altLang="zh-CN" baseline="0" dirty="0" smtClean="0"/>
          </a:p>
        </p:txBody>
      </p:sp>
      <p:sp>
        <p:nvSpPr>
          <p:cNvPr id="4" name="页脚占位符 3"/>
          <p:cNvSpPr>
            <a:spLocks noGrp="1"/>
          </p:cNvSpPr>
          <p:nvPr>
            <p:ph type="ftr" sz="quarter" idx="10"/>
          </p:nvPr>
        </p:nvSpPr>
        <p:spPr/>
        <p:txBody>
          <a:bodyPr/>
          <a:lstStyle/>
          <a:p>
            <a:r>
              <a:rPr lang="en-US" altLang="zh-CN" smtClean="0"/>
              <a:t>asdfa</a:t>
            </a:r>
            <a:endParaRPr lang="zh-CN" altLang="en-US"/>
          </a:p>
        </p:txBody>
      </p:sp>
      <p:sp>
        <p:nvSpPr>
          <p:cNvPr id="5" name="灯片编号占位符 4"/>
          <p:cNvSpPr>
            <a:spLocks noGrp="1"/>
          </p:cNvSpPr>
          <p:nvPr>
            <p:ph type="sldNum" sz="quarter" idx="11"/>
          </p:nvPr>
        </p:nvSpPr>
        <p:spPr/>
        <p:txBody>
          <a:bodyPr/>
          <a:lstStyle/>
          <a:p>
            <a:fld id="{78B05A77-A7E6-4F9D-B30C-40DA21A640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、根据 </a:t>
            </a:r>
            <a:r>
              <a:rPr lang="en-US" altLang="zh-CN" dirty="0" smtClean="0"/>
              <a:t>Security </a:t>
            </a:r>
            <a:r>
              <a:rPr lang="zh-CN" altLang="en-US" dirty="0" smtClean="0"/>
              <a:t>把合约分为：公有合约</a:t>
            </a:r>
            <a:r>
              <a:rPr lang="en-US" altLang="zh-CN" dirty="0" smtClean="0"/>
              <a:t>(Public)</a:t>
            </a:r>
            <a:r>
              <a:rPr lang="zh-CN" altLang="en-US" dirty="0" smtClean="0"/>
              <a:t> 和</a:t>
            </a:r>
            <a:r>
              <a:rPr lang="zh-CN" altLang="en-US" baseline="0" dirty="0" smtClean="0"/>
              <a:t> 私有合约</a:t>
            </a:r>
            <a:r>
              <a:rPr lang="en-US" altLang="zh-CN" baseline="0" dirty="0" smtClean="0"/>
              <a:t>(Private)</a:t>
            </a:r>
            <a:r>
              <a:rPr lang="zh-CN" altLang="en-US" baseline="0" dirty="0" smtClean="0"/>
              <a:t>。</a:t>
            </a:r>
            <a:endParaRPr lang="en-US" altLang="zh-CN" baseline="0" dirty="0" smtClean="0"/>
          </a:p>
          <a:p>
            <a:r>
              <a:rPr lang="en-US" altLang="zh-CN" baseline="0" dirty="0" smtClean="0"/>
              <a:t>2</a:t>
            </a:r>
            <a:r>
              <a:rPr lang="zh-CN" altLang="en-US" baseline="0" dirty="0" smtClean="0"/>
              <a:t>、对于私有合约</a:t>
            </a:r>
            <a:r>
              <a:rPr lang="zh-CN" altLang="en-US" baseline="0" dirty="0" smtClean="0"/>
              <a:t>，合约接口通过公钥加密存储，调用者需要私钥解密</a:t>
            </a:r>
            <a:r>
              <a:rPr lang="zh-CN" altLang="en-US" baseline="0" dirty="0" smtClean="0"/>
              <a:t>进行调用。</a:t>
            </a:r>
            <a:endParaRPr lang="en-US" altLang="zh-CN" baseline="0" dirty="0" smtClean="0"/>
          </a:p>
          <a:p>
            <a:endParaRPr lang="en-US" altLang="zh-CN" dirty="0" smtClean="0"/>
          </a:p>
          <a:p>
            <a:r>
              <a:rPr lang="en-US" altLang="zh-CN" dirty="0" smtClean="0"/>
              <a:t>3</a:t>
            </a:r>
            <a:r>
              <a:rPr lang="zh-CN" altLang="en-US" dirty="0" smtClean="0"/>
              <a:t>、</a:t>
            </a:r>
            <a:r>
              <a:rPr lang="zh-CN" altLang="en-US" dirty="0" smtClean="0"/>
              <a:t>接口权限定义分为： 全部公开、频道内公开</a:t>
            </a:r>
            <a:r>
              <a:rPr lang="zh-CN" altLang="en-US" baseline="0" dirty="0" smtClean="0"/>
              <a:t> 和 私有。当 </a:t>
            </a:r>
            <a:r>
              <a:rPr lang="en-US" altLang="zh-CN" baseline="0" dirty="0" smtClean="0"/>
              <a:t>Security </a:t>
            </a:r>
            <a:r>
              <a:rPr lang="zh-CN" altLang="en-US" baseline="0" dirty="0" smtClean="0"/>
              <a:t>为 </a:t>
            </a:r>
            <a:r>
              <a:rPr lang="en-US" altLang="zh-CN" baseline="0" dirty="0" smtClean="0"/>
              <a:t>Private </a:t>
            </a:r>
            <a:r>
              <a:rPr lang="zh-CN" altLang="en-US" baseline="0" dirty="0" smtClean="0"/>
              <a:t>时，其所有接口都为 私有。</a:t>
            </a:r>
            <a:endParaRPr lang="en-US" altLang="zh-CN" baseline="0" dirty="0" smtClean="0"/>
          </a:p>
          <a:p>
            <a:r>
              <a:rPr lang="en-US" altLang="zh-CN" baseline="0" dirty="0" smtClean="0"/>
              <a:t>4</a:t>
            </a:r>
            <a:r>
              <a:rPr lang="zh-CN" altLang="en-US" baseline="0" dirty="0" smtClean="0"/>
              <a:t>、对于</a:t>
            </a:r>
            <a:r>
              <a:rPr lang="zh-CN" altLang="en-US" baseline="0" dirty="0" smtClean="0"/>
              <a:t>频道内公开的接口使用频道公钥加密，调用者需要使用频道私钥解密；</a:t>
            </a:r>
            <a:endParaRPr lang="en-US" altLang="zh-CN" baseline="0" dirty="0" smtClean="0"/>
          </a:p>
          <a:p>
            <a:endParaRPr lang="en-US" altLang="zh-CN" baseline="0" dirty="0" smtClean="0"/>
          </a:p>
          <a:p>
            <a:r>
              <a:rPr lang="en-US" altLang="zh-CN" baseline="0" dirty="0" smtClean="0"/>
              <a:t>5</a:t>
            </a:r>
            <a:r>
              <a:rPr lang="zh-CN" altLang="en-US" baseline="0" dirty="0" smtClean="0"/>
              <a:t>、</a:t>
            </a:r>
            <a:r>
              <a:rPr lang="zh-CN" altLang="en-US" baseline="0" dirty="0" smtClean="0"/>
              <a:t>数据分为：缓存数据 和 持久数据</a:t>
            </a:r>
            <a:endParaRPr lang="en-US" altLang="zh-CN" baseline="0" dirty="0" smtClean="0"/>
          </a:p>
          <a:p>
            <a:r>
              <a:rPr lang="en-US" altLang="zh-CN" dirty="0" smtClean="0"/>
              <a:t>6</a:t>
            </a:r>
            <a:r>
              <a:rPr lang="zh-CN" altLang="en-US" dirty="0" smtClean="0"/>
              <a:t>、对于</a:t>
            </a:r>
            <a:r>
              <a:rPr lang="zh-CN" altLang="en-US" dirty="0" smtClean="0"/>
              <a:t>持久数据，支持定义“主键”、“索引”以及“操作”等，操作包含“</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a:t>
            </a:r>
            <a:r>
              <a:rPr lang="zh-CN" altLang="en-US" baseline="0" dirty="0" smtClean="0"/>
              <a:t> 和 ”</a:t>
            </a:r>
            <a:r>
              <a:rPr lang="en-US" altLang="zh-CN" baseline="0" dirty="0" smtClean="0"/>
              <a:t>Read</a:t>
            </a:r>
            <a:r>
              <a:rPr lang="zh-CN" altLang="en-US" baseline="0" dirty="0" smtClean="0"/>
              <a:t>“；</a:t>
            </a:r>
            <a:endParaRPr lang="en-US" altLang="zh-CN" baseline="0" dirty="0" smtClean="0"/>
          </a:p>
          <a:p>
            <a:r>
              <a:rPr lang="en-US" altLang="zh-CN" baseline="0" dirty="0" smtClean="0"/>
              <a:t>7</a:t>
            </a:r>
            <a:r>
              <a:rPr lang="zh-CN" altLang="en-US" baseline="0" dirty="0" smtClean="0"/>
              <a:t>、数据</a:t>
            </a:r>
            <a:r>
              <a:rPr lang="zh-CN" altLang="en-US" baseline="0" dirty="0" smtClean="0"/>
              <a:t>权限定义分为：全部公开，频道内公开。</a:t>
            </a:r>
            <a:endParaRPr lang="en-US" altLang="zh-CN" baseline="0" dirty="0" smtClean="0"/>
          </a:p>
          <a:p>
            <a:r>
              <a:rPr lang="en-US" altLang="zh-CN" baseline="0" dirty="0" smtClean="0"/>
              <a:t>8</a:t>
            </a:r>
            <a:r>
              <a:rPr lang="zh-CN" altLang="en-US" baseline="0" dirty="0" smtClean="0"/>
              <a:t>、频道</a:t>
            </a:r>
            <a:r>
              <a:rPr lang="zh-CN" altLang="en-US" baseline="0" dirty="0" smtClean="0"/>
              <a:t>内公开 数据使用频道公钥加密存储，需要频道私钥进行解密；</a:t>
            </a:r>
            <a:endParaRPr lang="en-US" altLang="zh-CN" baseline="0" dirty="0" smtClean="0"/>
          </a:p>
          <a:p>
            <a:endParaRPr lang="en-US" altLang="zh-CN" baseline="0" dirty="0" smtClean="0"/>
          </a:p>
          <a:p>
            <a:r>
              <a:rPr lang="en-US" altLang="zh-CN" baseline="0" dirty="0" smtClean="0"/>
              <a:t>9</a:t>
            </a:r>
            <a:r>
              <a:rPr lang="zh-CN" altLang="en-US" baseline="0" dirty="0" smtClean="0"/>
              <a:t>、私有</a:t>
            </a:r>
            <a:r>
              <a:rPr lang="zh-CN" altLang="en-US" baseline="0" dirty="0" smtClean="0"/>
              <a:t>频道其数据都为“频道内公开”</a:t>
            </a:r>
            <a:endParaRPr lang="en-US" altLang="zh-CN" baseline="0" dirty="0" smtClean="0"/>
          </a:p>
          <a:p>
            <a:endParaRPr lang="en-US" altLang="zh-CN" baseline="0" dirty="0" smtClean="0"/>
          </a:p>
        </p:txBody>
      </p:sp>
      <p:sp>
        <p:nvSpPr>
          <p:cNvPr id="4" name="页脚占位符 3"/>
          <p:cNvSpPr>
            <a:spLocks noGrp="1"/>
          </p:cNvSpPr>
          <p:nvPr>
            <p:ph type="ftr" sz="quarter" idx="10"/>
          </p:nvPr>
        </p:nvSpPr>
        <p:spPr/>
        <p:txBody>
          <a:bodyPr/>
          <a:lstStyle/>
          <a:p>
            <a:r>
              <a:rPr lang="en-US" altLang="zh-CN" smtClean="0"/>
              <a:t>asdfa</a:t>
            </a:r>
            <a:endParaRPr lang="zh-CN" altLang="en-US"/>
          </a:p>
        </p:txBody>
      </p:sp>
      <p:sp>
        <p:nvSpPr>
          <p:cNvPr id="5" name="灯片编号占位符 4"/>
          <p:cNvSpPr>
            <a:spLocks noGrp="1"/>
          </p:cNvSpPr>
          <p:nvPr>
            <p:ph type="sldNum" sz="quarter" idx="11"/>
          </p:nvPr>
        </p:nvSpPr>
        <p:spPr/>
        <p:txBody>
          <a:bodyPr/>
          <a:lstStyle/>
          <a:p>
            <a:fld id="{78B05A77-A7E6-4F9D-B30C-40DA21A640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、支持一次</a:t>
            </a:r>
            <a:r>
              <a:rPr lang="en-US" altLang="zh-CN" dirty="0" smtClean="0"/>
              <a:t>Call</a:t>
            </a:r>
            <a:r>
              <a:rPr lang="zh-CN" altLang="en-US" dirty="0" smtClean="0"/>
              <a:t>为同一</a:t>
            </a:r>
            <a:r>
              <a:rPr lang="en-US" altLang="zh-CN" dirty="0" smtClean="0"/>
              <a:t>Channel</a:t>
            </a:r>
            <a:r>
              <a:rPr lang="zh-CN" altLang="en-US" dirty="0" smtClean="0"/>
              <a:t>内多个智能合约的调用，对应</a:t>
            </a:r>
            <a:r>
              <a:rPr lang="en-US" altLang="zh-CN" dirty="0" smtClean="0"/>
              <a:t>DB</a:t>
            </a:r>
            <a:r>
              <a:rPr lang="zh-CN" altLang="en-US" dirty="0" smtClean="0"/>
              <a:t>一个独立的事务</a:t>
            </a:r>
            <a:endParaRPr lang="en-US" altLang="zh-CN" dirty="0" smtClean="0"/>
          </a:p>
          <a:p>
            <a:r>
              <a:rPr lang="en-US" altLang="zh-CN" dirty="0" smtClean="0"/>
              <a:t>2</a:t>
            </a:r>
            <a:r>
              <a:rPr lang="zh-CN" altLang="en-US" dirty="0" smtClean="0"/>
              <a:t>、不支持跨</a:t>
            </a:r>
            <a:r>
              <a:rPr lang="en-US" altLang="zh-CN" dirty="0" smtClean="0"/>
              <a:t>Channel</a:t>
            </a:r>
            <a:r>
              <a:rPr lang="zh-CN" altLang="en-US" dirty="0" smtClean="0"/>
              <a:t>的智能合约的执行</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asdfa</a:t>
            </a:r>
            <a:endParaRPr lang="zh-CN" altLang="en-US"/>
          </a:p>
        </p:txBody>
      </p:sp>
      <p:sp>
        <p:nvSpPr>
          <p:cNvPr id="5" name="灯片编号占位符 4"/>
          <p:cNvSpPr>
            <a:spLocks noGrp="1"/>
          </p:cNvSpPr>
          <p:nvPr>
            <p:ph type="sldNum" sz="quarter" idx="11"/>
          </p:nvPr>
        </p:nvSpPr>
        <p:spPr/>
        <p:txBody>
          <a:bodyPr/>
          <a:lstStyle/>
          <a:p>
            <a:fld id="{78B05A77-A7E6-4F9D-B30C-40DA21A640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、在实现上 </a:t>
            </a:r>
            <a:r>
              <a:rPr lang="en-US" altLang="zh-CN" dirty="0" smtClean="0"/>
              <a:t>Transaction Pool</a:t>
            </a:r>
            <a:r>
              <a:rPr lang="en-US" altLang="zh-CN" baseline="0" dirty="0" smtClean="0"/>
              <a:t> </a:t>
            </a:r>
            <a:r>
              <a:rPr lang="zh-CN" altLang="en-US" baseline="0" dirty="0" smtClean="0"/>
              <a:t>采用集合存储，其同步也按同步日志同步（日志格式区别于</a:t>
            </a:r>
            <a:r>
              <a:rPr lang="en-US" altLang="zh-CN" baseline="0" dirty="0" smtClean="0"/>
              <a:t>Block Chain</a:t>
            </a:r>
            <a:r>
              <a:rPr lang="zh-CN" altLang="en-US" baseline="0" dirty="0" smtClean="0"/>
              <a:t>）</a:t>
            </a:r>
            <a:endParaRPr lang="zh-CN" altLang="en-US" dirty="0"/>
          </a:p>
        </p:txBody>
      </p:sp>
      <p:sp>
        <p:nvSpPr>
          <p:cNvPr id="4" name="页脚占位符 3"/>
          <p:cNvSpPr>
            <a:spLocks noGrp="1"/>
          </p:cNvSpPr>
          <p:nvPr>
            <p:ph type="ftr" sz="quarter" idx="10"/>
          </p:nvPr>
        </p:nvSpPr>
        <p:spPr/>
        <p:txBody>
          <a:bodyPr/>
          <a:lstStyle/>
          <a:p>
            <a:r>
              <a:rPr lang="en-US" altLang="zh-CN" smtClean="0"/>
              <a:t>asdfa</a:t>
            </a:r>
            <a:endParaRPr lang="zh-CN" altLang="en-US"/>
          </a:p>
        </p:txBody>
      </p:sp>
      <p:sp>
        <p:nvSpPr>
          <p:cNvPr id="5" name="灯片编号占位符 4"/>
          <p:cNvSpPr>
            <a:spLocks noGrp="1"/>
          </p:cNvSpPr>
          <p:nvPr>
            <p:ph type="sldNum" sz="quarter" idx="11"/>
          </p:nvPr>
        </p:nvSpPr>
        <p:spPr/>
        <p:txBody>
          <a:bodyPr/>
          <a:lstStyle/>
          <a:p>
            <a:fld id="{78B05A77-A7E6-4F9D-B30C-40DA21A640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3" name="Rectangle 1"/>
          <p:cNvSpPr>
            <a:spLocks noGrp="1" noRot="1" noChangeAspect="1" noChangeArrowheads="1" noTextEdit="1"/>
          </p:cNvSpPr>
          <p:nvPr>
            <p:ph type="sldImg"/>
          </p:nvPr>
        </p:nvSpPr>
        <p:spPr>
          <a:xfrm>
            <a:off x="930275" y="739775"/>
            <a:ext cx="4937125" cy="3703638"/>
          </a:xfrm>
          <a:solidFill>
            <a:srgbClr val="FFFFFF"/>
          </a:solidFill>
        </p:spPr>
      </p:sp>
      <p:sp>
        <p:nvSpPr>
          <p:cNvPr id="128004" name="Rectangle 2"/>
          <p:cNvSpPr>
            <a:spLocks noGrp="1" noChangeArrowheads="1"/>
          </p:cNvSpPr>
          <p:nvPr>
            <p:ph type="body" idx="1"/>
          </p:nvPr>
        </p:nvSpPr>
        <p:spPr>
          <a:xfrm>
            <a:off x="679768" y="4689516"/>
            <a:ext cx="5438140" cy="454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dirty="0" smtClean="0"/>
          </a:p>
        </p:txBody>
      </p:sp>
      <p:sp>
        <p:nvSpPr>
          <p:cNvPr id="5" name="Slide Number Placeholder 4"/>
          <p:cNvSpPr>
            <a:spLocks noGrp="1"/>
          </p:cNvSpPr>
          <p:nvPr>
            <p:ph type="sldNum" sz="quarter" idx="10"/>
          </p:nvPr>
        </p:nvSpPr>
        <p:spPr/>
        <p:txBody>
          <a:bodyPr/>
          <a:lstStyle/>
          <a:p>
            <a:fld id="{78B05A77-A7E6-4F9D-B30C-40DA21A640FB}" type="slidenum">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smtClean="0"/>
              <a:t>asdfa</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ctrTitle"/>
          </p:nvPr>
        </p:nvSpPr>
        <p:spPr>
          <a:xfrm>
            <a:off x="1857375" y="2571750"/>
            <a:ext cx="7058025" cy="1214438"/>
          </a:xfrm>
        </p:spPr>
        <p:txBody>
          <a:bodyPr>
            <a:normAutofit/>
          </a:bodyPr>
          <a:lstStyle/>
          <a:p>
            <a:pPr eaLnBrk="1" hangingPunct="1">
              <a:defRPr/>
            </a:pPr>
            <a:r>
              <a:rPr lang="en-US" dirty="0" smtClean="0">
                <a:latin typeface="HelveticaNeueLT Pro 65 Md"/>
                <a:ea typeface="方正兰亭中黑_GBK"/>
              </a:rPr>
              <a:t>Nova </a:t>
            </a:r>
            <a:r>
              <a:rPr lang="en-US" dirty="0" smtClean="0">
                <a:latin typeface="HelveticaNeueLT Pro 65 Md"/>
                <a:ea typeface="方正兰亭中黑_GBK"/>
              </a:rPr>
              <a:t>Design</a:t>
            </a:r>
            <a:endParaRPr lang="en-CA" dirty="0" smtClean="0">
              <a:latin typeface="HelveticaNeueLT Pro 65 Md"/>
              <a:ea typeface="方正兰亭中黑_GBK"/>
            </a:endParaRPr>
          </a:p>
        </p:txBody>
      </p:sp>
      <p:sp>
        <p:nvSpPr>
          <p:cNvPr id="2" name="Date Placeholder 1"/>
          <p:cNvSpPr>
            <a:spLocks noGrp="1"/>
          </p:cNvSpPr>
          <p:nvPr>
            <p:ph type="dt" sz="half" idx="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1852613" y="1657350"/>
            <a:ext cx="5438775" cy="3543300"/>
          </a:xfrm>
          <a:prstGeom prst="rect">
            <a:avLst/>
          </a:prstGeom>
          <a:noFill/>
          <a:ln w="9525">
            <a:noFill/>
            <a:miter lim="800000"/>
            <a:headEnd/>
            <a:tailEnd/>
          </a:ln>
        </p:spPr>
      </p:pic>
      <p:sp>
        <p:nvSpPr>
          <p:cNvPr id="4" name="Rectangle 3"/>
          <p:cNvSpPr/>
          <p:nvPr/>
        </p:nvSpPr>
        <p:spPr>
          <a:xfrm>
            <a:off x="8382000" y="0"/>
            <a:ext cx="762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lumMod val="75000"/>
                  </a:schemeClr>
                </a:solidFill>
              </a:rPr>
              <a:t>37</a:t>
            </a:r>
            <a:endParaRPr lang="zh-CN" altLang="en-US" dirty="0">
              <a:solidFill>
                <a:schemeClr val="bg1">
                  <a:lumMod val="75000"/>
                </a:schemeClr>
              </a:solidFill>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 Level Channel</a:t>
            </a:r>
            <a:endParaRPr lang="zh-CN" altLang="en-US" dirty="0"/>
          </a:p>
        </p:txBody>
      </p:sp>
      <p:sp>
        <p:nvSpPr>
          <p:cNvPr id="5" name="圆角矩形 4"/>
          <p:cNvSpPr/>
          <p:nvPr/>
        </p:nvSpPr>
        <p:spPr>
          <a:xfrm>
            <a:off x="652200" y="4991313"/>
            <a:ext cx="720080"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52200" y="4343241"/>
            <a:ext cx="720080"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p:cNvCxnSpPr>
            <a:stCxn id="6" idx="2"/>
            <a:endCxn id="5" idx="0"/>
          </p:cNvCxnSpPr>
          <p:nvPr/>
        </p:nvCxnSpPr>
        <p:spPr>
          <a:xfrm>
            <a:off x="1012240" y="4703281"/>
            <a:ext cx="0" cy="28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200" y="3623161"/>
            <a:ext cx="720080"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a:stCxn id="9" idx="2"/>
            <a:endCxn id="6" idx="0"/>
          </p:cNvCxnSpPr>
          <p:nvPr/>
        </p:nvCxnSpPr>
        <p:spPr>
          <a:xfrm>
            <a:off x="1012240" y="3983201"/>
            <a:ext cx="0" cy="3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52200" y="2903080"/>
            <a:ext cx="720080"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929154" y="1649189"/>
            <a:ext cx="166172" cy="553998"/>
          </a:xfrm>
          <a:prstGeom prst="rect">
            <a:avLst/>
          </a:prstGeom>
          <a:noFill/>
        </p:spPr>
        <p:txBody>
          <a:bodyPr vert="horz" wrap="square" lIns="0" tIns="0" rIns="0" bIns="0" rtlCol="0" anchor="ctr" anchorCtr="0">
            <a:spAutoFit/>
          </a:bodyPr>
          <a:lstStyle/>
          <a:p>
            <a:pPr algn="ctr"/>
            <a:r>
              <a:rPr lang="en-US" altLang="zh-CN" sz="1200" b="1" dirty="0" smtClean="0"/>
              <a:t>.</a:t>
            </a:r>
            <a:endParaRPr lang="en-US" altLang="zh-CN" sz="1200" b="1" dirty="0" smtClean="0"/>
          </a:p>
          <a:p>
            <a:pPr algn="ctr"/>
            <a:r>
              <a:rPr lang="en-US" altLang="zh-CN" sz="1200" b="1" dirty="0" smtClean="0"/>
              <a:t>.</a:t>
            </a:r>
            <a:endParaRPr lang="en-US" altLang="zh-CN" sz="1200" b="1" dirty="0" smtClean="0"/>
          </a:p>
          <a:p>
            <a:pPr algn="ctr"/>
            <a:r>
              <a:rPr lang="en-US" altLang="zh-CN" sz="1200" b="1" dirty="0"/>
              <a:t>.</a:t>
            </a:r>
            <a:endParaRPr lang="zh-CN" altLang="en-US" sz="1200" b="1" dirty="0"/>
          </a:p>
        </p:txBody>
      </p:sp>
      <p:sp>
        <p:nvSpPr>
          <p:cNvPr id="22" name="圆角矩形 21"/>
          <p:cNvSpPr/>
          <p:nvPr/>
        </p:nvSpPr>
        <p:spPr>
          <a:xfrm>
            <a:off x="1948344" y="3961135"/>
            <a:ext cx="720080" cy="360040"/>
          </a:xfrm>
          <a:prstGeom prst="roundRect">
            <a:avLst/>
          </a:prstGeom>
          <a:gradFill flip="none" rotWithShape="1">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肘形连接符 25"/>
          <p:cNvCxnSpPr>
            <a:stCxn id="22" idx="2"/>
            <a:endCxn id="6" idx="3"/>
          </p:cNvCxnSpPr>
          <p:nvPr/>
        </p:nvCxnSpPr>
        <p:spPr>
          <a:xfrm rot="5400000">
            <a:off x="1738948" y="3954463"/>
            <a:ext cx="202565" cy="935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1948344" y="3313063"/>
            <a:ext cx="720080" cy="360040"/>
          </a:xfrm>
          <a:prstGeom prst="roundRect">
            <a:avLst/>
          </a:prstGeom>
          <a:gradFill flip="none" rotWithShape="1">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箭头连接符 28"/>
          <p:cNvCxnSpPr>
            <a:stCxn id="27" idx="2"/>
            <a:endCxn id="22" idx="0"/>
          </p:cNvCxnSpPr>
          <p:nvPr/>
        </p:nvCxnSpPr>
        <p:spPr>
          <a:xfrm>
            <a:off x="2308384" y="3673103"/>
            <a:ext cx="0" cy="28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25298" y="1922071"/>
            <a:ext cx="166172" cy="553998"/>
          </a:xfrm>
          <a:prstGeom prst="rect">
            <a:avLst/>
          </a:prstGeom>
          <a:noFill/>
        </p:spPr>
        <p:txBody>
          <a:bodyPr vert="horz" wrap="square" lIns="0" tIns="0" rIns="0" bIns="0" rtlCol="0" anchor="ctr" anchorCtr="0">
            <a:spAutoFit/>
          </a:bodyPr>
          <a:lstStyle/>
          <a:p>
            <a:pPr algn="ctr"/>
            <a:r>
              <a:rPr lang="en-US" altLang="zh-CN" sz="1200" b="1" dirty="0" smtClean="0"/>
              <a:t>.</a:t>
            </a:r>
            <a:endParaRPr lang="en-US" altLang="zh-CN" sz="1200" b="1" dirty="0" smtClean="0"/>
          </a:p>
          <a:p>
            <a:pPr algn="ctr"/>
            <a:r>
              <a:rPr lang="en-US" altLang="zh-CN" sz="1200" b="1" dirty="0" smtClean="0"/>
              <a:t>.</a:t>
            </a:r>
            <a:endParaRPr lang="en-US" altLang="zh-CN" sz="1200" b="1" dirty="0" smtClean="0"/>
          </a:p>
          <a:p>
            <a:pPr algn="ctr"/>
            <a:r>
              <a:rPr lang="en-US" altLang="zh-CN" sz="1200" b="1" dirty="0"/>
              <a:t>.</a:t>
            </a:r>
            <a:endParaRPr lang="zh-CN" altLang="en-US" sz="1200" b="1" dirty="0"/>
          </a:p>
        </p:txBody>
      </p:sp>
      <p:sp>
        <p:nvSpPr>
          <p:cNvPr id="32" name="圆角矩形 31"/>
          <p:cNvSpPr/>
          <p:nvPr/>
        </p:nvSpPr>
        <p:spPr>
          <a:xfrm>
            <a:off x="3161800" y="3026832"/>
            <a:ext cx="720080" cy="360040"/>
          </a:xfrm>
          <a:prstGeom prst="roundRect">
            <a:avLst/>
          </a:prstGeom>
          <a:gradFill flip="none" rotWithShape="1">
            <a:gsLst>
              <a:gs pos="0">
                <a:srgbClr val="FF3399"/>
              </a:gs>
              <a:gs pos="97000">
                <a:schemeClr val="accent2">
                  <a:lumMod val="40000"/>
                  <a:lumOff val="60000"/>
                </a:schemeClr>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圆角矩形 32"/>
          <p:cNvSpPr/>
          <p:nvPr/>
        </p:nvSpPr>
        <p:spPr>
          <a:xfrm>
            <a:off x="3161800" y="2386888"/>
            <a:ext cx="720080" cy="360040"/>
          </a:xfrm>
          <a:prstGeom prst="roundRect">
            <a:avLst/>
          </a:prstGeom>
          <a:gradFill flip="none" rotWithShape="1">
            <a:gsLst>
              <a:gs pos="0">
                <a:srgbClr val="FF3399"/>
              </a:gs>
              <a:gs pos="97000">
                <a:schemeClr val="accent2">
                  <a:lumMod val="40000"/>
                  <a:lumOff val="60000"/>
                </a:schemeClr>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肘形连接符 36"/>
          <p:cNvCxnSpPr>
            <a:stCxn id="32" idx="2"/>
            <a:endCxn id="9" idx="3"/>
          </p:cNvCxnSpPr>
          <p:nvPr/>
        </p:nvCxnSpPr>
        <p:spPr>
          <a:xfrm rot="5400000">
            <a:off x="2238693" y="2520633"/>
            <a:ext cx="416560" cy="2149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3" idx="2"/>
            <a:endCxn id="32" idx="0"/>
          </p:cNvCxnSpPr>
          <p:nvPr/>
        </p:nvCxnSpPr>
        <p:spPr>
          <a:xfrm>
            <a:off x="3521840" y="2746928"/>
            <a:ext cx="0" cy="28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438356" y="1765825"/>
            <a:ext cx="166172" cy="553998"/>
          </a:xfrm>
          <a:prstGeom prst="rect">
            <a:avLst/>
          </a:prstGeom>
          <a:noFill/>
        </p:spPr>
        <p:txBody>
          <a:bodyPr vert="horz" wrap="square" lIns="0" tIns="0" rIns="0" bIns="0" rtlCol="0" anchor="ctr" anchorCtr="0">
            <a:spAutoFit/>
          </a:bodyPr>
          <a:lstStyle/>
          <a:p>
            <a:pPr algn="ctr"/>
            <a:r>
              <a:rPr lang="en-US" altLang="zh-CN" sz="1200" b="1" dirty="0" smtClean="0"/>
              <a:t>.</a:t>
            </a:r>
            <a:endParaRPr lang="en-US" altLang="zh-CN" sz="1200" b="1" dirty="0" smtClean="0"/>
          </a:p>
          <a:p>
            <a:pPr algn="ctr"/>
            <a:r>
              <a:rPr lang="en-US" altLang="zh-CN" sz="1200" b="1" dirty="0" smtClean="0"/>
              <a:t>.</a:t>
            </a:r>
            <a:endParaRPr lang="en-US" altLang="zh-CN" sz="1200" b="1" dirty="0" smtClean="0"/>
          </a:p>
          <a:p>
            <a:pPr algn="ctr"/>
            <a:r>
              <a:rPr lang="en-US" altLang="zh-CN" sz="1200" b="1" dirty="0"/>
              <a:t>.</a:t>
            </a:r>
            <a:endParaRPr lang="zh-CN" altLang="en-US" sz="1200" b="1" dirty="0"/>
          </a:p>
        </p:txBody>
      </p:sp>
      <p:cxnSp>
        <p:nvCxnSpPr>
          <p:cNvPr id="44" name="直接箭头连接符 43"/>
          <p:cNvCxnSpPr>
            <a:stCxn id="12" idx="2"/>
            <a:endCxn id="9" idx="0"/>
          </p:cNvCxnSpPr>
          <p:nvPr/>
        </p:nvCxnSpPr>
        <p:spPr>
          <a:xfrm>
            <a:off x="1012240" y="3263120"/>
            <a:ext cx="0" cy="3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652200" y="2255008"/>
            <a:ext cx="720080"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7" name="直接箭头连接符 46"/>
          <p:cNvCxnSpPr>
            <a:stCxn id="45" idx="2"/>
            <a:endCxn id="12" idx="0"/>
          </p:cNvCxnSpPr>
          <p:nvPr/>
        </p:nvCxnSpPr>
        <p:spPr>
          <a:xfrm>
            <a:off x="1012240" y="2615048"/>
            <a:ext cx="0" cy="28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1948344" y="2593499"/>
            <a:ext cx="720080" cy="360040"/>
          </a:xfrm>
          <a:prstGeom prst="roundRect">
            <a:avLst/>
          </a:prstGeom>
          <a:gradFill flip="none" rotWithShape="1">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1" name="直接箭头连接符 50"/>
          <p:cNvCxnSpPr>
            <a:stCxn id="49" idx="2"/>
            <a:endCxn id="27" idx="0"/>
          </p:cNvCxnSpPr>
          <p:nvPr/>
        </p:nvCxnSpPr>
        <p:spPr>
          <a:xfrm>
            <a:off x="2308384" y="2953539"/>
            <a:ext cx="0" cy="359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691640" y="2016125"/>
            <a:ext cx="0" cy="400494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915920" y="2016125"/>
            <a:ext cx="0" cy="407733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93912" y="5505047"/>
            <a:ext cx="782586" cy="523220"/>
          </a:xfrm>
          <a:prstGeom prst="rect">
            <a:avLst/>
          </a:prstGeom>
          <a:noFill/>
        </p:spPr>
        <p:txBody>
          <a:bodyPr wrap="none" rtlCol="0">
            <a:spAutoFit/>
          </a:bodyPr>
          <a:lstStyle/>
          <a:p>
            <a:pPr algn="ctr"/>
            <a:r>
              <a:rPr lang="en-US" altLang="zh-CN" sz="1400" dirty="0" smtClean="0"/>
              <a:t>Global</a:t>
            </a:r>
            <a:endParaRPr lang="en-US" altLang="zh-CN" sz="1400" dirty="0" smtClean="0"/>
          </a:p>
          <a:p>
            <a:pPr algn="ctr"/>
            <a:r>
              <a:rPr lang="en-US" altLang="zh-CN" sz="1400" dirty="0" smtClean="0"/>
              <a:t>Channel</a:t>
            </a:r>
            <a:endParaRPr lang="zh-CN" altLang="en-US" sz="1400" dirty="0"/>
          </a:p>
        </p:txBody>
      </p:sp>
      <p:sp>
        <p:nvSpPr>
          <p:cNvPr id="56" name="文本框 55"/>
          <p:cNvSpPr txBox="1"/>
          <p:nvPr/>
        </p:nvSpPr>
        <p:spPr>
          <a:xfrm>
            <a:off x="1922285" y="5479583"/>
            <a:ext cx="782587" cy="523220"/>
          </a:xfrm>
          <a:prstGeom prst="rect">
            <a:avLst/>
          </a:prstGeom>
          <a:noFill/>
        </p:spPr>
        <p:txBody>
          <a:bodyPr wrap="none" rtlCol="0">
            <a:spAutoFit/>
          </a:bodyPr>
          <a:lstStyle/>
          <a:p>
            <a:pPr algn="ctr"/>
            <a:r>
              <a:rPr lang="en-US" altLang="zh-CN" sz="1400" dirty="0" smtClean="0"/>
              <a:t>Sub</a:t>
            </a:r>
            <a:endParaRPr lang="en-US" altLang="zh-CN" sz="1400" dirty="0" smtClean="0"/>
          </a:p>
          <a:p>
            <a:pPr algn="ctr"/>
            <a:r>
              <a:rPr lang="en-US" altLang="zh-CN" sz="1400" dirty="0" smtClean="0"/>
              <a:t>Channel</a:t>
            </a:r>
            <a:endParaRPr lang="zh-CN" altLang="en-US" sz="1400" dirty="0"/>
          </a:p>
        </p:txBody>
      </p:sp>
      <p:sp>
        <p:nvSpPr>
          <p:cNvPr id="57" name="文本框 56"/>
          <p:cNvSpPr txBox="1"/>
          <p:nvPr/>
        </p:nvSpPr>
        <p:spPr>
          <a:xfrm>
            <a:off x="3097530" y="5479583"/>
            <a:ext cx="784189" cy="523220"/>
          </a:xfrm>
          <a:prstGeom prst="rect">
            <a:avLst/>
          </a:prstGeom>
          <a:noFill/>
        </p:spPr>
        <p:txBody>
          <a:bodyPr wrap="none" rtlCol="0">
            <a:spAutoFit/>
          </a:bodyPr>
          <a:lstStyle/>
          <a:p>
            <a:pPr algn="ctr"/>
            <a:r>
              <a:rPr lang="en-US" altLang="zh-CN" sz="1400" dirty="0" smtClean="0"/>
              <a:t>Sub</a:t>
            </a:r>
            <a:endParaRPr lang="en-US" altLang="zh-CN" sz="1400" dirty="0" smtClean="0"/>
          </a:p>
          <a:p>
            <a:pPr algn="ctr"/>
            <a:r>
              <a:rPr lang="en-US" altLang="zh-CN" sz="1400" dirty="0" smtClean="0"/>
              <a:t>Channel</a:t>
            </a:r>
            <a:endParaRPr lang="zh-CN" altLang="en-US" sz="1400" dirty="0"/>
          </a:p>
        </p:txBody>
      </p:sp>
      <p:sp>
        <p:nvSpPr>
          <p:cNvPr id="60" name="Content Placeholder 2"/>
          <p:cNvSpPr txBox="1"/>
          <p:nvPr/>
        </p:nvSpPr>
        <p:spPr>
          <a:xfrm>
            <a:off x="4295199" y="1646872"/>
            <a:ext cx="4723701" cy="44270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latin typeface="+mj-lt"/>
                <a:cs typeface="+mj-lt"/>
              </a:rPr>
              <a:t>One channel corresponds to one chain</a:t>
            </a:r>
            <a:endParaRPr lang="zh-CN" altLang="en-US" sz="1800" dirty="0" smtClean="0">
              <a:latin typeface="+mj-lt"/>
              <a:cs typeface="+mj-lt"/>
            </a:endParaRPr>
          </a:p>
          <a:p>
            <a:r>
              <a:rPr lang="zh-CN" altLang="en-US" sz="1800" dirty="0" smtClean="0">
                <a:latin typeface="+mj-lt"/>
                <a:cs typeface="+mj-lt"/>
              </a:rPr>
              <a:t>One channel maps a collection space</a:t>
            </a:r>
            <a:endParaRPr lang="zh-CN" altLang="en-US" sz="1800" dirty="0" smtClean="0">
              <a:latin typeface="+mj-lt"/>
              <a:cs typeface="+mj-lt"/>
            </a:endParaRPr>
          </a:p>
          <a:p>
            <a:r>
              <a:rPr lang="zh-CN" altLang="en-US" sz="1800" dirty="0" smtClean="0">
                <a:latin typeface="+mj-lt"/>
                <a:cs typeface="+mj-lt"/>
              </a:rPr>
              <a:t>Global Channel is visible to all nodes, stores transaction information on this channel, and status information of sub channels</a:t>
            </a:r>
            <a:endParaRPr lang="zh-CN" altLang="en-US" sz="1800" dirty="0" smtClean="0">
              <a:latin typeface="+mj-lt"/>
              <a:cs typeface="+mj-lt"/>
            </a:endParaRPr>
          </a:p>
          <a:p>
            <a:r>
              <a:rPr lang="zh-CN" altLang="en-US" sz="1800" dirty="0" smtClean="0">
                <a:latin typeface="+mj-lt"/>
                <a:cs typeface="+mj-lt"/>
              </a:rPr>
              <a:t>Sub Channel is visible to nodes in this channel; stores transaction information on this channel</a:t>
            </a:r>
            <a:endParaRPr lang="zh-CN" altLang="en-US" sz="1800" dirty="0" smtClean="0">
              <a:latin typeface="+mj-lt"/>
              <a:cs typeface="+mj-lt"/>
            </a:endParaRPr>
          </a:p>
          <a:p>
            <a:r>
              <a:rPr lang="zh-CN" altLang="en-US" sz="1800" dirty="0" smtClean="0">
                <a:latin typeface="+mj-lt"/>
                <a:cs typeface="+mj-lt"/>
              </a:rPr>
              <a:t>Only Sub Channels can be created on the Global Channel. The first block of the Sub Channel points to the block that created the Channel in the Global Channel.</a:t>
            </a:r>
            <a:endParaRPr lang="zh-CN" altLang="en-US" sz="1800" dirty="0" smtClean="0">
              <a:latin typeface="+mj-lt"/>
              <a:cs typeface="+mj-lt"/>
            </a:endParaRPr>
          </a:p>
          <a:p>
            <a:r>
              <a:rPr lang="zh-CN" altLang="en-US" sz="1800" dirty="0" smtClean="0">
                <a:latin typeface="+mj-lt"/>
                <a:cs typeface="+mj-lt"/>
              </a:rPr>
              <a:t>A node can belong to multiple channels</a:t>
            </a:r>
            <a:endParaRPr lang="zh-CN" altLang="en-US" sz="1800" dirty="0" smtClean="0">
              <a:latin typeface="+mj-lt"/>
              <a:cs typeface="+mj-lt"/>
            </a:endParaRPr>
          </a:p>
          <a:p>
            <a:endParaRPr lang="en-US" altLang="zh-CN" sz="18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71470"/>
            <a:ext cx="8229600" cy="1143000"/>
          </a:xfrm>
        </p:spPr>
        <p:txBody>
          <a:bodyPr/>
          <a:lstStyle/>
          <a:p>
            <a:r>
              <a:rPr lang="en-US" altLang="zh-CN" dirty="0" smtClean="0"/>
              <a:t>Channel Properties And Operations</a:t>
            </a:r>
            <a:endParaRPr lang="zh-CN" altLang="en-US" dirty="0"/>
          </a:p>
        </p:txBody>
      </p:sp>
      <p:sp>
        <p:nvSpPr>
          <p:cNvPr id="5" name="圆角矩形 4"/>
          <p:cNvSpPr/>
          <p:nvPr/>
        </p:nvSpPr>
        <p:spPr>
          <a:xfrm>
            <a:off x="539552" y="1844824"/>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ID</a:t>
            </a:r>
            <a:r>
              <a:rPr lang="zh-CN" altLang="en-US" sz="1400" dirty="0" smtClean="0">
                <a:solidFill>
                  <a:schemeClr val="tx1">
                    <a:lumMod val="85000"/>
                    <a:lumOff val="15000"/>
                  </a:schemeClr>
                </a:solidFill>
              </a:rPr>
              <a:t>（</a:t>
            </a:r>
            <a:r>
              <a:rPr lang="en-US" altLang="zh-CN" sz="1400" dirty="0" smtClean="0">
                <a:solidFill>
                  <a:schemeClr val="tx1">
                    <a:lumMod val="85000"/>
                    <a:lumOff val="15000"/>
                  </a:schemeClr>
                </a:solidFill>
              </a:rPr>
              <a:t>Pub Key</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p:txBody>
      </p:sp>
      <p:sp>
        <p:nvSpPr>
          <p:cNvPr id="6" name="圆角矩形 5"/>
          <p:cNvSpPr/>
          <p:nvPr/>
        </p:nvSpPr>
        <p:spPr>
          <a:xfrm>
            <a:off x="539552" y="3356992"/>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Key</a:t>
            </a:r>
            <a:endParaRPr lang="en-US" altLang="zh-CN" sz="1400" dirty="0" smtClean="0">
              <a:solidFill>
                <a:schemeClr val="tx1">
                  <a:lumMod val="85000"/>
                  <a:lumOff val="15000"/>
                </a:schemeClr>
              </a:solidFill>
            </a:endParaRPr>
          </a:p>
        </p:txBody>
      </p:sp>
      <p:sp>
        <p:nvSpPr>
          <p:cNvPr id="7" name="圆角矩形 6"/>
          <p:cNvSpPr/>
          <p:nvPr/>
        </p:nvSpPr>
        <p:spPr>
          <a:xfrm>
            <a:off x="539552" y="3861048"/>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Security</a:t>
            </a:r>
            <a:endParaRPr lang="en-US" altLang="zh-CN" sz="1400" dirty="0" smtClean="0">
              <a:solidFill>
                <a:schemeClr val="tx1">
                  <a:lumMod val="85000"/>
                  <a:lumOff val="15000"/>
                </a:schemeClr>
              </a:solidFill>
            </a:endParaRPr>
          </a:p>
        </p:txBody>
      </p:sp>
      <p:sp>
        <p:nvSpPr>
          <p:cNvPr id="8" name="圆角矩形 7"/>
          <p:cNvSpPr/>
          <p:nvPr/>
        </p:nvSpPr>
        <p:spPr>
          <a:xfrm>
            <a:off x="539552" y="2348880"/>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Creator</a:t>
            </a:r>
            <a:endParaRPr lang="en-US" altLang="zh-CN" sz="1400" dirty="0" smtClean="0">
              <a:solidFill>
                <a:schemeClr val="tx1">
                  <a:lumMod val="85000"/>
                  <a:lumOff val="15000"/>
                </a:schemeClr>
              </a:solidFill>
            </a:endParaRPr>
          </a:p>
        </p:txBody>
      </p:sp>
      <p:sp>
        <p:nvSpPr>
          <p:cNvPr id="10" name="圆角矩形 9"/>
          <p:cNvSpPr/>
          <p:nvPr/>
        </p:nvSpPr>
        <p:spPr>
          <a:xfrm>
            <a:off x="539552" y="2852936"/>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Create Time</a:t>
            </a:r>
            <a:endParaRPr lang="en-US" altLang="zh-CN" sz="1400" dirty="0" smtClean="0">
              <a:solidFill>
                <a:schemeClr val="tx1">
                  <a:lumMod val="85000"/>
                  <a:lumOff val="15000"/>
                </a:schemeClr>
              </a:solidFill>
            </a:endParaRPr>
          </a:p>
        </p:txBody>
      </p:sp>
      <p:sp>
        <p:nvSpPr>
          <p:cNvPr id="12" name="Content Placeholder 2"/>
          <p:cNvSpPr txBox="1"/>
          <p:nvPr/>
        </p:nvSpPr>
        <p:spPr>
          <a:xfrm>
            <a:off x="3949700" y="1746885"/>
            <a:ext cx="4675505" cy="3702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400" dirty="0" smtClean="0">
                <a:latin typeface="+mj-lt"/>
                <a:cs typeface="+mj-lt"/>
              </a:rPr>
              <a:t>Create, Freeze and Unfreeze need to be completed in the global channel, whose ID is the Public Key of the channel</a:t>
            </a:r>
            <a:endParaRPr lang="en-US" altLang="zh-CN" sz="1400" dirty="0" smtClean="0">
              <a:latin typeface="+mj-lt"/>
              <a:cs typeface="+mj-lt"/>
            </a:endParaRPr>
          </a:p>
          <a:p>
            <a:r>
              <a:rPr lang="en-US" altLang="zh-CN" sz="1400" dirty="0" smtClean="0">
                <a:latin typeface="+mj-lt"/>
                <a:cs typeface="+mj-lt"/>
              </a:rPr>
              <a:t>Freeze, Unfreeze, must be done by the creator</a:t>
            </a:r>
            <a:endParaRPr lang="en-US" altLang="zh-CN" sz="1400" dirty="0" smtClean="0">
              <a:latin typeface="+mj-lt"/>
              <a:cs typeface="+mj-lt"/>
            </a:endParaRPr>
          </a:p>
          <a:p>
            <a:r>
              <a:rPr lang="en-US" altLang="zh-CN" sz="1400" dirty="0" smtClean="0">
                <a:latin typeface="+mj-lt"/>
                <a:cs typeface="+mj-lt"/>
              </a:rPr>
              <a:t>Destroy operation only clears all data (chain and data) related to the channel on the node. When all nodes of the channel execute Destroy, the channel data disappear</a:t>
            </a:r>
            <a:endParaRPr lang="en-US" altLang="zh-CN" sz="1400" dirty="0" smtClean="0">
              <a:latin typeface="+mj-lt"/>
              <a:cs typeface="+mj-lt"/>
            </a:endParaRPr>
          </a:p>
          <a:p>
            <a:r>
              <a:rPr lang="en-US" altLang="zh-CN" sz="1400" dirty="0" smtClean="0">
                <a:latin typeface="+mj-lt"/>
                <a:cs typeface="+mj-lt"/>
              </a:rPr>
              <a:t>Channel does not allow any transactions after Freeze</a:t>
            </a:r>
            <a:endParaRPr lang="en-US" altLang="zh-CN" sz="1400" dirty="0" smtClean="0">
              <a:latin typeface="+mj-lt"/>
              <a:cs typeface="+mj-lt"/>
            </a:endParaRPr>
          </a:p>
          <a:p>
            <a:r>
              <a:rPr lang="en-US" altLang="zh-CN" sz="1400" dirty="0" smtClean="0">
                <a:latin typeface="+mj-lt"/>
                <a:cs typeface="+mj-lt"/>
              </a:rPr>
              <a:t>Nodes can join the channel by obtaining the channel's Private Key</a:t>
            </a:r>
            <a:endParaRPr lang="en-US" altLang="zh-CN" sz="1400" dirty="0" smtClean="0">
              <a:latin typeface="+mj-lt"/>
              <a:cs typeface="+mj-lt"/>
            </a:endParaRPr>
          </a:p>
          <a:p>
            <a:r>
              <a:rPr lang="en-US" altLang="zh-CN" sz="1400" dirty="0" smtClean="0">
                <a:latin typeface="+mj-lt"/>
                <a:cs typeface="+mj-lt"/>
              </a:rPr>
              <a:t>According to the channel security attribute, it can be divided into public channels and private channels. The key of the public channel is the Private Key, and the private channel Key is empty.</a:t>
            </a:r>
            <a:endParaRPr lang="en-US" altLang="zh-CN" sz="1400" dirty="0" smtClean="0">
              <a:latin typeface="+mj-lt"/>
              <a:cs typeface="+mj-lt"/>
            </a:endParaRPr>
          </a:p>
          <a:p>
            <a:r>
              <a:rPr lang="en-US" altLang="zh-CN" sz="1400" dirty="0" smtClean="0">
                <a:latin typeface="+mj-lt"/>
                <a:cs typeface="+mj-lt"/>
              </a:rPr>
              <a:t>The channel's trigger is a smart contract interface that provides multiple event trigger interfaces</a:t>
            </a:r>
            <a:endParaRPr lang="en-US" altLang="zh-CN" sz="1400" dirty="0" smtClean="0">
              <a:latin typeface="+mj-lt"/>
              <a:cs typeface="+mj-lt"/>
            </a:endParaRPr>
          </a:p>
        </p:txBody>
      </p:sp>
      <p:cxnSp>
        <p:nvCxnSpPr>
          <p:cNvPr id="13" name="直接连接符 12"/>
          <p:cNvCxnSpPr/>
          <p:nvPr/>
        </p:nvCxnSpPr>
        <p:spPr>
          <a:xfrm>
            <a:off x="2195736" y="1825660"/>
            <a:ext cx="0" cy="390194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381797" y="1844824"/>
            <a:ext cx="1328981" cy="576064"/>
          </a:xfrm>
          <a:prstGeom prst="ellipse">
            <a:avLst/>
          </a:prstGeom>
          <a:gradFill>
            <a:gsLst>
              <a:gs pos="0">
                <a:srgbClr val="03D4A8"/>
              </a:gs>
              <a:gs pos="25000">
                <a:srgbClr val="21D6E0"/>
              </a:gs>
              <a:gs pos="75000">
                <a:srgbClr val="0087E6"/>
              </a:gs>
              <a:gs pos="100000">
                <a:srgbClr val="005CBF"/>
              </a:gs>
            </a:gsLst>
            <a:lin ang="5400000" scaled="0"/>
          </a:gradFill>
          <a:ln>
            <a:gradFill>
              <a:gsLst>
                <a:gs pos="0">
                  <a:srgbClr val="03D4A8"/>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Create</a:t>
            </a:r>
            <a:endParaRPr lang="zh-CN" altLang="en-US" sz="1400" dirty="0"/>
          </a:p>
        </p:txBody>
      </p:sp>
      <p:sp>
        <p:nvSpPr>
          <p:cNvPr id="16" name="椭圆 15"/>
          <p:cNvSpPr/>
          <p:nvPr/>
        </p:nvSpPr>
        <p:spPr>
          <a:xfrm>
            <a:off x="2378923" y="2636912"/>
            <a:ext cx="1328981" cy="576064"/>
          </a:xfrm>
          <a:prstGeom prst="ellipse">
            <a:avLst/>
          </a:prstGeom>
          <a:gradFill>
            <a:gsLst>
              <a:gs pos="0">
                <a:srgbClr val="03D4A8"/>
              </a:gs>
              <a:gs pos="25000">
                <a:srgbClr val="21D6E0"/>
              </a:gs>
              <a:gs pos="75000">
                <a:srgbClr val="0087E6"/>
              </a:gs>
              <a:gs pos="100000">
                <a:srgbClr val="005CBF"/>
              </a:gs>
            </a:gsLst>
            <a:lin ang="5400000" scaled="0"/>
          </a:gradFill>
          <a:ln>
            <a:gradFill>
              <a:gsLst>
                <a:gs pos="0">
                  <a:srgbClr val="03D4A8"/>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Destroy</a:t>
            </a:r>
            <a:endParaRPr lang="zh-CN" altLang="en-US" sz="1400" dirty="0"/>
          </a:p>
        </p:txBody>
      </p:sp>
      <p:sp>
        <p:nvSpPr>
          <p:cNvPr id="18" name="椭圆 17"/>
          <p:cNvSpPr/>
          <p:nvPr/>
        </p:nvSpPr>
        <p:spPr>
          <a:xfrm>
            <a:off x="2378921" y="3429000"/>
            <a:ext cx="1328981" cy="576064"/>
          </a:xfrm>
          <a:prstGeom prst="ellipse">
            <a:avLst/>
          </a:prstGeom>
          <a:gradFill>
            <a:gsLst>
              <a:gs pos="0">
                <a:srgbClr val="03D4A8"/>
              </a:gs>
              <a:gs pos="25000">
                <a:srgbClr val="21D6E0"/>
              </a:gs>
              <a:gs pos="75000">
                <a:srgbClr val="0087E6"/>
              </a:gs>
              <a:gs pos="100000">
                <a:srgbClr val="005CBF"/>
              </a:gs>
            </a:gsLst>
            <a:lin ang="5400000" scaled="0"/>
          </a:gradFill>
          <a:ln>
            <a:gradFill>
              <a:gsLst>
                <a:gs pos="0">
                  <a:srgbClr val="03D4A8"/>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Freeze</a:t>
            </a:r>
            <a:endParaRPr lang="zh-CN" altLang="en-US" sz="1400" dirty="0"/>
          </a:p>
        </p:txBody>
      </p:sp>
      <p:sp>
        <p:nvSpPr>
          <p:cNvPr id="20" name="文本框 19"/>
          <p:cNvSpPr txBox="1"/>
          <p:nvPr/>
        </p:nvSpPr>
        <p:spPr>
          <a:xfrm>
            <a:off x="557798" y="5394702"/>
            <a:ext cx="1349905" cy="338554"/>
          </a:xfrm>
          <a:prstGeom prst="rect">
            <a:avLst/>
          </a:prstGeom>
          <a:noFill/>
        </p:spPr>
        <p:txBody>
          <a:bodyPr wrap="square" rtlCol="0">
            <a:spAutoFit/>
          </a:bodyPr>
          <a:lstStyle/>
          <a:p>
            <a:pPr algn="ctr"/>
            <a:r>
              <a:rPr lang="en-US" altLang="zh-CN" sz="1600" dirty="0" smtClean="0"/>
              <a:t>Properties</a:t>
            </a:r>
            <a:endParaRPr lang="en-US" altLang="zh-CN" sz="1600" dirty="0" smtClean="0"/>
          </a:p>
        </p:txBody>
      </p:sp>
      <p:sp>
        <p:nvSpPr>
          <p:cNvPr id="21" name="文本框 20"/>
          <p:cNvSpPr txBox="1"/>
          <p:nvPr/>
        </p:nvSpPr>
        <p:spPr>
          <a:xfrm>
            <a:off x="2301569" y="5389052"/>
            <a:ext cx="1349905" cy="338554"/>
          </a:xfrm>
          <a:prstGeom prst="rect">
            <a:avLst/>
          </a:prstGeom>
          <a:noFill/>
        </p:spPr>
        <p:txBody>
          <a:bodyPr wrap="square" rtlCol="0">
            <a:spAutoFit/>
          </a:bodyPr>
          <a:lstStyle/>
          <a:p>
            <a:pPr algn="ctr"/>
            <a:r>
              <a:rPr lang="en-US" altLang="zh-CN" sz="1600" dirty="0" smtClean="0"/>
              <a:t>Operations</a:t>
            </a:r>
            <a:endParaRPr lang="en-US" altLang="zh-CN" sz="1600" dirty="0" smtClean="0"/>
          </a:p>
        </p:txBody>
      </p:sp>
      <p:sp>
        <p:nvSpPr>
          <p:cNvPr id="28" name="圆角矩形 27"/>
          <p:cNvSpPr/>
          <p:nvPr/>
        </p:nvSpPr>
        <p:spPr>
          <a:xfrm>
            <a:off x="539552" y="4365104"/>
            <a:ext cx="136815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Trigger</a:t>
            </a:r>
            <a:endParaRPr lang="en-US" altLang="zh-CN" sz="1400" dirty="0" smtClean="0">
              <a:solidFill>
                <a:schemeClr val="tx1">
                  <a:lumMod val="85000"/>
                  <a:lumOff val="15000"/>
                </a:schemeClr>
              </a:solidFill>
            </a:endParaRPr>
          </a:p>
        </p:txBody>
      </p:sp>
      <p:sp>
        <p:nvSpPr>
          <p:cNvPr id="24" name="椭圆 23"/>
          <p:cNvSpPr/>
          <p:nvPr/>
        </p:nvSpPr>
        <p:spPr>
          <a:xfrm>
            <a:off x="2411760" y="4221088"/>
            <a:ext cx="1328981" cy="576064"/>
          </a:xfrm>
          <a:prstGeom prst="ellipse">
            <a:avLst/>
          </a:prstGeom>
          <a:gradFill>
            <a:gsLst>
              <a:gs pos="0">
                <a:srgbClr val="03D4A8"/>
              </a:gs>
              <a:gs pos="25000">
                <a:srgbClr val="21D6E0"/>
              </a:gs>
              <a:gs pos="75000">
                <a:srgbClr val="0087E6"/>
              </a:gs>
              <a:gs pos="100000">
                <a:srgbClr val="005CBF"/>
              </a:gs>
            </a:gsLst>
            <a:lin ang="5400000" scaled="0"/>
          </a:gradFill>
          <a:ln>
            <a:gradFill>
              <a:gsLst>
                <a:gs pos="0">
                  <a:srgbClr val="03D4A8"/>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Unfreeze</a:t>
            </a:r>
            <a:endParaRPr lang="zh-CN" altLang="en-US" sz="1400" dirty="0"/>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Transaction Routing</a:t>
            </a:r>
            <a:endParaRPr lang="zh-CN" altLang="en-US" dirty="0"/>
          </a:p>
        </p:txBody>
      </p:sp>
      <p:sp>
        <p:nvSpPr>
          <p:cNvPr id="4" name="圆角矩形 3"/>
          <p:cNvSpPr/>
          <p:nvPr/>
        </p:nvSpPr>
        <p:spPr>
          <a:xfrm>
            <a:off x="251520" y="2045702"/>
            <a:ext cx="1493062" cy="464793"/>
          </a:xfrm>
          <a:prstGeom prst="roundRect">
            <a:avLst/>
          </a:prstGeom>
          <a:gradFill flip="none" rotWithShape="1">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827584" y="3092178"/>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Node1</a:t>
            </a:r>
            <a:endParaRPr lang="zh-CN" altLang="en-US" sz="1400" dirty="0">
              <a:solidFill>
                <a:schemeClr val="bg1"/>
              </a:solidFill>
            </a:endParaRPr>
          </a:p>
        </p:txBody>
      </p:sp>
      <p:sp>
        <p:nvSpPr>
          <p:cNvPr id="6" name="椭圆 5"/>
          <p:cNvSpPr/>
          <p:nvPr/>
        </p:nvSpPr>
        <p:spPr>
          <a:xfrm>
            <a:off x="2267744" y="2109150"/>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Node2</a:t>
            </a:r>
            <a:endParaRPr lang="zh-CN" altLang="en-US" sz="1400" dirty="0">
              <a:solidFill>
                <a:schemeClr val="bg1"/>
              </a:solidFill>
            </a:endParaRPr>
          </a:p>
        </p:txBody>
      </p:sp>
      <p:sp>
        <p:nvSpPr>
          <p:cNvPr id="7" name="椭圆 6"/>
          <p:cNvSpPr/>
          <p:nvPr/>
        </p:nvSpPr>
        <p:spPr>
          <a:xfrm>
            <a:off x="3707904" y="3092178"/>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Node3</a:t>
            </a:r>
            <a:endParaRPr lang="zh-CN" altLang="en-US" sz="1400" dirty="0">
              <a:solidFill>
                <a:schemeClr val="bg1"/>
              </a:solidFill>
            </a:endParaRPr>
          </a:p>
        </p:txBody>
      </p:sp>
      <p:sp>
        <p:nvSpPr>
          <p:cNvPr id="8" name="椭圆 7"/>
          <p:cNvSpPr/>
          <p:nvPr/>
        </p:nvSpPr>
        <p:spPr>
          <a:xfrm>
            <a:off x="3707904" y="4581128"/>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Node4</a:t>
            </a:r>
            <a:endParaRPr lang="zh-CN" altLang="en-US" sz="1400" dirty="0">
              <a:solidFill>
                <a:schemeClr val="bg1"/>
              </a:solidFill>
            </a:endParaRPr>
          </a:p>
        </p:txBody>
      </p:sp>
      <p:sp>
        <p:nvSpPr>
          <p:cNvPr id="9" name="椭圆 8"/>
          <p:cNvSpPr/>
          <p:nvPr/>
        </p:nvSpPr>
        <p:spPr>
          <a:xfrm>
            <a:off x="827584" y="4581128"/>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 N</a:t>
            </a:r>
            <a:endParaRPr lang="zh-CN" altLang="en-US" sz="1400" dirty="0">
              <a:solidFill>
                <a:schemeClr val="bg1"/>
              </a:solidFill>
            </a:endParaRPr>
          </a:p>
        </p:txBody>
      </p:sp>
      <p:sp>
        <p:nvSpPr>
          <p:cNvPr id="10" name="椭圆 9"/>
          <p:cNvSpPr/>
          <p:nvPr/>
        </p:nvSpPr>
        <p:spPr>
          <a:xfrm>
            <a:off x="2340197" y="5445224"/>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Node4</a:t>
            </a:r>
            <a:endParaRPr lang="zh-CN" altLang="en-US" sz="1400" dirty="0">
              <a:solidFill>
                <a:schemeClr val="bg1"/>
              </a:solidFill>
            </a:endParaRPr>
          </a:p>
        </p:txBody>
      </p:sp>
      <p:sp>
        <p:nvSpPr>
          <p:cNvPr id="11" name="文本框 10"/>
          <p:cNvSpPr txBox="1"/>
          <p:nvPr/>
        </p:nvSpPr>
        <p:spPr>
          <a:xfrm>
            <a:off x="1744582" y="5425766"/>
            <a:ext cx="343364" cy="369332"/>
          </a:xfrm>
          <a:prstGeom prst="rect">
            <a:avLst/>
          </a:prstGeom>
          <a:noFill/>
        </p:spPr>
        <p:txBody>
          <a:bodyPr wrap="none" rtlCol="0">
            <a:spAutoFit/>
          </a:bodyPr>
          <a:lstStyle/>
          <a:p>
            <a:r>
              <a:rPr lang="en-US" altLang="zh-CN" dirty="0" smtClean="0"/>
              <a:t>…</a:t>
            </a:r>
            <a:endParaRPr lang="zh-CN" altLang="en-US" dirty="0"/>
          </a:p>
        </p:txBody>
      </p:sp>
      <p:cxnSp>
        <p:nvCxnSpPr>
          <p:cNvPr id="13" name="直接箭头连接符 12"/>
          <p:cNvCxnSpPr>
            <a:stCxn id="4" idx="2"/>
            <a:endCxn id="5" idx="0"/>
          </p:cNvCxnSpPr>
          <p:nvPr/>
        </p:nvCxnSpPr>
        <p:spPr>
          <a:xfrm>
            <a:off x="998051" y="2510495"/>
            <a:ext cx="333589" cy="58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41261" y="3136328"/>
            <a:ext cx="1349905" cy="523220"/>
          </a:xfrm>
          <a:prstGeom prst="rect">
            <a:avLst/>
          </a:prstGeom>
          <a:noFill/>
        </p:spPr>
        <p:txBody>
          <a:bodyPr wrap="square" rtlCol="0">
            <a:spAutoFit/>
          </a:bodyPr>
          <a:lstStyle/>
          <a:p>
            <a:pPr algn="ctr"/>
            <a:r>
              <a:rPr lang="en-US" altLang="zh-CN" sz="1400" dirty="0" smtClean="0"/>
              <a:t>Channel1</a:t>
            </a:r>
            <a:endParaRPr lang="en-US" altLang="zh-CN" sz="1400" dirty="0" smtClean="0"/>
          </a:p>
          <a:p>
            <a:pPr algn="ctr"/>
            <a:r>
              <a:rPr lang="en-US" altLang="zh-CN" sz="1400" dirty="0" smtClean="0"/>
              <a:t>Channel3</a:t>
            </a:r>
            <a:endParaRPr lang="en-US" altLang="zh-CN" sz="1400" dirty="0" smtClean="0"/>
          </a:p>
        </p:txBody>
      </p:sp>
      <p:sp>
        <p:nvSpPr>
          <p:cNvPr id="16" name="文本框 15"/>
          <p:cNvSpPr txBox="1"/>
          <p:nvPr/>
        </p:nvSpPr>
        <p:spPr>
          <a:xfrm>
            <a:off x="1160743" y="4414138"/>
            <a:ext cx="1349905" cy="523220"/>
          </a:xfrm>
          <a:prstGeom prst="rect">
            <a:avLst/>
          </a:prstGeom>
          <a:noFill/>
        </p:spPr>
        <p:txBody>
          <a:bodyPr wrap="square" rtlCol="0">
            <a:spAutoFit/>
          </a:bodyPr>
          <a:lstStyle/>
          <a:p>
            <a:pPr algn="ctr"/>
            <a:r>
              <a:rPr lang="en-US" altLang="zh-CN" sz="1400" dirty="0" smtClean="0"/>
              <a:t>Channel2</a:t>
            </a:r>
            <a:endParaRPr lang="en-US" altLang="zh-CN" sz="1400" dirty="0" smtClean="0"/>
          </a:p>
          <a:p>
            <a:pPr algn="ctr"/>
            <a:r>
              <a:rPr lang="en-US" altLang="zh-CN" sz="1400" dirty="0" smtClean="0"/>
              <a:t>Channel3</a:t>
            </a:r>
            <a:endParaRPr lang="en-US" altLang="zh-CN" sz="1400" dirty="0" smtClean="0"/>
          </a:p>
        </p:txBody>
      </p:sp>
      <p:sp>
        <p:nvSpPr>
          <p:cNvPr id="17" name="文本框 16"/>
          <p:cNvSpPr txBox="1"/>
          <p:nvPr/>
        </p:nvSpPr>
        <p:spPr>
          <a:xfrm>
            <a:off x="2096847" y="5176293"/>
            <a:ext cx="1349905" cy="307777"/>
          </a:xfrm>
          <a:prstGeom prst="rect">
            <a:avLst/>
          </a:prstGeom>
          <a:noFill/>
        </p:spPr>
        <p:txBody>
          <a:bodyPr wrap="square" rtlCol="0">
            <a:spAutoFit/>
          </a:bodyPr>
          <a:lstStyle/>
          <a:p>
            <a:pPr algn="ctr"/>
            <a:r>
              <a:rPr lang="en-US" altLang="zh-CN" sz="1400" dirty="0" smtClean="0"/>
              <a:t>Channel4</a:t>
            </a:r>
            <a:endParaRPr lang="en-US" altLang="zh-CN" sz="1400" dirty="0" smtClean="0"/>
          </a:p>
        </p:txBody>
      </p:sp>
      <p:sp>
        <p:nvSpPr>
          <p:cNvPr id="18" name="文本框 17"/>
          <p:cNvSpPr txBox="1"/>
          <p:nvPr/>
        </p:nvSpPr>
        <p:spPr>
          <a:xfrm>
            <a:off x="2517346" y="2669941"/>
            <a:ext cx="1349905" cy="523220"/>
          </a:xfrm>
          <a:prstGeom prst="rect">
            <a:avLst/>
          </a:prstGeom>
          <a:noFill/>
        </p:spPr>
        <p:txBody>
          <a:bodyPr wrap="square" rtlCol="0">
            <a:spAutoFit/>
          </a:bodyPr>
          <a:lstStyle/>
          <a:p>
            <a:pPr algn="ctr"/>
            <a:r>
              <a:rPr lang="en-US" altLang="zh-CN" sz="1400" dirty="0" smtClean="0"/>
              <a:t>Channel1</a:t>
            </a:r>
            <a:endParaRPr lang="en-US" altLang="zh-CN" sz="1400" dirty="0" smtClean="0"/>
          </a:p>
          <a:p>
            <a:pPr algn="ctr"/>
            <a:r>
              <a:rPr lang="en-US" altLang="zh-CN" sz="1400" dirty="0" smtClean="0"/>
              <a:t>Channel2</a:t>
            </a:r>
            <a:endParaRPr lang="en-US" altLang="zh-CN" sz="1400" dirty="0" smtClean="0"/>
          </a:p>
        </p:txBody>
      </p:sp>
      <p:sp>
        <p:nvSpPr>
          <p:cNvPr id="19" name="文本框 18"/>
          <p:cNvSpPr txBox="1"/>
          <p:nvPr/>
        </p:nvSpPr>
        <p:spPr>
          <a:xfrm>
            <a:off x="2844253" y="3410091"/>
            <a:ext cx="1349905" cy="307777"/>
          </a:xfrm>
          <a:prstGeom prst="rect">
            <a:avLst/>
          </a:prstGeom>
          <a:noFill/>
        </p:spPr>
        <p:txBody>
          <a:bodyPr wrap="square" rtlCol="0">
            <a:spAutoFit/>
          </a:bodyPr>
          <a:lstStyle/>
          <a:p>
            <a:pPr algn="ctr"/>
            <a:r>
              <a:rPr lang="en-US" altLang="zh-CN" sz="1400" dirty="0" smtClean="0"/>
              <a:t>Channel4</a:t>
            </a:r>
            <a:endParaRPr lang="en-US" altLang="zh-CN" sz="1400" dirty="0" smtClean="0"/>
          </a:p>
        </p:txBody>
      </p:sp>
      <p:sp>
        <p:nvSpPr>
          <p:cNvPr id="20" name="文本框 19"/>
          <p:cNvSpPr txBox="1"/>
          <p:nvPr/>
        </p:nvSpPr>
        <p:spPr>
          <a:xfrm>
            <a:off x="2909804" y="4291026"/>
            <a:ext cx="1349905" cy="738664"/>
          </a:xfrm>
          <a:prstGeom prst="rect">
            <a:avLst/>
          </a:prstGeom>
          <a:noFill/>
        </p:spPr>
        <p:txBody>
          <a:bodyPr wrap="square" rtlCol="0">
            <a:spAutoFit/>
          </a:bodyPr>
          <a:lstStyle/>
          <a:p>
            <a:pPr algn="ctr"/>
            <a:r>
              <a:rPr lang="en-US" altLang="zh-CN" sz="1400" dirty="0" smtClean="0"/>
              <a:t>Channel2</a:t>
            </a:r>
            <a:endParaRPr lang="en-US" altLang="zh-CN" sz="1400" dirty="0" smtClean="0"/>
          </a:p>
          <a:p>
            <a:pPr algn="ctr"/>
            <a:r>
              <a:rPr lang="en-US" altLang="zh-CN" sz="1400" dirty="0" smtClean="0"/>
              <a:t>Channel3</a:t>
            </a:r>
            <a:endParaRPr lang="en-US" altLang="zh-CN" sz="1400" dirty="0" smtClean="0"/>
          </a:p>
          <a:p>
            <a:pPr algn="ctr"/>
            <a:r>
              <a:rPr lang="en-US" altLang="zh-CN" sz="1400" dirty="0" smtClean="0"/>
              <a:t>Channel4</a:t>
            </a:r>
            <a:endParaRPr lang="en-US" altLang="zh-CN" sz="1400" dirty="0" smtClean="0"/>
          </a:p>
        </p:txBody>
      </p:sp>
      <p:sp>
        <p:nvSpPr>
          <p:cNvPr id="21" name="文本框 20"/>
          <p:cNvSpPr txBox="1"/>
          <p:nvPr/>
        </p:nvSpPr>
        <p:spPr>
          <a:xfrm>
            <a:off x="323032" y="2032250"/>
            <a:ext cx="1349905" cy="523220"/>
          </a:xfrm>
          <a:prstGeom prst="rect">
            <a:avLst/>
          </a:prstGeom>
          <a:noFill/>
        </p:spPr>
        <p:txBody>
          <a:bodyPr wrap="square" rtlCol="0">
            <a:spAutoFit/>
          </a:bodyPr>
          <a:lstStyle/>
          <a:p>
            <a:pPr algn="ctr"/>
            <a:r>
              <a:rPr lang="en-US" altLang="zh-CN" sz="1400" dirty="0" smtClean="0"/>
              <a:t>Transaction</a:t>
            </a:r>
            <a:endParaRPr lang="en-US" altLang="zh-CN" sz="1400" dirty="0" smtClean="0"/>
          </a:p>
          <a:p>
            <a:pPr algn="ctr"/>
            <a:r>
              <a:rPr lang="en-US" altLang="zh-CN" sz="1400" dirty="0" smtClean="0"/>
              <a:t>(Channel4)</a:t>
            </a:r>
            <a:endParaRPr lang="en-US" altLang="zh-CN" sz="1400" dirty="0" smtClean="0"/>
          </a:p>
        </p:txBody>
      </p:sp>
      <p:sp>
        <p:nvSpPr>
          <p:cNvPr id="23" name="文本框 22"/>
          <p:cNvSpPr txBox="1"/>
          <p:nvPr/>
        </p:nvSpPr>
        <p:spPr>
          <a:xfrm>
            <a:off x="449515" y="2699525"/>
            <a:ext cx="1349905" cy="338554"/>
          </a:xfrm>
          <a:prstGeom prst="rect">
            <a:avLst/>
          </a:prstGeom>
          <a:noFill/>
        </p:spPr>
        <p:txBody>
          <a:bodyPr wrap="square" rtlCol="0">
            <a:spAutoFit/>
          </a:bodyPr>
          <a:lstStyle/>
          <a:p>
            <a:pPr algn="ctr"/>
            <a:r>
              <a:rPr lang="en-US" altLang="zh-CN" sz="1600" dirty="0" smtClean="0"/>
              <a:t>1</a:t>
            </a:r>
            <a:endParaRPr lang="en-US" altLang="zh-CN" sz="1600" dirty="0" smtClean="0"/>
          </a:p>
        </p:txBody>
      </p:sp>
      <p:cxnSp>
        <p:nvCxnSpPr>
          <p:cNvPr id="25" name="直接箭头连接符 24"/>
          <p:cNvCxnSpPr/>
          <p:nvPr/>
        </p:nvCxnSpPr>
        <p:spPr>
          <a:xfrm>
            <a:off x="1916264" y="3789040"/>
            <a:ext cx="855535" cy="172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1916264" y="3746131"/>
            <a:ext cx="1830951"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4"/>
            <a:endCxn id="8" idx="0"/>
          </p:cNvCxnSpPr>
          <p:nvPr/>
        </p:nvCxnSpPr>
        <p:spPr>
          <a:xfrm>
            <a:off x="4211960" y="4075207"/>
            <a:ext cx="0" cy="50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6"/>
            <a:endCxn id="8" idx="3"/>
          </p:cNvCxnSpPr>
          <p:nvPr/>
        </p:nvCxnSpPr>
        <p:spPr>
          <a:xfrm flipV="1">
            <a:off x="3348309" y="5420196"/>
            <a:ext cx="507230" cy="51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385773" y="3905930"/>
            <a:ext cx="1349905" cy="338554"/>
          </a:xfrm>
          <a:prstGeom prst="rect">
            <a:avLst/>
          </a:prstGeom>
          <a:noFill/>
        </p:spPr>
        <p:txBody>
          <a:bodyPr wrap="square" rtlCol="0">
            <a:spAutoFit/>
          </a:bodyPr>
          <a:lstStyle/>
          <a:p>
            <a:pPr algn="ctr"/>
            <a:r>
              <a:rPr lang="en-US" altLang="zh-CN" sz="1600" dirty="0" smtClean="0"/>
              <a:t>2</a:t>
            </a:r>
            <a:endParaRPr lang="en-US" altLang="zh-CN" sz="1600" dirty="0" smtClean="0"/>
          </a:p>
        </p:txBody>
      </p:sp>
      <p:sp>
        <p:nvSpPr>
          <p:cNvPr id="35" name="文本框 34"/>
          <p:cNvSpPr txBox="1"/>
          <p:nvPr/>
        </p:nvSpPr>
        <p:spPr>
          <a:xfrm>
            <a:off x="1612447" y="3619763"/>
            <a:ext cx="1349905" cy="338554"/>
          </a:xfrm>
          <a:prstGeom prst="rect">
            <a:avLst/>
          </a:prstGeom>
          <a:noFill/>
        </p:spPr>
        <p:txBody>
          <a:bodyPr wrap="square" rtlCol="0">
            <a:spAutoFit/>
          </a:bodyPr>
          <a:lstStyle/>
          <a:p>
            <a:pPr algn="ctr"/>
            <a:r>
              <a:rPr lang="en-US" altLang="zh-CN" sz="1600" dirty="0" smtClean="0"/>
              <a:t>2</a:t>
            </a:r>
            <a:endParaRPr lang="en-US" altLang="zh-CN" sz="1600" dirty="0" smtClean="0"/>
          </a:p>
        </p:txBody>
      </p:sp>
      <p:sp>
        <p:nvSpPr>
          <p:cNvPr id="36" name="文本框 35"/>
          <p:cNvSpPr txBox="1"/>
          <p:nvPr/>
        </p:nvSpPr>
        <p:spPr>
          <a:xfrm>
            <a:off x="2859762" y="5494534"/>
            <a:ext cx="1349905" cy="338554"/>
          </a:xfrm>
          <a:prstGeom prst="rect">
            <a:avLst/>
          </a:prstGeom>
          <a:noFill/>
        </p:spPr>
        <p:txBody>
          <a:bodyPr wrap="square" rtlCol="0">
            <a:spAutoFit/>
          </a:bodyPr>
          <a:lstStyle/>
          <a:p>
            <a:pPr algn="ctr"/>
            <a:r>
              <a:rPr lang="en-US" altLang="zh-CN" sz="1600" dirty="0" smtClean="0"/>
              <a:t>3</a:t>
            </a:r>
            <a:endParaRPr lang="en-US" altLang="zh-CN" sz="1600" dirty="0" smtClean="0"/>
          </a:p>
        </p:txBody>
      </p:sp>
      <p:sp>
        <p:nvSpPr>
          <p:cNvPr id="37" name="文本框 36"/>
          <p:cNvSpPr txBox="1"/>
          <p:nvPr/>
        </p:nvSpPr>
        <p:spPr>
          <a:xfrm>
            <a:off x="3584756" y="4065045"/>
            <a:ext cx="1349905" cy="338554"/>
          </a:xfrm>
          <a:prstGeom prst="rect">
            <a:avLst/>
          </a:prstGeom>
          <a:noFill/>
        </p:spPr>
        <p:txBody>
          <a:bodyPr wrap="square" rtlCol="0">
            <a:spAutoFit/>
          </a:bodyPr>
          <a:lstStyle/>
          <a:p>
            <a:pPr algn="ctr"/>
            <a:r>
              <a:rPr lang="en-US" altLang="zh-CN" sz="1600" dirty="0" smtClean="0"/>
              <a:t>3</a:t>
            </a:r>
            <a:endParaRPr lang="en-US" altLang="zh-CN" sz="1600" dirty="0" smtClean="0"/>
          </a:p>
        </p:txBody>
      </p:sp>
      <p:sp>
        <p:nvSpPr>
          <p:cNvPr id="43" name="Content Placeholder 2"/>
          <p:cNvSpPr txBox="1"/>
          <p:nvPr/>
        </p:nvSpPr>
        <p:spPr>
          <a:xfrm>
            <a:off x="4977130" y="1616710"/>
            <a:ext cx="4069715" cy="473900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400" dirty="0" smtClean="0">
                <a:latin typeface="+mj-lt"/>
                <a:cs typeface="+mj-lt"/>
              </a:rPr>
              <a:t>The nodes of each channel maintain the adjacent peer relationship table. When the node belongs to multiple channels, there will be multiple adjacent node relationship tables.</a:t>
            </a:r>
            <a:endParaRPr lang="en-US" altLang="zh-CN" sz="1400" dirty="0" smtClean="0">
              <a:latin typeface="+mj-lt"/>
              <a:cs typeface="+mj-lt"/>
            </a:endParaRPr>
          </a:p>
          <a:p>
            <a:r>
              <a:rPr lang="en-US" altLang="zh-CN" sz="1400" dirty="0" smtClean="0">
                <a:latin typeface="+mj-lt"/>
                <a:cs typeface="+mj-lt"/>
              </a:rPr>
              <a:t>Target channel included in transaction</a:t>
            </a:r>
            <a:endParaRPr lang="en-US" altLang="zh-CN" sz="1400" dirty="0" smtClean="0">
              <a:latin typeface="+mj-lt"/>
              <a:cs typeface="+mj-lt"/>
            </a:endParaRPr>
          </a:p>
          <a:p>
            <a:r>
              <a:rPr lang="en-US" altLang="zh-CN" sz="1400" dirty="0" smtClean="0">
                <a:latin typeface="+mj-lt"/>
                <a:cs typeface="+mj-lt"/>
              </a:rPr>
              <a:t>The data in the transaction is encrypted by the user's private key and contains the data signature. If it belongs to a private channel, the data is also encrypted by the channel public key at the same time</a:t>
            </a:r>
            <a:endParaRPr lang="en-US" altLang="zh-CN" sz="1400" dirty="0" smtClean="0">
              <a:latin typeface="+mj-lt"/>
              <a:cs typeface="+mj-lt"/>
            </a:endParaRPr>
          </a:p>
          <a:p>
            <a:r>
              <a:rPr lang="en-US" altLang="zh-CN" sz="1400" dirty="0" smtClean="0">
                <a:latin typeface="+mj-lt"/>
                <a:cs typeface="+mj-lt"/>
              </a:rPr>
              <a:t>If the current node does not belong to the channel of the transaction, it will find the adjacent node for forwarding according to the target channel (step 2)</a:t>
            </a:r>
            <a:endParaRPr lang="en-US" altLang="zh-CN" sz="1400" dirty="0" smtClean="0">
              <a:latin typeface="+mj-lt"/>
              <a:cs typeface="+mj-lt"/>
            </a:endParaRPr>
          </a:p>
          <a:p>
            <a:r>
              <a:rPr lang="en-US" altLang="zh-CN" sz="1400" dirty="0" smtClean="0">
                <a:latin typeface="+mj-lt"/>
                <a:cs typeface="+mj-lt"/>
              </a:rPr>
              <a:t>If the current node belongs to the channel of the transaction, cache the transaction and forward it to the adjacent node of the channel (step 3)</a:t>
            </a:r>
            <a:endParaRPr lang="en-US" altLang="zh-CN" sz="14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Footer Placeholder 11"/>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 Discovery</a:t>
            </a:r>
            <a:endParaRPr lang="zh-CN" altLang="en-US" dirty="0"/>
          </a:p>
        </p:txBody>
      </p:sp>
      <p:sp>
        <p:nvSpPr>
          <p:cNvPr id="4" name="椭圆 3"/>
          <p:cNvSpPr/>
          <p:nvPr/>
        </p:nvSpPr>
        <p:spPr>
          <a:xfrm>
            <a:off x="2299335" y="1569085"/>
            <a:ext cx="1004570" cy="914400"/>
          </a:xfrm>
          <a:prstGeom prst="ellipse">
            <a:avLst/>
          </a:prstGeom>
          <a:gradFill flip="none" rotWithShape="1">
            <a:gsLst>
              <a:gs pos="0">
                <a:srgbClr val="03D4A8"/>
              </a:gs>
              <a:gs pos="25000">
                <a:srgbClr val="21D6E0"/>
              </a:gs>
              <a:gs pos="75000">
                <a:srgbClr val="0087E6"/>
              </a:gs>
              <a:gs pos="100000">
                <a:srgbClr val="005CBF"/>
              </a:gs>
            </a:gsLst>
            <a:lin ang="18900000" scaled="0"/>
            <a:tileRect/>
          </a:gradFill>
          <a:ln>
            <a:gradFill>
              <a:gsLst>
                <a:gs pos="0">
                  <a:srgbClr val="03D4A8"/>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DNS Seed</a:t>
            </a:r>
            <a:endParaRPr lang="zh-CN" altLang="en-US" sz="1600" dirty="0"/>
          </a:p>
        </p:txBody>
      </p:sp>
      <p:sp>
        <p:nvSpPr>
          <p:cNvPr id="5" name="椭圆 4"/>
          <p:cNvSpPr/>
          <p:nvPr/>
        </p:nvSpPr>
        <p:spPr>
          <a:xfrm>
            <a:off x="769546" y="2852931"/>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a:t>
            </a:r>
            <a:endParaRPr lang="zh-CN" altLang="en-US" sz="1400" dirty="0">
              <a:solidFill>
                <a:schemeClr val="bg1"/>
              </a:solidFill>
            </a:endParaRPr>
          </a:p>
        </p:txBody>
      </p:sp>
      <p:sp>
        <p:nvSpPr>
          <p:cNvPr id="6" name="椭圆 5"/>
          <p:cNvSpPr/>
          <p:nvPr/>
        </p:nvSpPr>
        <p:spPr>
          <a:xfrm>
            <a:off x="3793882" y="2852931"/>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Node</a:t>
            </a:r>
            <a:endParaRPr lang="zh-CN" altLang="en-US" sz="1400" dirty="0">
              <a:solidFill>
                <a:schemeClr val="bg1"/>
              </a:solidFill>
            </a:endParaRPr>
          </a:p>
        </p:txBody>
      </p:sp>
      <p:sp>
        <p:nvSpPr>
          <p:cNvPr id="7" name="圆角矩形 6"/>
          <p:cNvSpPr/>
          <p:nvPr/>
        </p:nvSpPr>
        <p:spPr>
          <a:xfrm>
            <a:off x="553522" y="4365099"/>
            <a:ext cx="936104" cy="432048"/>
          </a:xfrm>
          <a:prstGeom prst="roundRect">
            <a:avLst/>
          </a:prstGeom>
          <a:gradFill>
            <a:gsLst>
              <a:gs pos="0">
                <a:srgbClr val="DDEBCF"/>
              </a:gs>
              <a:gs pos="50000">
                <a:srgbClr val="9CB86E"/>
              </a:gs>
              <a:gs pos="100000">
                <a:srgbClr val="156B13"/>
              </a:gs>
            </a:gsLst>
            <a:lin ang="5400000" scaled="0"/>
          </a:gradFill>
          <a:ln>
            <a:gradFill>
              <a:gsLst>
                <a:gs pos="0">
                  <a:srgbClr val="DDEBCF"/>
                </a:gs>
                <a:gs pos="50000">
                  <a:srgbClr val="9CB86E"/>
                </a:gs>
                <a:gs pos="100000">
                  <a:srgbClr val="156B13"/>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Distance0</a:t>
            </a:r>
            <a:endParaRPr lang="zh-CN" altLang="en-US" sz="1200" dirty="0"/>
          </a:p>
        </p:txBody>
      </p:sp>
      <p:sp>
        <p:nvSpPr>
          <p:cNvPr id="8" name="圆角矩形 7"/>
          <p:cNvSpPr/>
          <p:nvPr/>
        </p:nvSpPr>
        <p:spPr>
          <a:xfrm>
            <a:off x="1777658" y="4401103"/>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9" name="圆角矩形 8"/>
          <p:cNvSpPr/>
          <p:nvPr/>
        </p:nvSpPr>
        <p:spPr>
          <a:xfrm>
            <a:off x="2785770" y="4411456"/>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10" name="圆角矩形 9"/>
          <p:cNvSpPr/>
          <p:nvPr/>
        </p:nvSpPr>
        <p:spPr>
          <a:xfrm>
            <a:off x="4100965" y="4412908"/>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11" name="文本框 10"/>
          <p:cNvSpPr txBox="1"/>
          <p:nvPr/>
        </p:nvSpPr>
        <p:spPr>
          <a:xfrm>
            <a:off x="3649866" y="4391811"/>
            <a:ext cx="343364" cy="369332"/>
          </a:xfrm>
          <a:prstGeom prst="rect">
            <a:avLst/>
          </a:prstGeom>
          <a:noFill/>
        </p:spPr>
        <p:txBody>
          <a:bodyPr wrap="none" rtlCol="0">
            <a:spAutoFit/>
          </a:bodyPr>
          <a:lstStyle/>
          <a:p>
            <a:r>
              <a:rPr lang="en-US" altLang="zh-CN" dirty="0" smtClean="0"/>
              <a:t>…</a:t>
            </a:r>
            <a:endParaRPr lang="zh-CN" altLang="en-US" dirty="0"/>
          </a:p>
        </p:txBody>
      </p:sp>
      <p:cxnSp>
        <p:nvCxnSpPr>
          <p:cNvPr id="13" name="直接箭头连接符 12"/>
          <p:cNvCxnSpPr>
            <a:stCxn id="7" idx="3"/>
            <a:endCxn id="8" idx="1"/>
          </p:cNvCxnSpPr>
          <p:nvPr/>
        </p:nvCxnSpPr>
        <p:spPr>
          <a:xfrm>
            <a:off x="1489626" y="4581123"/>
            <a:ext cx="287655"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9" idx="1"/>
          </p:cNvCxnSpPr>
          <p:nvPr/>
        </p:nvCxnSpPr>
        <p:spPr>
          <a:xfrm>
            <a:off x="2614506" y="4581758"/>
            <a:ext cx="17145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553522" y="4941163"/>
            <a:ext cx="936104" cy="432048"/>
          </a:xfrm>
          <a:prstGeom prst="roundRect">
            <a:avLst/>
          </a:prstGeom>
          <a:gradFill>
            <a:gsLst>
              <a:gs pos="0">
                <a:srgbClr val="DDEBCF"/>
              </a:gs>
              <a:gs pos="50000">
                <a:srgbClr val="9CB86E"/>
              </a:gs>
              <a:gs pos="100000">
                <a:srgbClr val="156B13"/>
              </a:gs>
            </a:gsLst>
            <a:lin ang="5400000" scaled="0"/>
          </a:gradFill>
          <a:ln>
            <a:gradFill>
              <a:gsLst>
                <a:gs pos="0">
                  <a:srgbClr val="DDEBCF"/>
                </a:gs>
                <a:gs pos="50000">
                  <a:srgbClr val="9CB86E"/>
                </a:gs>
                <a:gs pos="100000">
                  <a:srgbClr val="156B13"/>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Distance1</a:t>
            </a:r>
            <a:endParaRPr lang="zh-CN" altLang="en-US" sz="1200" dirty="0"/>
          </a:p>
        </p:txBody>
      </p:sp>
      <p:sp>
        <p:nvSpPr>
          <p:cNvPr id="17" name="圆角矩形 16"/>
          <p:cNvSpPr/>
          <p:nvPr/>
        </p:nvSpPr>
        <p:spPr>
          <a:xfrm>
            <a:off x="1777658" y="4977167"/>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18" name="圆角矩形 17"/>
          <p:cNvSpPr/>
          <p:nvPr/>
        </p:nvSpPr>
        <p:spPr>
          <a:xfrm>
            <a:off x="2785770" y="4987520"/>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19" name="圆角矩形 18"/>
          <p:cNvSpPr/>
          <p:nvPr/>
        </p:nvSpPr>
        <p:spPr>
          <a:xfrm>
            <a:off x="4100965" y="4988972"/>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20" name="文本框 19"/>
          <p:cNvSpPr txBox="1"/>
          <p:nvPr/>
        </p:nvSpPr>
        <p:spPr>
          <a:xfrm>
            <a:off x="3649866" y="4967875"/>
            <a:ext cx="343364" cy="369332"/>
          </a:xfrm>
          <a:prstGeom prst="rect">
            <a:avLst/>
          </a:prstGeom>
          <a:noFill/>
        </p:spPr>
        <p:txBody>
          <a:bodyPr wrap="none" rtlCol="0">
            <a:spAutoFit/>
          </a:bodyPr>
          <a:lstStyle/>
          <a:p>
            <a:r>
              <a:rPr lang="en-US" altLang="zh-CN" dirty="0" smtClean="0"/>
              <a:t>…</a:t>
            </a:r>
            <a:endParaRPr lang="zh-CN" altLang="en-US" dirty="0"/>
          </a:p>
        </p:txBody>
      </p:sp>
      <p:cxnSp>
        <p:nvCxnSpPr>
          <p:cNvPr id="21" name="直接箭头连接符 20"/>
          <p:cNvCxnSpPr>
            <a:stCxn id="16" idx="3"/>
            <a:endCxn id="17" idx="1"/>
          </p:cNvCxnSpPr>
          <p:nvPr/>
        </p:nvCxnSpPr>
        <p:spPr>
          <a:xfrm>
            <a:off x="1489626" y="5156552"/>
            <a:ext cx="287655"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a:endCxn id="18" idx="1"/>
          </p:cNvCxnSpPr>
          <p:nvPr/>
        </p:nvCxnSpPr>
        <p:spPr>
          <a:xfrm>
            <a:off x="2614506" y="5157187"/>
            <a:ext cx="17145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553522" y="5733251"/>
            <a:ext cx="936104" cy="432048"/>
          </a:xfrm>
          <a:prstGeom prst="roundRect">
            <a:avLst/>
          </a:prstGeom>
          <a:gradFill>
            <a:gsLst>
              <a:gs pos="0">
                <a:srgbClr val="DDEBCF"/>
              </a:gs>
              <a:gs pos="50000">
                <a:srgbClr val="9CB86E"/>
              </a:gs>
              <a:gs pos="100000">
                <a:srgbClr val="156B13"/>
              </a:gs>
            </a:gsLst>
            <a:lin ang="5400000" scaled="0"/>
          </a:gradFill>
          <a:ln>
            <a:gradFill>
              <a:gsLst>
                <a:gs pos="0">
                  <a:srgbClr val="DDEBCF"/>
                </a:gs>
                <a:gs pos="50000">
                  <a:srgbClr val="9CB86E"/>
                </a:gs>
                <a:gs pos="100000">
                  <a:srgbClr val="156B13"/>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DistanceN</a:t>
            </a:r>
            <a:endParaRPr lang="zh-CN" altLang="en-US" sz="1200" dirty="0"/>
          </a:p>
        </p:txBody>
      </p:sp>
      <p:sp>
        <p:nvSpPr>
          <p:cNvPr id="24" name="圆角矩形 23"/>
          <p:cNvSpPr/>
          <p:nvPr/>
        </p:nvSpPr>
        <p:spPr>
          <a:xfrm>
            <a:off x="1777658" y="5769255"/>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25" name="圆角矩形 24"/>
          <p:cNvSpPr/>
          <p:nvPr/>
        </p:nvSpPr>
        <p:spPr>
          <a:xfrm>
            <a:off x="2785770" y="5779608"/>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26" name="圆角矩形 25"/>
          <p:cNvSpPr/>
          <p:nvPr/>
        </p:nvSpPr>
        <p:spPr>
          <a:xfrm>
            <a:off x="4100965" y="5781060"/>
            <a:ext cx="83684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Node</a:t>
            </a:r>
            <a:endParaRPr lang="zh-CN" altLang="en-US" sz="1400" dirty="0">
              <a:solidFill>
                <a:schemeClr val="tx1">
                  <a:lumMod val="85000"/>
                  <a:lumOff val="15000"/>
                </a:schemeClr>
              </a:solidFill>
            </a:endParaRPr>
          </a:p>
        </p:txBody>
      </p:sp>
      <p:sp>
        <p:nvSpPr>
          <p:cNvPr id="27" name="文本框 26"/>
          <p:cNvSpPr txBox="1"/>
          <p:nvPr/>
        </p:nvSpPr>
        <p:spPr>
          <a:xfrm>
            <a:off x="3649866" y="5759963"/>
            <a:ext cx="343364" cy="369332"/>
          </a:xfrm>
          <a:prstGeom prst="rect">
            <a:avLst/>
          </a:prstGeom>
          <a:noFill/>
        </p:spPr>
        <p:txBody>
          <a:bodyPr wrap="none" rtlCol="0">
            <a:spAutoFit/>
          </a:bodyPr>
          <a:lstStyle/>
          <a:p>
            <a:r>
              <a:rPr lang="en-US" altLang="zh-CN" dirty="0" smtClean="0"/>
              <a:t>…</a:t>
            </a:r>
            <a:endParaRPr lang="zh-CN" altLang="en-US" dirty="0"/>
          </a:p>
        </p:txBody>
      </p:sp>
      <p:cxnSp>
        <p:nvCxnSpPr>
          <p:cNvPr id="28" name="直接箭头连接符 27"/>
          <p:cNvCxnSpPr>
            <a:stCxn id="23" idx="3"/>
            <a:endCxn id="24" idx="1"/>
          </p:cNvCxnSpPr>
          <p:nvPr/>
        </p:nvCxnSpPr>
        <p:spPr>
          <a:xfrm>
            <a:off x="1489626" y="5949275"/>
            <a:ext cx="287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3"/>
            <a:endCxn id="25" idx="1"/>
          </p:cNvCxnSpPr>
          <p:nvPr/>
        </p:nvCxnSpPr>
        <p:spPr>
          <a:xfrm>
            <a:off x="2614506" y="5949275"/>
            <a:ext cx="171450" cy="10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26745" y="5467057"/>
            <a:ext cx="461665" cy="251031"/>
          </a:xfrm>
          <a:prstGeom prst="rect">
            <a:avLst/>
          </a:prstGeom>
          <a:noFill/>
        </p:spPr>
        <p:txBody>
          <a:bodyPr vert="eaVert" wrap="none" rtlCol="0">
            <a:spAutoFit/>
          </a:bodyPr>
          <a:lstStyle/>
          <a:p>
            <a:r>
              <a:rPr lang="en-US" altLang="zh-CN" dirty="0" smtClean="0"/>
              <a:t>…</a:t>
            </a:r>
            <a:endParaRPr lang="zh-CN" altLang="en-US" dirty="0"/>
          </a:p>
        </p:txBody>
      </p:sp>
      <p:sp>
        <p:nvSpPr>
          <p:cNvPr id="31" name="圆角矩形 30"/>
          <p:cNvSpPr/>
          <p:nvPr/>
        </p:nvSpPr>
        <p:spPr>
          <a:xfrm>
            <a:off x="287968" y="4198734"/>
            <a:ext cx="4824536" cy="2232248"/>
          </a:xfrm>
          <a:prstGeom prst="roundRect">
            <a:avLst>
              <a:gd name="adj" fmla="val 7891"/>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561634" y="3954537"/>
            <a:ext cx="2527416" cy="338554"/>
          </a:xfrm>
          <a:prstGeom prst="rect">
            <a:avLst/>
          </a:prstGeom>
          <a:noFill/>
        </p:spPr>
        <p:txBody>
          <a:bodyPr wrap="square" rtlCol="0">
            <a:spAutoFit/>
          </a:bodyPr>
          <a:lstStyle/>
          <a:p>
            <a:pPr algn="ctr"/>
            <a:r>
              <a:rPr lang="en-US" altLang="zh-CN" sz="1600" dirty="0" smtClean="0"/>
              <a:t>Routing Table</a:t>
            </a:r>
            <a:endParaRPr lang="en-US" altLang="zh-CN" sz="1600" dirty="0" smtClean="0"/>
          </a:p>
        </p:txBody>
      </p:sp>
      <p:cxnSp>
        <p:nvCxnSpPr>
          <p:cNvPr id="34" name="直接箭头连接符 33"/>
          <p:cNvCxnSpPr>
            <a:stCxn id="5" idx="7"/>
            <a:endCxn id="4" idx="3"/>
          </p:cNvCxnSpPr>
          <p:nvPr/>
        </p:nvCxnSpPr>
        <p:spPr>
          <a:xfrm flipV="1">
            <a:off x="1630023" y="2349192"/>
            <a:ext cx="816610" cy="64770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1"/>
            <a:endCxn id="4" idx="5"/>
          </p:cNvCxnSpPr>
          <p:nvPr/>
        </p:nvCxnSpPr>
        <p:spPr>
          <a:xfrm flipH="1" flipV="1">
            <a:off x="3156657" y="2349192"/>
            <a:ext cx="785495" cy="64770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左右箭头 36"/>
          <p:cNvSpPr/>
          <p:nvPr/>
        </p:nvSpPr>
        <p:spPr>
          <a:xfrm>
            <a:off x="1964501" y="3223324"/>
            <a:ext cx="1628936" cy="288032"/>
          </a:xfrm>
          <a:prstGeom prst="leftRightArrow">
            <a:avLst/>
          </a:prstGeom>
          <a:gradFill>
            <a:gsLst>
              <a:gs pos="0">
                <a:srgbClr val="03D4A8"/>
              </a:gs>
              <a:gs pos="25000">
                <a:srgbClr val="21D6E0"/>
              </a:gs>
              <a:gs pos="75000">
                <a:srgbClr val="0087E6"/>
              </a:gs>
              <a:gs pos="100000">
                <a:srgbClr val="005CBF"/>
              </a:gs>
            </a:gsLst>
            <a:lin ang="5400000" scaled="0"/>
          </a:gradFill>
          <a:ln w="12700">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554498" y="2946425"/>
            <a:ext cx="2527416" cy="338554"/>
          </a:xfrm>
          <a:prstGeom prst="rect">
            <a:avLst/>
          </a:prstGeom>
          <a:noFill/>
        </p:spPr>
        <p:txBody>
          <a:bodyPr wrap="square" rtlCol="0">
            <a:spAutoFit/>
          </a:bodyPr>
          <a:lstStyle/>
          <a:p>
            <a:pPr algn="ctr"/>
            <a:r>
              <a:rPr lang="en-US" altLang="zh-CN" sz="1600" dirty="0" smtClean="0"/>
              <a:t>Exchange Nodes</a:t>
            </a:r>
            <a:endParaRPr lang="en-US" altLang="zh-CN" sz="1600" dirty="0" smtClean="0"/>
          </a:p>
        </p:txBody>
      </p:sp>
      <p:sp>
        <p:nvSpPr>
          <p:cNvPr id="39" name="Content Placeholder 2"/>
          <p:cNvSpPr txBox="1"/>
          <p:nvPr/>
        </p:nvSpPr>
        <p:spPr>
          <a:xfrm>
            <a:off x="5255799" y="1569363"/>
            <a:ext cx="3781231" cy="46292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smtClean="0">
                <a:latin typeface="+mj-lt"/>
                <a:cs typeface="+mj-lt"/>
              </a:rPr>
              <a:t>DNS Seed is a global seed DNS server that holds a list of seed nodes</a:t>
            </a:r>
            <a:endParaRPr lang="en-US" altLang="zh-CN" sz="1600" dirty="0" smtClean="0">
              <a:latin typeface="+mj-lt"/>
              <a:cs typeface="+mj-lt"/>
            </a:endParaRPr>
          </a:p>
          <a:p>
            <a:r>
              <a:rPr lang="en-US" altLang="zh-CN" sz="1600" dirty="0" smtClean="0">
                <a:latin typeface="+mj-lt"/>
                <a:cs typeface="+mj-lt"/>
              </a:rPr>
              <a:t>Nodes can obtain the seed node list from DNS Seed and build a Routing Table</a:t>
            </a:r>
            <a:endParaRPr lang="en-US" altLang="zh-CN" sz="1600" dirty="0" smtClean="0">
              <a:latin typeface="+mj-lt"/>
              <a:cs typeface="+mj-lt"/>
            </a:endParaRPr>
          </a:p>
          <a:p>
            <a:r>
              <a:rPr lang="en-US" altLang="zh-CN" sz="1600" dirty="0" smtClean="0">
                <a:latin typeface="+mj-lt"/>
                <a:cs typeface="+mj-lt"/>
              </a:rPr>
              <a:t>Nodes can also build a Routing Table by specifying a node or a seed at startup</a:t>
            </a:r>
            <a:endParaRPr lang="en-US" altLang="zh-CN" sz="1600" dirty="0" smtClean="0">
              <a:latin typeface="+mj-lt"/>
              <a:cs typeface="+mj-lt"/>
            </a:endParaRPr>
          </a:p>
          <a:p>
            <a:r>
              <a:rPr lang="en-US" altLang="zh-CN" sz="1600" dirty="0" smtClean="0">
                <a:latin typeface="+mj-lt"/>
                <a:cs typeface="+mj-lt"/>
              </a:rPr>
              <a:t>Nodes regularly exchange node information with nodes in the Routing Table to save the activity of the Routing Table</a:t>
            </a:r>
            <a:endParaRPr lang="en-US" altLang="zh-CN" sz="1600" dirty="0" smtClean="0">
              <a:latin typeface="+mj-lt"/>
              <a:cs typeface="+mj-lt"/>
            </a:endParaRPr>
          </a:p>
          <a:p>
            <a:r>
              <a:rPr lang="en-US" altLang="zh-CN" sz="1600" dirty="0" smtClean="0">
                <a:latin typeface="+mj-lt"/>
                <a:cs typeface="+mj-lt"/>
              </a:rPr>
              <a:t>The routing table that keeps the last state when the node exits, used to quickly build the next time it starts</a:t>
            </a:r>
            <a:endParaRPr lang="en-US" altLang="zh-CN" sz="1600" dirty="0" smtClean="0">
              <a:latin typeface="+mj-lt"/>
              <a:cs typeface="+mj-lt"/>
            </a:endParaRPr>
          </a:p>
          <a:p>
            <a:r>
              <a:rPr lang="en-US" altLang="zh-CN" sz="1600" dirty="0" smtClean="0">
                <a:latin typeface="+mj-lt"/>
                <a:cs typeface="+mj-lt"/>
              </a:rPr>
              <a:t>Routing Table in Channel</a:t>
            </a:r>
            <a:endParaRPr lang="en-US" altLang="zh-CN" sz="16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Footer Placeholder 11"/>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Core — Smart Contract</a:t>
            </a:r>
            <a:endParaRPr lang="zh-CN" altLang="en-US" dirty="0"/>
          </a:p>
        </p:txBody>
      </p:sp>
      <p:sp>
        <p:nvSpPr>
          <p:cNvPr id="4" name="剪去对角的矩形 3"/>
          <p:cNvSpPr/>
          <p:nvPr/>
        </p:nvSpPr>
        <p:spPr>
          <a:xfrm>
            <a:off x="625530" y="1966481"/>
            <a:ext cx="1512168" cy="720080"/>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5530" y="2157244"/>
            <a:ext cx="1656184" cy="338554"/>
          </a:xfrm>
          <a:prstGeom prst="rect">
            <a:avLst/>
          </a:prstGeom>
          <a:noFill/>
        </p:spPr>
        <p:txBody>
          <a:bodyPr wrap="square" rtlCol="0">
            <a:spAutoFit/>
          </a:bodyPr>
          <a:lstStyle/>
          <a:p>
            <a:pPr algn="ctr"/>
            <a:r>
              <a:rPr lang="en-US" altLang="zh-CN" sz="1600" dirty="0" smtClean="0"/>
              <a:t>Smart Contract</a:t>
            </a:r>
            <a:endParaRPr lang="en-US" altLang="zh-CN" sz="1600" dirty="0" smtClean="0"/>
          </a:p>
        </p:txBody>
      </p:sp>
      <p:sp>
        <p:nvSpPr>
          <p:cNvPr id="6" name="圆角矩形 5"/>
          <p:cNvSpPr/>
          <p:nvPr/>
        </p:nvSpPr>
        <p:spPr>
          <a:xfrm>
            <a:off x="2569746" y="1246401"/>
            <a:ext cx="2088232"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ID( Pub Key )</a:t>
            </a:r>
            <a:endParaRPr lang="zh-CN" altLang="en-US" sz="1400" dirty="0">
              <a:solidFill>
                <a:schemeClr val="tx1">
                  <a:lumMod val="85000"/>
                  <a:lumOff val="15000"/>
                </a:schemeClr>
              </a:solidFill>
            </a:endParaRPr>
          </a:p>
        </p:txBody>
      </p:sp>
      <p:sp>
        <p:nvSpPr>
          <p:cNvPr id="7" name="圆角矩形 6"/>
          <p:cNvSpPr/>
          <p:nvPr/>
        </p:nvSpPr>
        <p:spPr>
          <a:xfrm>
            <a:off x="2569746" y="2130050"/>
            <a:ext cx="1522512" cy="365116"/>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Interface Def</a:t>
            </a:r>
            <a:endParaRPr lang="zh-CN" altLang="en-US" sz="1400" dirty="0">
              <a:solidFill>
                <a:schemeClr val="tx1">
                  <a:lumMod val="85000"/>
                  <a:lumOff val="15000"/>
                </a:schemeClr>
              </a:solidFill>
            </a:endParaRPr>
          </a:p>
        </p:txBody>
      </p:sp>
      <p:sp>
        <p:nvSpPr>
          <p:cNvPr id="8" name="圆角矩形 7"/>
          <p:cNvSpPr/>
          <p:nvPr/>
        </p:nvSpPr>
        <p:spPr>
          <a:xfrm>
            <a:off x="2569746" y="2974593"/>
            <a:ext cx="3096344"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Signature</a:t>
            </a:r>
            <a:endParaRPr lang="zh-CN" altLang="en-US" sz="1400" dirty="0">
              <a:solidFill>
                <a:schemeClr val="tx1">
                  <a:lumMod val="85000"/>
                  <a:lumOff val="15000"/>
                </a:schemeClr>
              </a:solidFill>
            </a:endParaRPr>
          </a:p>
        </p:txBody>
      </p:sp>
      <p:sp>
        <p:nvSpPr>
          <p:cNvPr id="9" name="圆角矩形 8"/>
          <p:cNvSpPr/>
          <p:nvPr/>
        </p:nvSpPr>
        <p:spPr>
          <a:xfrm>
            <a:off x="3649866" y="1678449"/>
            <a:ext cx="2016224" cy="391498"/>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rPr>
              <a:t>Execution </a:t>
            </a:r>
            <a:r>
              <a:rPr lang="en-US" altLang="zh-CN" sz="1400" dirty="0" smtClean="0">
                <a:solidFill>
                  <a:schemeClr val="tx1">
                    <a:lumMod val="85000"/>
                    <a:lumOff val="15000"/>
                  </a:schemeClr>
                </a:solidFill>
              </a:rPr>
              <a:t>Sequence</a:t>
            </a:r>
            <a:endParaRPr lang="zh-CN" altLang="en-US" sz="1400" dirty="0">
              <a:solidFill>
                <a:schemeClr val="tx1">
                  <a:lumMod val="85000"/>
                  <a:lumOff val="15000"/>
                </a:schemeClr>
              </a:solidFill>
            </a:endParaRPr>
          </a:p>
        </p:txBody>
      </p:sp>
      <p:sp>
        <p:nvSpPr>
          <p:cNvPr id="10" name="左大括号 9"/>
          <p:cNvSpPr/>
          <p:nvPr/>
        </p:nvSpPr>
        <p:spPr>
          <a:xfrm>
            <a:off x="2281714" y="1402398"/>
            <a:ext cx="144016" cy="17882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625530" y="3406641"/>
            <a:ext cx="518457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8394" y="3478649"/>
            <a:ext cx="2527416" cy="338554"/>
          </a:xfrm>
          <a:prstGeom prst="rect">
            <a:avLst/>
          </a:prstGeom>
          <a:noFill/>
        </p:spPr>
        <p:txBody>
          <a:bodyPr wrap="square" rtlCol="0">
            <a:spAutoFit/>
          </a:bodyPr>
          <a:lstStyle/>
          <a:p>
            <a:pPr algn="ctr"/>
            <a:r>
              <a:rPr lang="en-US" altLang="zh-CN" sz="1600" dirty="0" smtClean="0"/>
              <a:t>Built-In</a:t>
            </a:r>
            <a:r>
              <a:rPr lang="en-US" altLang="zh-CN" sz="1600" dirty="0" smtClean="0"/>
              <a:t> </a:t>
            </a:r>
            <a:r>
              <a:rPr lang="en-US" altLang="zh-CN" sz="1600" dirty="0" smtClean="0"/>
              <a:t>Object</a:t>
            </a:r>
            <a:endParaRPr lang="en-US" altLang="zh-CN" sz="1600" dirty="0" smtClean="0"/>
          </a:p>
        </p:txBody>
      </p:sp>
      <p:sp>
        <p:nvSpPr>
          <p:cNvPr id="19" name="圆角矩形 18"/>
          <p:cNvSpPr/>
          <p:nvPr/>
        </p:nvSpPr>
        <p:spPr>
          <a:xfrm>
            <a:off x="769546" y="3838689"/>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769546" y="3872080"/>
            <a:ext cx="2016224" cy="338554"/>
          </a:xfrm>
          <a:prstGeom prst="rect">
            <a:avLst/>
          </a:prstGeom>
          <a:noFill/>
        </p:spPr>
        <p:txBody>
          <a:bodyPr wrap="square" rtlCol="0">
            <a:spAutoFit/>
          </a:bodyPr>
          <a:lstStyle/>
          <a:p>
            <a:pPr algn="ctr"/>
            <a:r>
              <a:rPr lang="en-US" altLang="zh-CN" sz="1600" dirty="0" smtClean="0"/>
              <a:t>Record</a:t>
            </a:r>
            <a:endParaRPr lang="en-US" altLang="zh-CN" sz="1600" dirty="0" smtClean="0"/>
          </a:p>
        </p:txBody>
      </p:sp>
      <p:sp>
        <p:nvSpPr>
          <p:cNvPr id="22" name="圆角矩形 21"/>
          <p:cNvSpPr/>
          <p:nvPr/>
        </p:nvSpPr>
        <p:spPr>
          <a:xfrm>
            <a:off x="623570" y="3503910"/>
            <a:ext cx="2450232" cy="2275590"/>
          </a:xfrm>
          <a:prstGeom prst="roundRect">
            <a:avLst>
              <a:gd name="adj" fmla="val 7891"/>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360854" y="3503909"/>
            <a:ext cx="2450232" cy="2275590"/>
          </a:xfrm>
          <a:prstGeom prst="roundRect">
            <a:avLst>
              <a:gd name="adj" fmla="val 7891"/>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283670" y="3478649"/>
            <a:ext cx="2527416" cy="338554"/>
          </a:xfrm>
          <a:prstGeom prst="rect">
            <a:avLst/>
          </a:prstGeom>
          <a:noFill/>
        </p:spPr>
        <p:txBody>
          <a:bodyPr wrap="square" rtlCol="0">
            <a:spAutoFit/>
          </a:bodyPr>
          <a:lstStyle/>
          <a:p>
            <a:pPr algn="ctr"/>
            <a:r>
              <a:rPr lang="en-US" altLang="zh-CN" sz="1600" dirty="0" smtClean="0"/>
              <a:t>Trigger</a:t>
            </a:r>
            <a:endParaRPr lang="en-US" altLang="zh-CN" sz="1600" dirty="0" smtClean="0"/>
          </a:p>
        </p:txBody>
      </p:sp>
      <p:sp>
        <p:nvSpPr>
          <p:cNvPr id="27" name="文本框 26"/>
          <p:cNvSpPr txBox="1"/>
          <p:nvPr/>
        </p:nvSpPr>
        <p:spPr>
          <a:xfrm>
            <a:off x="1057578" y="5851509"/>
            <a:ext cx="4032448" cy="338554"/>
          </a:xfrm>
          <a:prstGeom prst="rect">
            <a:avLst/>
          </a:prstGeom>
          <a:noFill/>
        </p:spPr>
        <p:txBody>
          <a:bodyPr wrap="square" rtlCol="0">
            <a:spAutoFit/>
          </a:bodyPr>
          <a:lstStyle/>
          <a:p>
            <a:pPr algn="ctr"/>
            <a:r>
              <a:rPr lang="en-US" altLang="zh-CN" sz="1600" dirty="0" smtClean="0"/>
              <a:t>Contract Virtual Machine</a:t>
            </a:r>
            <a:endParaRPr lang="en-US" altLang="zh-CN" sz="1600" dirty="0" smtClean="0"/>
          </a:p>
        </p:txBody>
      </p:sp>
      <p:sp>
        <p:nvSpPr>
          <p:cNvPr id="28" name="圆角矩形 27"/>
          <p:cNvSpPr/>
          <p:nvPr/>
        </p:nvSpPr>
        <p:spPr>
          <a:xfrm>
            <a:off x="4191932" y="2141425"/>
            <a:ext cx="1474158" cy="365116"/>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Data Def</a:t>
            </a:r>
            <a:endParaRPr lang="zh-CN" altLang="en-US" sz="1400" dirty="0">
              <a:solidFill>
                <a:schemeClr val="tx1">
                  <a:lumMod val="85000"/>
                  <a:lumOff val="15000"/>
                </a:schemeClr>
              </a:solidFill>
            </a:endParaRPr>
          </a:p>
        </p:txBody>
      </p:sp>
      <p:sp>
        <p:nvSpPr>
          <p:cNvPr id="30" name="圆角矩形 29"/>
          <p:cNvSpPr/>
          <p:nvPr/>
        </p:nvSpPr>
        <p:spPr>
          <a:xfrm>
            <a:off x="769546" y="4270737"/>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69546" y="4292223"/>
            <a:ext cx="2016224" cy="338554"/>
          </a:xfrm>
          <a:prstGeom prst="rect">
            <a:avLst/>
          </a:prstGeom>
          <a:noFill/>
        </p:spPr>
        <p:txBody>
          <a:bodyPr wrap="square" rtlCol="0">
            <a:spAutoFit/>
          </a:bodyPr>
          <a:lstStyle/>
          <a:p>
            <a:pPr algn="ctr"/>
            <a:r>
              <a:rPr lang="en-US" altLang="zh-CN" sz="1600" dirty="0" smtClean="0"/>
              <a:t>Account</a:t>
            </a:r>
            <a:endParaRPr lang="en-US" altLang="zh-CN" sz="1600" dirty="0" smtClean="0"/>
          </a:p>
        </p:txBody>
      </p:sp>
      <p:sp>
        <p:nvSpPr>
          <p:cNvPr id="32" name="圆角矩形 31"/>
          <p:cNvSpPr/>
          <p:nvPr/>
        </p:nvSpPr>
        <p:spPr>
          <a:xfrm>
            <a:off x="769546" y="4702785"/>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769546" y="4724271"/>
            <a:ext cx="2016224" cy="338554"/>
          </a:xfrm>
          <a:prstGeom prst="rect">
            <a:avLst/>
          </a:prstGeom>
          <a:noFill/>
        </p:spPr>
        <p:txBody>
          <a:bodyPr wrap="square" rtlCol="0">
            <a:spAutoFit/>
          </a:bodyPr>
          <a:lstStyle/>
          <a:p>
            <a:pPr algn="ctr"/>
            <a:r>
              <a:rPr lang="en-US" altLang="zh-CN" sz="1600" dirty="0" smtClean="0"/>
              <a:t>System</a:t>
            </a:r>
            <a:endParaRPr lang="en-US" altLang="zh-CN" sz="1600" dirty="0" smtClean="0"/>
          </a:p>
        </p:txBody>
      </p:sp>
      <p:sp>
        <p:nvSpPr>
          <p:cNvPr id="34" name="圆角矩形 33"/>
          <p:cNvSpPr/>
          <p:nvPr/>
        </p:nvSpPr>
        <p:spPr>
          <a:xfrm>
            <a:off x="769546" y="5134833"/>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769546" y="5156319"/>
            <a:ext cx="2016224" cy="338554"/>
          </a:xfrm>
          <a:prstGeom prst="rect">
            <a:avLst/>
          </a:prstGeom>
          <a:noFill/>
        </p:spPr>
        <p:txBody>
          <a:bodyPr wrap="square" rtlCol="0">
            <a:spAutoFit/>
          </a:bodyPr>
          <a:lstStyle/>
          <a:p>
            <a:pPr algn="ctr"/>
            <a:r>
              <a:rPr lang="en-US" altLang="zh-CN" sz="1600" dirty="0" smtClean="0"/>
              <a:t>Channel</a:t>
            </a:r>
            <a:endParaRPr lang="en-US" altLang="zh-CN" sz="1600" dirty="0" smtClean="0"/>
          </a:p>
        </p:txBody>
      </p:sp>
      <p:sp>
        <p:nvSpPr>
          <p:cNvPr id="36" name="文本框 35"/>
          <p:cNvSpPr txBox="1"/>
          <p:nvPr/>
        </p:nvSpPr>
        <p:spPr>
          <a:xfrm>
            <a:off x="1641980" y="5416528"/>
            <a:ext cx="343364" cy="369332"/>
          </a:xfrm>
          <a:prstGeom prst="rect">
            <a:avLst/>
          </a:prstGeom>
          <a:noFill/>
        </p:spPr>
        <p:txBody>
          <a:bodyPr wrap="none" rtlCol="0">
            <a:spAutoFit/>
          </a:bodyPr>
          <a:lstStyle/>
          <a:p>
            <a:r>
              <a:rPr lang="en-US" altLang="zh-CN" dirty="0" smtClean="0"/>
              <a:t>…</a:t>
            </a:r>
            <a:endParaRPr lang="zh-CN" altLang="en-US" dirty="0"/>
          </a:p>
        </p:txBody>
      </p:sp>
      <p:sp>
        <p:nvSpPr>
          <p:cNvPr id="37" name="圆角矩形 36"/>
          <p:cNvSpPr/>
          <p:nvPr/>
        </p:nvSpPr>
        <p:spPr>
          <a:xfrm>
            <a:off x="3577858" y="3833613"/>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p:cNvSpPr txBox="1"/>
          <p:nvPr/>
        </p:nvSpPr>
        <p:spPr>
          <a:xfrm>
            <a:off x="3577858" y="3833613"/>
            <a:ext cx="2016224" cy="338554"/>
          </a:xfrm>
          <a:prstGeom prst="rect">
            <a:avLst/>
          </a:prstGeom>
          <a:noFill/>
        </p:spPr>
        <p:txBody>
          <a:bodyPr wrap="square" rtlCol="0">
            <a:spAutoFit/>
          </a:bodyPr>
          <a:lstStyle/>
          <a:p>
            <a:pPr algn="ctr"/>
            <a:r>
              <a:rPr lang="en-US" altLang="zh-CN" sz="1600" dirty="0" smtClean="0"/>
              <a:t>On Create</a:t>
            </a:r>
            <a:endParaRPr lang="en-US" altLang="zh-CN" sz="1600" dirty="0" smtClean="0"/>
          </a:p>
        </p:txBody>
      </p:sp>
      <p:sp>
        <p:nvSpPr>
          <p:cNvPr id="39" name="圆角矩形 38"/>
          <p:cNvSpPr/>
          <p:nvPr/>
        </p:nvSpPr>
        <p:spPr>
          <a:xfrm>
            <a:off x="3577858" y="4270737"/>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p:cNvSpPr txBox="1"/>
          <p:nvPr/>
        </p:nvSpPr>
        <p:spPr>
          <a:xfrm>
            <a:off x="3577858" y="4292223"/>
            <a:ext cx="2016224" cy="338554"/>
          </a:xfrm>
          <a:prstGeom prst="rect">
            <a:avLst/>
          </a:prstGeom>
          <a:noFill/>
        </p:spPr>
        <p:txBody>
          <a:bodyPr wrap="square" rtlCol="0">
            <a:spAutoFit/>
          </a:bodyPr>
          <a:lstStyle/>
          <a:p>
            <a:pPr algn="ctr"/>
            <a:r>
              <a:rPr lang="en-US" altLang="zh-CN" sz="1600" dirty="0" smtClean="0"/>
              <a:t>On Destroy</a:t>
            </a:r>
            <a:endParaRPr lang="en-US" altLang="zh-CN" sz="1600" dirty="0" smtClean="0"/>
          </a:p>
        </p:txBody>
      </p:sp>
      <p:sp>
        <p:nvSpPr>
          <p:cNvPr id="41" name="圆角矩形 40"/>
          <p:cNvSpPr/>
          <p:nvPr/>
        </p:nvSpPr>
        <p:spPr>
          <a:xfrm>
            <a:off x="3577858" y="4702785"/>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p:cNvSpPr txBox="1"/>
          <p:nvPr/>
        </p:nvSpPr>
        <p:spPr>
          <a:xfrm>
            <a:off x="3577858" y="4724271"/>
            <a:ext cx="2016224" cy="338554"/>
          </a:xfrm>
          <a:prstGeom prst="rect">
            <a:avLst/>
          </a:prstGeom>
          <a:noFill/>
        </p:spPr>
        <p:txBody>
          <a:bodyPr wrap="square" rtlCol="0">
            <a:spAutoFit/>
          </a:bodyPr>
          <a:lstStyle/>
          <a:p>
            <a:pPr algn="ctr"/>
            <a:r>
              <a:rPr lang="en-US" altLang="zh-CN" sz="1600" dirty="0" smtClean="0"/>
              <a:t>Before Execute</a:t>
            </a:r>
            <a:endParaRPr lang="en-US" altLang="zh-CN" sz="1600" dirty="0" smtClean="0"/>
          </a:p>
        </p:txBody>
      </p:sp>
      <p:sp>
        <p:nvSpPr>
          <p:cNvPr id="43" name="圆角矩形 42"/>
          <p:cNvSpPr/>
          <p:nvPr/>
        </p:nvSpPr>
        <p:spPr>
          <a:xfrm>
            <a:off x="3577858" y="5134833"/>
            <a:ext cx="2088232" cy="360040"/>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3577858" y="5156319"/>
            <a:ext cx="2016224" cy="338554"/>
          </a:xfrm>
          <a:prstGeom prst="rect">
            <a:avLst/>
          </a:prstGeom>
          <a:noFill/>
        </p:spPr>
        <p:txBody>
          <a:bodyPr wrap="square" rtlCol="0">
            <a:spAutoFit/>
          </a:bodyPr>
          <a:lstStyle/>
          <a:p>
            <a:pPr algn="ctr"/>
            <a:r>
              <a:rPr lang="en-US" altLang="zh-CN" sz="1600" dirty="0" smtClean="0"/>
              <a:t>After Execute</a:t>
            </a:r>
            <a:endParaRPr lang="en-US" altLang="zh-CN" sz="1600" dirty="0" smtClean="0"/>
          </a:p>
        </p:txBody>
      </p:sp>
      <p:sp>
        <p:nvSpPr>
          <p:cNvPr id="45" name="文本框 44"/>
          <p:cNvSpPr txBox="1"/>
          <p:nvPr/>
        </p:nvSpPr>
        <p:spPr>
          <a:xfrm>
            <a:off x="4375696" y="5437974"/>
            <a:ext cx="343364" cy="369332"/>
          </a:xfrm>
          <a:prstGeom prst="rect">
            <a:avLst/>
          </a:prstGeom>
          <a:noFill/>
        </p:spPr>
        <p:txBody>
          <a:bodyPr wrap="none" rtlCol="0">
            <a:spAutoFit/>
          </a:bodyPr>
          <a:lstStyle/>
          <a:p>
            <a:r>
              <a:rPr lang="en-US" altLang="zh-CN" dirty="0" smtClean="0"/>
              <a:t>…</a:t>
            </a:r>
            <a:endParaRPr lang="zh-CN" altLang="en-US" dirty="0"/>
          </a:p>
        </p:txBody>
      </p:sp>
      <p:sp>
        <p:nvSpPr>
          <p:cNvPr id="46" name="Content Placeholder 2"/>
          <p:cNvSpPr txBox="1"/>
          <p:nvPr/>
        </p:nvSpPr>
        <p:spPr>
          <a:xfrm>
            <a:off x="5887720" y="1273810"/>
            <a:ext cx="3134995" cy="453326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400" dirty="0" smtClean="0">
                <a:latin typeface="+mj-lt"/>
                <a:cs typeface="+mj-lt"/>
              </a:rPr>
              <a:t>Java Script </a:t>
            </a:r>
            <a:r>
              <a:rPr lang="en-CA" altLang="en-US" sz="1400" dirty="0" smtClean="0">
                <a:latin typeface="+mj-lt"/>
                <a:cs typeface="+mj-lt"/>
              </a:rPr>
              <a:t>based</a:t>
            </a:r>
            <a:endParaRPr lang="en-US" altLang="zh-CN" sz="1400" dirty="0" smtClean="0">
              <a:latin typeface="+mj-lt"/>
              <a:cs typeface="+mj-lt"/>
            </a:endParaRPr>
          </a:p>
          <a:p>
            <a:r>
              <a:rPr lang="en-US" altLang="zh-CN" sz="1400" dirty="0" smtClean="0">
                <a:latin typeface="+mj-lt"/>
                <a:cs typeface="+mj-lt"/>
              </a:rPr>
              <a:t>Acting on the Channel</a:t>
            </a:r>
            <a:endParaRPr lang="en-US" altLang="zh-CN" sz="1400" dirty="0" smtClean="0">
              <a:latin typeface="+mj-lt"/>
              <a:cs typeface="+mj-lt"/>
            </a:endParaRPr>
          </a:p>
          <a:p>
            <a:r>
              <a:rPr lang="en-US" altLang="zh-CN" sz="1400" dirty="0" smtClean="0">
                <a:latin typeface="+mj-lt"/>
                <a:cs typeface="+mj-lt"/>
              </a:rPr>
              <a:t>Have complete lifecycle management</a:t>
            </a:r>
            <a:endParaRPr lang="en-US" altLang="zh-CN" sz="1400" dirty="0" smtClean="0">
              <a:latin typeface="+mj-lt"/>
              <a:cs typeface="+mj-lt"/>
            </a:endParaRPr>
          </a:p>
          <a:p>
            <a:r>
              <a:rPr lang="en-US" altLang="zh-CN" sz="1400" dirty="0" smtClean="0">
                <a:latin typeface="+mj-lt"/>
                <a:cs typeface="+mj-lt"/>
              </a:rPr>
              <a:t>Data can be mapped to the collection in the corresponding collection space of the Channel</a:t>
            </a:r>
            <a:endParaRPr lang="en-US" altLang="zh-CN" sz="1400" dirty="0" smtClean="0">
              <a:latin typeface="+mj-lt"/>
              <a:cs typeface="+mj-lt"/>
            </a:endParaRPr>
          </a:p>
          <a:p>
            <a:r>
              <a:rPr lang="en-US" altLang="zh-CN" sz="1400" dirty="0" smtClean="0">
                <a:latin typeface="+mj-lt"/>
                <a:cs typeface="+mj-lt"/>
              </a:rPr>
              <a:t>Provide interface access definition</a:t>
            </a:r>
            <a:endParaRPr lang="en-US" altLang="zh-CN" sz="1400" dirty="0" smtClean="0">
              <a:latin typeface="+mj-lt"/>
              <a:cs typeface="+mj-lt"/>
            </a:endParaRPr>
          </a:p>
          <a:p>
            <a:r>
              <a:rPr lang="en-US" altLang="zh-CN" sz="1400" dirty="0" smtClean="0">
                <a:latin typeface="+mj-lt"/>
                <a:cs typeface="+mj-lt"/>
              </a:rPr>
              <a:t>Provide data definition and data permission definition</a:t>
            </a:r>
            <a:endParaRPr lang="en-US" altLang="zh-CN" sz="1400" dirty="0" smtClean="0">
              <a:latin typeface="+mj-lt"/>
              <a:cs typeface="+mj-lt"/>
            </a:endParaRPr>
          </a:p>
          <a:p>
            <a:r>
              <a:rPr lang="en-US" altLang="zh-CN" sz="1400" dirty="0" smtClean="0">
                <a:latin typeface="+mj-lt"/>
                <a:cs typeface="+mj-lt"/>
              </a:rPr>
              <a:t>The data scope is the contract, and the data between the contracts is independent of each other</a:t>
            </a:r>
            <a:endParaRPr lang="en-US" altLang="zh-CN" sz="1400" dirty="0" smtClean="0">
              <a:latin typeface="+mj-lt"/>
              <a:cs typeface="+mj-lt"/>
            </a:endParaRPr>
          </a:p>
          <a:p>
            <a:r>
              <a:rPr lang="en-US" altLang="zh-CN" sz="1400" dirty="0" smtClean="0">
                <a:latin typeface="+mj-lt"/>
                <a:cs typeface="+mj-lt"/>
              </a:rPr>
              <a:t>Supports inheritance and cross-contract calls</a:t>
            </a:r>
            <a:endParaRPr lang="en-US" altLang="zh-CN" sz="1400" dirty="0" smtClean="0">
              <a:latin typeface="+mj-lt"/>
              <a:cs typeface="+mj-lt"/>
            </a:endParaRPr>
          </a:p>
          <a:p>
            <a:r>
              <a:rPr lang="en-US" altLang="zh-CN" sz="1400" dirty="0" smtClean="0">
                <a:latin typeface="+mj-lt"/>
                <a:cs typeface="+mj-lt"/>
              </a:rPr>
              <a:t>Independent </a:t>
            </a:r>
            <a:r>
              <a:rPr lang="en-CA" altLang="en-US" sz="1400" dirty="0" smtClean="0">
                <a:latin typeface="+mj-lt"/>
                <a:cs typeface="+mj-lt"/>
              </a:rPr>
              <a:t>VM</a:t>
            </a:r>
            <a:r>
              <a:rPr lang="en-US" altLang="zh-CN" sz="1400" dirty="0" smtClean="0">
                <a:latin typeface="+mj-lt"/>
                <a:cs typeface="+mj-lt"/>
              </a:rPr>
              <a:t> execution</a:t>
            </a:r>
            <a:endParaRPr lang="en-US" altLang="zh-CN" sz="1400" dirty="0" smtClean="0">
              <a:latin typeface="+mj-lt"/>
              <a:cs typeface="+mj-lt"/>
            </a:endParaRPr>
          </a:p>
          <a:p>
            <a:r>
              <a:rPr lang="en-US" altLang="zh-CN" sz="1400" dirty="0" smtClean="0">
                <a:latin typeface="+mj-lt"/>
                <a:cs typeface="+mj-lt"/>
              </a:rPr>
              <a:t>Provides built-in objects</a:t>
            </a:r>
            <a:r>
              <a:rPr lang="en-CA" altLang="en-US" sz="1400" dirty="0" smtClean="0">
                <a:latin typeface="+mj-lt"/>
                <a:cs typeface="+mj-lt"/>
              </a:rPr>
              <a:t>/</a:t>
            </a:r>
            <a:r>
              <a:rPr lang="en-US" altLang="zh-CN" sz="1400" dirty="0" smtClean="0">
                <a:latin typeface="+mj-lt"/>
                <a:cs typeface="+mj-lt"/>
              </a:rPr>
              <a:t>triggers</a:t>
            </a:r>
            <a:endParaRPr lang="en-US" altLang="zh-CN" sz="1400" dirty="0" smtClean="0">
              <a:latin typeface="+mj-lt"/>
              <a:cs typeface="+mj-lt"/>
            </a:endParaRPr>
          </a:p>
          <a:p>
            <a:r>
              <a:rPr lang="en-US" altLang="zh-CN" sz="1400" dirty="0" smtClean="0">
                <a:latin typeface="+mj-lt"/>
                <a:cs typeface="+mj-lt"/>
              </a:rPr>
              <a:t>The system provides built-in Channel Smart Contract, M</a:t>
            </a:r>
            <a:r>
              <a:rPr lang="en-CA" altLang="en-US" sz="1400" dirty="0" smtClean="0">
                <a:latin typeface="+mj-lt"/>
                <a:cs typeface="+mj-lt"/>
              </a:rPr>
              <a:t>essen</a:t>
            </a:r>
            <a:r>
              <a:rPr lang="en-US" altLang="zh-CN" sz="1400" dirty="0" smtClean="0">
                <a:latin typeface="+mj-lt"/>
                <a:cs typeface="+mj-lt"/>
              </a:rPr>
              <a:t>ger Smart Contract ...</a:t>
            </a:r>
            <a:endParaRPr lang="en-US" altLang="zh-CN" sz="1400" dirty="0" smtClean="0">
              <a:latin typeface="+mj-lt"/>
              <a:cs typeface="+mj-lt"/>
            </a:endParaRPr>
          </a:p>
        </p:txBody>
      </p:sp>
      <p:sp>
        <p:nvSpPr>
          <p:cNvPr id="48" name="圆角矩形 47"/>
          <p:cNvSpPr/>
          <p:nvPr/>
        </p:nvSpPr>
        <p:spPr>
          <a:xfrm>
            <a:off x="4729986" y="1246401"/>
            <a:ext cx="936104"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Creator</a:t>
            </a:r>
            <a:endParaRPr lang="zh-CN" altLang="en-US" sz="1400" dirty="0">
              <a:solidFill>
                <a:schemeClr val="tx1">
                  <a:lumMod val="85000"/>
                  <a:lumOff val="15000"/>
                </a:schemeClr>
              </a:solidFill>
            </a:endParaRPr>
          </a:p>
        </p:txBody>
      </p:sp>
      <p:sp>
        <p:nvSpPr>
          <p:cNvPr id="49" name="圆角矩形 48"/>
          <p:cNvSpPr/>
          <p:nvPr/>
        </p:nvSpPr>
        <p:spPr>
          <a:xfrm>
            <a:off x="2592842" y="2556681"/>
            <a:ext cx="1499416"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Create Time</a:t>
            </a:r>
            <a:endParaRPr lang="zh-CN" altLang="en-US" sz="1400" dirty="0">
              <a:solidFill>
                <a:schemeClr val="tx1">
                  <a:lumMod val="85000"/>
                  <a:lumOff val="15000"/>
                </a:schemeClr>
              </a:solidFill>
            </a:endParaRPr>
          </a:p>
        </p:txBody>
      </p:sp>
      <p:sp>
        <p:nvSpPr>
          <p:cNvPr id="51" name="圆角矩形 50"/>
          <p:cNvSpPr/>
          <p:nvPr/>
        </p:nvSpPr>
        <p:spPr>
          <a:xfrm>
            <a:off x="4191932" y="2569227"/>
            <a:ext cx="1465688"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rPr>
              <a:t>Security</a:t>
            </a:r>
            <a:endParaRPr lang="en-US" altLang="zh-CN" sz="1400" dirty="0">
              <a:solidFill>
                <a:schemeClr val="tx1">
                  <a:lumMod val="85000"/>
                  <a:lumOff val="15000"/>
                </a:schemeClr>
              </a:solidFill>
            </a:endParaRPr>
          </a:p>
        </p:txBody>
      </p:sp>
      <p:sp>
        <p:nvSpPr>
          <p:cNvPr id="52" name="圆角矩形 51"/>
          <p:cNvSpPr/>
          <p:nvPr/>
        </p:nvSpPr>
        <p:spPr>
          <a:xfrm>
            <a:off x="2569746" y="1678449"/>
            <a:ext cx="936104" cy="36004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Code</a:t>
            </a:r>
            <a:endParaRPr lang="zh-CN" altLang="en-US" sz="1400" dirty="0">
              <a:solidFill>
                <a:schemeClr val="tx1">
                  <a:lumMod val="85000"/>
                  <a:lumOff val="15000"/>
                </a:schemeClr>
              </a:solidFill>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Footer Placeholder 10"/>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Smart Contract Execute &amp; Rollback</a:t>
            </a:r>
            <a:endParaRPr lang="zh-CN" altLang="en-US" dirty="0"/>
          </a:p>
        </p:txBody>
      </p:sp>
      <p:sp>
        <p:nvSpPr>
          <p:cNvPr id="4" name="剪去对角的矩形 3"/>
          <p:cNvSpPr/>
          <p:nvPr/>
        </p:nvSpPr>
        <p:spPr>
          <a:xfrm>
            <a:off x="3419872" y="2164376"/>
            <a:ext cx="2520280" cy="720080"/>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19872" y="2289464"/>
            <a:ext cx="2520280" cy="584775"/>
          </a:xfrm>
          <a:prstGeom prst="rect">
            <a:avLst/>
          </a:prstGeom>
          <a:noFill/>
        </p:spPr>
        <p:txBody>
          <a:bodyPr wrap="square" rtlCol="0">
            <a:spAutoFit/>
          </a:bodyPr>
          <a:lstStyle/>
          <a:p>
            <a:pPr algn="ctr"/>
            <a:r>
              <a:rPr lang="en-US" altLang="zh-CN" sz="1600" dirty="0" smtClean="0"/>
              <a:t>Contract Interface Address and Arguments</a:t>
            </a:r>
            <a:endParaRPr lang="en-US" altLang="zh-CN" sz="1600" dirty="0" smtClean="0"/>
          </a:p>
        </p:txBody>
      </p:sp>
      <p:sp>
        <p:nvSpPr>
          <p:cNvPr id="6" name="剪去对角的矩形 5"/>
          <p:cNvSpPr/>
          <p:nvPr/>
        </p:nvSpPr>
        <p:spPr>
          <a:xfrm>
            <a:off x="521550" y="2865528"/>
            <a:ext cx="1512168" cy="720080"/>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7544" y="3056291"/>
            <a:ext cx="1656184" cy="338554"/>
          </a:xfrm>
          <a:prstGeom prst="rect">
            <a:avLst/>
          </a:prstGeom>
          <a:noFill/>
        </p:spPr>
        <p:txBody>
          <a:bodyPr wrap="square" rtlCol="0">
            <a:spAutoFit/>
          </a:bodyPr>
          <a:lstStyle/>
          <a:p>
            <a:pPr algn="ctr"/>
            <a:r>
              <a:rPr lang="en-US" altLang="zh-CN" sz="1600" dirty="0" smtClean="0"/>
              <a:t>Contract Account</a:t>
            </a:r>
            <a:endParaRPr lang="en-US" altLang="zh-CN" sz="1600" dirty="0" smtClean="0"/>
          </a:p>
        </p:txBody>
      </p:sp>
      <p:sp>
        <p:nvSpPr>
          <p:cNvPr id="8" name="椭圆 7"/>
          <p:cNvSpPr/>
          <p:nvPr/>
        </p:nvSpPr>
        <p:spPr>
          <a:xfrm>
            <a:off x="503548" y="1700808"/>
            <a:ext cx="1620180" cy="732672"/>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User Account</a:t>
            </a:r>
            <a:endParaRPr lang="zh-CN" altLang="en-US" sz="1400" dirty="0">
              <a:solidFill>
                <a:schemeClr val="bg1"/>
              </a:solidFill>
            </a:endParaRPr>
          </a:p>
        </p:txBody>
      </p:sp>
      <p:cxnSp>
        <p:nvCxnSpPr>
          <p:cNvPr id="10" name="直接箭头连接符 9"/>
          <p:cNvCxnSpPr>
            <a:stCxn id="8" idx="6"/>
            <a:endCxn id="4" idx="2"/>
          </p:cNvCxnSpPr>
          <p:nvPr/>
        </p:nvCxnSpPr>
        <p:spPr>
          <a:xfrm>
            <a:off x="2123728" y="2067144"/>
            <a:ext cx="1296144" cy="45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033718" y="2545902"/>
            <a:ext cx="1353707" cy="61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875257" y="1949227"/>
            <a:ext cx="1656184" cy="338554"/>
          </a:xfrm>
          <a:prstGeom prst="rect">
            <a:avLst/>
          </a:prstGeom>
          <a:noFill/>
        </p:spPr>
        <p:txBody>
          <a:bodyPr wrap="square" rtlCol="0">
            <a:spAutoFit/>
          </a:bodyPr>
          <a:lstStyle/>
          <a:p>
            <a:pPr algn="ctr"/>
            <a:r>
              <a:rPr lang="en-US" altLang="zh-CN" sz="1600" dirty="0" smtClean="0"/>
              <a:t>Call</a:t>
            </a:r>
            <a:endParaRPr lang="en-US" altLang="zh-CN" sz="1600" dirty="0" smtClean="0"/>
          </a:p>
        </p:txBody>
      </p:sp>
      <p:sp>
        <p:nvSpPr>
          <p:cNvPr id="17" name="文本框 16"/>
          <p:cNvSpPr txBox="1"/>
          <p:nvPr/>
        </p:nvSpPr>
        <p:spPr>
          <a:xfrm>
            <a:off x="1875257" y="2545902"/>
            <a:ext cx="1656184" cy="338554"/>
          </a:xfrm>
          <a:prstGeom prst="rect">
            <a:avLst/>
          </a:prstGeom>
          <a:noFill/>
        </p:spPr>
        <p:txBody>
          <a:bodyPr wrap="square" rtlCol="0">
            <a:spAutoFit/>
          </a:bodyPr>
          <a:lstStyle/>
          <a:p>
            <a:pPr algn="ctr"/>
            <a:r>
              <a:rPr lang="en-US" altLang="zh-CN" sz="1600" dirty="0" smtClean="0"/>
              <a:t>Call</a:t>
            </a:r>
            <a:endParaRPr lang="en-US" altLang="zh-CN" sz="1600" dirty="0" smtClean="0"/>
          </a:p>
        </p:txBody>
      </p:sp>
      <p:sp>
        <p:nvSpPr>
          <p:cNvPr id="21" name="圆角矩形 20"/>
          <p:cNvSpPr/>
          <p:nvPr/>
        </p:nvSpPr>
        <p:spPr>
          <a:xfrm>
            <a:off x="3419872" y="3441592"/>
            <a:ext cx="2473098" cy="648072"/>
          </a:xfrm>
          <a:prstGeom prst="roundRect">
            <a:avLst/>
          </a:prstGeom>
          <a:gradFill flip="none" rotWithShape="1">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tileRect/>
          </a:gradFill>
          <a:ln w="1270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下箭头 21"/>
          <p:cNvSpPr/>
          <p:nvPr/>
        </p:nvSpPr>
        <p:spPr>
          <a:xfrm>
            <a:off x="4427984" y="2937536"/>
            <a:ext cx="360040" cy="432048"/>
          </a:xfrm>
          <a:prstGeom prst="downArrow">
            <a:avLst/>
          </a:prstGeom>
          <a:gradFill>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423084" y="2956464"/>
            <a:ext cx="1656184" cy="338554"/>
          </a:xfrm>
          <a:prstGeom prst="rect">
            <a:avLst/>
          </a:prstGeom>
          <a:noFill/>
        </p:spPr>
        <p:txBody>
          <a:bodyPr wrap="square" rtlCol="0">
            <a:spAutoFit/>
          </a:bodyPr>
          <a:lstStyle/>
          <a:p>
            <a:pPr algn="ctr"/>
            <a:r>
              <a:rPr lang="en-US" altLang="zh-CN" sz="1600" dirty="0" smtClean="0"/>
              <a:t>Write Block</a:t>
            </a:r>
            <a:endParaRPr lang="en-US" altLang="zh-CN" sz="1600" dirty="0" smtClean="0"/>
          </a:p>
        </p:txBody>
      </p:sp>
      <p:sp>
        <p:nvSpPr>
          <p:cNvPr id="24" name="剪去对角的矩形 23"/>
          <p:cNvSpPr/>
          <p:nvPr/>
        </p:nvSpPr>
        <p:spPr>
          <a:xfrm>
            <a:off x="3635896" y="3570745"/>
            <a:ext cx="360040" cy="288032"/>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剪去对角的矩形 25"/>
          <p:cNvSpPr/>
          <p:nvPr/>
        </p:nvSpPr>
        <p:spPr>
          <a:xfrm>
            <a:off x="4139952" y="3585608"/>
            <a:ext cx="360040" cy="288032"/>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剪去对角的矩形 26"/>
          <p:cNvSpPr/>
          <p:nvPr/>
        </p:nvSpPr>
        <p:spPr>
          <a:xfrm>
            <a:off x="4680012" y="3586950"/>
            <a:ext cx="360040" cy="288032"/>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剪去对角的矩形 27"/>
          <p:cNvSpPr/>
          <p:nvPr/>
        </p:nvSpPr>
        <p:spPr>
          <a:xfrm>
            <a:off x="5251176" y="3585608"/>
            <a:ext cx="360040" cy="288032"/>
          </a:xfrm>
          <a:prstGeom prst="snip2DiagRect">
            <a:avLst>
              <a:gd name="adj1" fmla="val 37852"/>
              <a:gd name="adj2" fmla="val 16667"/>
            </a:avLst>
          </a:prstGeom>
          <a:gradFill flip="none" rotWithShape="1">
            <a:gsLst>
              <a:gs pos="0">
                <a:schemeClr val="accent2">
                  <a:lumMod val="20000"/>
                  <a:lumOff val="8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92488" y="4790816"/>
            <a:ext cx="1224608" cy="432048"/>
          </a:xfrm>
          <a:prstGeom prst="roundRect">
            <a:avLst/>
          </a:prstGeom>
          <a:gradFill>
            <a:gsLst>
              <a:gs pos="0">
                <a:srgbClr val="DDEBCF"/>
              </a:gs>
              <a:gs pos="100000">
                <a:srgbClr val="FFDB6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85000"/>
                    <a:lumOff val="15000"/>
                  </a:schemeClr>
                </a:solidFill>
              </a:rPr>
              <a:t>Dependence Analysis</a:t>
            </a:r>
            <a:endParaRPr lang="zh-CN" altLang="en-US" sz="1200" dirty="0">
              <a:solidFill>
                <a:schemeClr val="tx1">
                  <a:lumMod val="85000"/>
                  <a:lumOff val="15000"/>
                </a:schemeClr>
              </a:solidFill>
            </a:endParaRPr>
          </a:p>
        </p:txBody>
      </p:sp>
      <p:sp>
        <p:nvSpPr>
          <p:cNvPr id="31" name="圆角矩形 30"/>
          <p:cNvSpPr/>
          <p:nvPr/>
        </p:nvSpPr>
        <p:spPr>
          <a:xfrm>
            <a:off x="2416424" y="5457816"/>
            <a:ext cx="1008112" cy="635480"/>
          </a:xfrm>
          <a:prstGeom prst="roundRect">
            <a:avLst/>
          </a:prstGeom>
          <a:gradFill>
            <a:gsLst>
              <a:gs pos="0">
                <a:srgbClr val="DDEBCF"/>
              </a:gs>
              <a:gs pos="100000">
                <a:srgbClr val="FFDB6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rPr>
              <a:t>Sequential </a:t>
            </a:r>
            <a:r>
              <a:rPr lang="en-US" altLang="zh-CN" sz="1200" dirty="0" smtClean="0">
                <a:solidFill>
                  <a:schemeClr val="tx1">
                    <a:lumMod val="85000"/>
                    <a:lumOff val="15000"/>
                  </a:schemeClr>
                </a:solidFill>
              </a:rPr>
              <a:t>Execution</a:t>
            </a:r>
            <a:endParaRPr lang="zh-CN" altLang="en-US" sz="1200" dirty="0">
              <a:solidFill>
                <a:schemeClr val="tx1">
                  <a:lumMod val="85000"/>
                  <a:lumOff val="15000"/>
                </a:schemeClr>
              </a:solidFill>
            </a:endParaRPr>
          </a:p>
        </p:txBody>
      </p:sp>
      <p:sp>
        <p:nvSpPr>
          <p:cNvPr id="32" name="圆角矩形 31"/>
          <p:cNvSpPr/>
          <p:nvPr/>
        </p:nvSpPr>
        <p:spPr>
          <a:xfrm>
            <a:off x="3748572" y="5457816"/>
            <a:ext cx="1039452" cy="635480"/>
          </a:xfrm>
          <a:prstGeom prst="roundRect">
            <a:avLst/>
          </a:prstGeom>
          <a:gradFill>
            <a:gsLst>
              <a:gs pos="0">
                <a:srgbClr val="DDEBCF"/>
              </a:gs>
              <a:gs pos="100000">
                <a:srgbClr val="FFDB6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rPr>
              <a:t>Concurrent </a:t>
            </a:r>
            <a:r>
              <a:rPr lang="en-US" altLang="zh-CN" sz="1200" dirty="0" smtClean="0">
                <a:solidFill>
                  <a:schemeClr val="tx1">
                    <a:lumMod val="85000"/>
                    <a:lumOff val="15000"/>
                  </a:schemeClr>
                </a:solidFill>
              </a:rPr>
              <a:t>Execution </a:t>
            </a:r>
            <a:endParaRPr lang="zh-CN" altLang="en-US" sz="1200" dirty="0">
              <a:solidFill>
                <a:schemeClr val="tx1">
                  <a:lumMod val="85000"/>
                  <a:lumOff val="15000"/>
                </a:schemeClr>
              </a:solidFill>
            </a:endParaRPr>
          </a:p>
        </p:txBody>
      </p:sp>
      <p:sp>
        <p:nvSpPr>
          <p:cNvPr id="33" name="下箭头 32"/>
          <p:cNvSpPr/>
          <p:nvPr/>
        </p:nvSpPr>
        <p:spPr>
          <a:xfrm>
            <a:off x="3161366" y="5245556"/>
            <a:ext cx="216024" cy="234952"/>
          </a:xfrm>
          <a:prstGeom prst="downArrow">
            <a:avLst/>
          </a:prstGeom>
          <a:gradFill>
            <a:gsLst>
              <a:gs pos="0">
                <a:srgbClr val="DDEBCF"/>
              </a:gs>
              <a:gs pos="100000">
                <a:srgbClr val="FFDB69"/>
              </a:gs>
            </a:gsLst>
            <a:lin ang="5400000" scaled="0"/>
          </a:gra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3820580" y="5243134"/>
            <a:ext cx="216024" cy="234952"/>
          </a:xfrm>
          <a:prstGeom prst="downArrow">
            <a:avLst/>
          </a:prstGeom>
          <a:gradFill>
            <a:gsLst>
              <a:gs pos="0">
                <a:srgbClr val="DDEBCF"/>
              </a:gs>
              <a:gs pos="100000">
                <a:srgbClr val="FFDB69"/>
              </a:gs>
            </a:gsLst>
            <a:lin ang="5400000" scaled="0"/>
          </a:gra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395536" y="4665728"/>
            <a:ext cx="4567608" cy="1787608"/>
          </a:xfrm>
          <a:prstGeom prst="roundRect">
            <a:avLst>
              <a:gd name="adj" fmla="val 7891"/>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57745" y="5044880"/>
            <a:ext cx="1408820" cy="523838"/>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657745" y="5107281"/>
            <a:ext cx="1361674" cy="338554"/>
          </a:xfrm>
          <a:prstGeom prst="rect">
            <a:avLst/>
          </a:prstGeom>
          <a:noFill/>
        </p:spPr>
        <p:txBody>
          <a:bodyPr wrap="square" rtlCol="0">
            <a:spAutoFit/>
          </a:bodyPr>
          <a:lstStyle/>
          <a:p>
            <a:pPr algn="ctr"/>
            <a:r>
              <a:rPr lang="en-US" altLang="zh-CN" sz="1600" dirty="0" smtClean="0"/>
              <a:t>Temp Data</a:t>
            </a:r>
            <a:endParaRPr lang="en-US" altLang="zh-CN" sz="1600" dirty="0" smtClean="0"/>
          </a:p>
        </p:txBody>
      </p:sp>
      <p:cxnSp>
        <p:nvCxnSpPr>
          <p:cNvPr id="44" name="肘形连接符 43"/>
          <p:cNvCxnSpPr>
            <a:stCxn id="36" idx="2"/>
            <a:endCxn id="31" idx="1"/>
          </p:cNvCxnSpPr>
          <p:nvPr/>
        </p:nvCxnSpPr>
        <p:spPr>
          <a:xfrm rot="16200000" flipH="1">
            <a:off x="1785870" y="5145002"/>
            <a:ext cx="206838" cy="105426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6" idx="2"/>
            <a:endCxn id="32" idx="2"/>
          </p:cNvCxnSpPr>
          <p:nvPr/>
        </p:nvCxnSpPr>
        <p:spPr>
          <a:xfrm rot="16200000" flipH="1">
            <a:off x="2552937" y="4377935"/>
            <a:ext cx="524578" cy="2906143"/>
          </a:xfrm>
          <a:prstGeom prst="bentConnector3">
            <a:avLst>
              <a:gd name="adj1" fmla="val 1316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39552" y="4610206"/>
            <a:ext cx="2452936" cy="338554"/>
          </a:xfrm>
          <a:prstGeom prst="rect">
            <a:avLst/>
          </a:prstGeom>
          <a:noFill/>
        </p:spPr>
        <p:txBody>
          <a:bodyPr wrap="square" rtlCol="0">
            <a:spAutoFit/>
          </a:bodyPr>
          <a:lstStyle/>
          <a:p>
            <a:pPr algn="ctr"/>
            <a:r>
              <a:rPr lang="en-US" altLang="zh-CN" sz="1600" dirty="0" smtClean="0"/>
              <a:t>Contract Virtual Machine</a:t>
            </a:r>
            <a:endParaRPr lang="en-US" altLang="zh-CN" sz="1600" dirty="0" smtClean="0"/>
          </a:p>
        </p:txBody>
      </p:sp>
      <p:sp>
        <p:nvSpPr>
          <p:cNvPr id="59" name="圆角矩形 58"/>
          <p:cNvSpPr/>
          <p:nvPr/>
        </p:nvSpPr>
        <p:spPr>
          <a:xfrm>
            <a:off x="6187516" y="5229200"/>
            <a:ext cx="1480828" cy="523838"/>
          </a:xfrm>
          <a:prstGeom prst="roundRect">
            <a:avLst/>
          </a:prstGeom>
          <a:gradFill flip="none" rotWithShape="1">
            <a:gsLst>
              <a:gs pos="0">
                <a:srgbClr val="02B1F1"/>
              </a:gs>
              <a:gs pos="0">
                <a:schemeClr val="accent6">
                  <a:lumMod val="5000"/>
                  <a:lumOff val="95000"/>
                </a:schemeClr>
              </a:gs>
              <a:gs pos="97000">
                <a:srgbClr val="A7E8FF"/>
              </a:gs>
            </a:gsLst>
            <a:lin ang="18900000" scaled="1"/>
            <a:tileRect/>
          </a:gradFill>
          <a:ln w="6350">
            <a:solidFill>
              <a:srgbClr val="EB5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p:cNvSpPr txBox="1"/>
          <p:nvPr/>
        </p:nvSpPr>
        <p:spPr>
          <a:xfrm>
            <a:off x="6187516" y="5301208"/>
            <a:ext cx="1361674" cy="306705"/>
          </a:xfrm>
          <a:prstGeom prst="rect">
            <a:avLst/>
          </a:prstGeom>
          <a:noFill/>
        </p:spPr>
        <p:txBody>
          <a:bodyPr wrap="square" rtlCol="0">
            <a:spAutoFit/>
          </a:bodyPr>
          <a:lstStyle/>
          <a:p>
            <a:pPr algn="ctr"/>
            <a:r>
              <a:rPr lang="en-US" altLang="zh-CN" sz="1400" dirty="0" smtClean="0"/>
              <a:t>Channel Data</a:t>
            </a:r>
            <a:endParaRPr lang="en-US" altLang="zh-CN" sz="1400" dirty="0" smtClean="0"/>
          </a:p>
        </p:txBody>
      </p:sp>
      <p:sp>
        <p:nvSpPr>
          <p:cNvPr id="69" name="下箭头 68"/>
          <p:cNvSpPr/>
          <p:nvPr/>
        </p:nvSpPr>
        <p:spPr>
          <a:xfrm>
            <a:off x="4427984" y="4149080"/>
            <a:ext cx="360040" cy="432048"/>
          </a:xfrm>
          <a:prstGeom prst="downArrow">
            <a:avLst/>
          </a:prstGeom>
          <a:gradFill>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下箭头 69"/>
          <p:cNvSpPr/>
          <p:nvPr/>
        </p:nvSpPr>
        <p:spPr>
          <a:xfrm rot="16200000">
            <a:off x="5426078" y="5014773"/>
            <a:ext cx="360040" cy="946339"/>
          </a:xfrm>
          <a:prstGeom prst="downArrow">
            <a:avLst/>
          </a:prstGeom>
          <a:gradFill>
            <a:gsLst>
              <a:gs pos="17000">
                <a:srgbClr val="00B0F0"/>
              </a:gs>
              <a:gs pos="16867">
                <a:srgbClr val="02B1F1"/>
              </a:gs>
              <a:gs pos="16734">
                <a:srgbClr val="04B2F1"/>
              </a:gs>
              <a:gs pos="16468">
                <a:srgbClr val="08B3F1"/>
              </a:gs>
              <a:gs pos="15937">
                <a:srgbClr val="10B5F1"/>
              </a:gs>
              <a:gs pos="33000">
                <a:srgbClr val="20B9F1"/>
              </a:gs>
              <a:gs pos="51000">
                <a:srgbClr val="3FC2F2"/>
              </a:gs>
              <a:gs pos="73000">
                <a:srgbClr val="7DD4F4"/>
              </a:gs>
              <a:gs pos="0">
                <a:schemeClr val="accent6">
                  <a:lumMod val="5000"/>
                  <a:lumOff val="95000"/>
                </a:schemeClr>
              </a:gs>
              <a:gs pos="97000">
                <a:srgbClr val="0070C0"/>
              </a:gs>
            </a:gsLst>
            <a:lin ang="18900000" scaled="1"/>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1875257" y="3596351"/>
            <a:ext cx="1746838" cy="338554"/>
          </a:xfrm>
          <a:prstGeom prst="rect">
            <a:avLst/>
          </a:prstGeom>
          <a:noFill/>
        </p:spPr>
        <p:txBody>
          <a:bodyPr wrap="square" rtlCol="0">
            <a:spAutoFit/>
          </a:bodyPr>
          <a:lstStyle/>
          <a:p>
            <a:pPr algn="ctr"/>
            <a:r>
              <a:rPr lang="en-US" altLang="zh-CN" sz="1600" dirty="0" smtClean="0"/>
              <a:t>Channel Ledger</a:t>
            </a:r>
            <a:endParaRPr lang="en-US" altLang="zh-CN" sz="1600" dirty="0" smtClean="0"/>
          </a:p>
        </p:txBody>
      </p:sp>
      <p:sp>
        <p:nvSpPr>
          <p:cNvPr id="72" name="文本框 71"/>
          <p:cNvSpPr txBox="1"/>
          <p:nvPr/>
        </p:nvSpPr>
        <p:spPr>
          <a:xfrm>
            <a:off x="4986572" y="4986440"/>
            <a:ext cx="1152246" cy="338554"/>
          </a:xfrm>
          <a:prstGeom prst="rect">
            <a:avLst/>
          </a:prstGeom>
          <a:noFill/>
        </p:spPr>
        <p:txBody>
          <a:bodyPr wrap="square" rtlCol="0">
            <a:spAutoFit/>
          </a:bodyPr>
          <a:lstStyle/>
          <a:p>
            <a:pPr algn="ctr"/>
            <a:r>
              <a:rPr lang="en-US" altLang="zh-CN" sz="1600" dirty="0" smtClean="0"/>
              <a:t>Succeed</a:t>
            </a:r>
            <a:endParaRPr lang="en-US" altLang="zh-CN" sz="1600" dirty="0" smtClean="0"/>
          </a:p>
        </p:txBody>
      </p:sp>
      <p:sp>
        <p:nvSpPr>
          <p:cNvPr id="73" name="Content Placeholder 2"/>
          <p:cNvSpPr txBox="1"/>
          <p:nvPr/>
        </p:nvSpPr>
        <p:spPr>
          <a:xfrm>
            <a:off x="6019841" y="1193825"/>
            <a:ext cx="3000044" cy="341608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300" dirty="0" smtClean="0">
                <a:latin typeface="+mj-lt"/>
                <a:cs typeface="+mj-lt"/>
              </a:rPr>
              <a:t>The contract is executed in the VM. The channel data is updated only when the execution is successful. The failure status does not change.</a:t>
            </a:r>
            <a:endParaRPr lang="en-US" altLang="zh-CN" sz="1300" dirty="0" smtClean="0">
              <a:latin typeface="+mj-lt"/>
              <a:cs typeface="+mj-lt"/>
            </a:endParaRPr>
          </a:p>
          <a:p>
            <a:r>
              <a:rPr lang="en-US" altLang="zh-CN" sz="1300" dirty="0" smtClean="0">
                <a:latin typeface="+mj-lt"/>
                <a:cs typeface="+mj-lt"/>
              </a:rPr>
              <a:t>Through data dependency analysis, if there is no dependency on the contract data in the block, it will be executed concurrently, otherwise it will be executed sequentially.</a:t>
            </a:r>
            <a:endParaRPr lang="en-US" altLang="zh-CN" sz="1300" dirty="0" smtClean="0">
              <a:latin typeface="+mj-lt"/>
              <a:cs typeface="+mj-lt"/>
            </a:endParaRPr>
          </a:p>
          <a:p>
            <a:r>
              <a:rPr lang="en-US" altLang="zh-CN" sz="1300" dirty="0" smtClean="0">
                <a:latin typeface="+mj-lt"/>
                <a:cs typeface="+mj-lt"/>
              </a:rPr>
              <a:t>Contracts can be called by external user accounts or by other contract accounts</a:t>
            </a:r>
            <a:endParaRPr lang="en-US" altLang="zh-CN" sz="1300" dirty="0" smtClean="0">
              <a:latin typeface="+mj-lt"/>
              <a:cs typeface="+mj-lt"/>
            </a:endParaRPr>
          </a:p>
          <a:p>
            <a:r>
              <a:rPr lang="en-US" altLang="zh-CN" sz="1300" dirty="0" smtClean="0">
                <a:latin typeface="+mj-lt"/>
                <a:cs typeface="+mj-lt"/>
              </a:rPr>
              <a:t>Temporary data sets used in the VM for Channel replication, stored in the temporary collection space</a:t>
            </a:r>
            <a:endParaRPr lang="en-US" altLang="zh-CN" sz="13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Footer Placeholder 8"/>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lumMod val="85000"/>
                    <a:lumOff val="15000"/>
                  </a:schemeClr>
                </a:solidFill>
              </a:rPr>
              <a:t>Consensus </a:t>
            </a:r>
            <a:r>
              <a:rPr lang="en-US" altLang="zh-CN" dirty="0" smtClean="0">
                <a:solidFill>
                  <a:schemeClr val="tx1">
                    <a:lumMod val="85000"/>
                    <a:lumOff val="15000"/>
                  </a:schemeClr>
                </a:solidFill>
              </a:rPr>
              <a:t>Mechanism</a:t>
            </a:r>
            <a:endParaRPr lang="zh-CN" altLang="en-US" dirty="0"/>
          </a:p>
        </p:txBody>
      </p:sp>
      <p:sp>
        <p:nvSpPr>
          <p:cNvPr id="4" name="椭圆 3"/>
          <p:cNvSpPr/>
          <p:nvPr/>
        </p:nvSpPr>
        <p:spPr>
          <a:xfrm>
            <a:off x="1187624" y="2060848"/>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PoW</a:t>
            </a:r>
            <a:endParaRPr lang="zh-CN" altLang="en-US" sz="1400" dirty="0">
              <a:solidFill>
                <a:schemeClr val="tx1">
                  <a:lumMod val="85000"/>
                  <a:lumOff val="15000"/>
                </a:schemeClr>
              </a:solidFill>
            </a:endParaRPr>
          </a:p>
        </p:txBody>
      </p:sp>
      <p:sp>
        <p:nvSpPr>
          <p:cNvPr id="5" name="椭圆 4"/>
          <p:cNvSpPr/>
          <p:nvPr/>
        </p:nvSpPr>
        <p:spPr>
          <a:xfrm>
            <a:off x="1187624" y="3100071"/>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DPoS</a:t>
            </a:r>
            <a:endParaRPr lang="zh-CN" altLang="en-US" sz="1400" dirty="0">
              <a:solidFill>
                <a:schemeClr val="tx1">
                  <a:lumMod val="85000"/>
                  <a:lumOff val="15000"/>
                </a:schemeClr>
              </a:solidFill>
            </a:endParaRPr>
          </a:p>
        </p:txBody>
      </p:sp>
      <p:sp>
        <p:nvSpPr>
          <p:cNvPr id="6" name="椭圆 5"/>
          <p:cNvSpPr/>
          <p:nvPr/>
        </p:nvSpPr>
        <p:spPr>
          <a:xfrm>
            <a:off x="1187624" y="4139294"/>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Raft</a:t>
            </a:r>
            <a:endParaRPr lang="zh-CN" altLang="en-US" sz="1400" dirty="0">
              <a:solidFill>
                <a:schemeClr val="tx1">
                  <a:lumMod val="85000"/>
                  <a:lumOff val="15000"/>
                </a:schemeClr>
              </a:solidFill>
            </a:endParaRPr>
          </a:p>
        </p:txBody>
      </p:sp>
      <p:sp>
        <p:nvSpPr>
          <p:cNvPr id="7" name="椭圆 6"/>
          <p:cNvSpPr/>
          <p:nvPr/>
        </p:nvSpPr>
        <p:spPr>
          <a:xfrm>
            <a:off x="1187624" y="5229200"/>
            <a:ext cx="1008112" cy="983029"/>
          </a:xfrm>
          <a:prstGeom prst="ellipse">
            <a:avLst/>
          </a:prstGeom>
          <a:gradFill>
            <a:gsLst>
              <a:gs pos="0">
                <a:srgbClr val="E6DCAC"/>
              </a:gs>
              <a:gs pos="12000">
                <a:srgbClr val="E6D78A"/>
              </a:gs>
              <a:gs pos="30000">
                <a:srgbClr val="C7AC4C"/>
              </a:gs>
              <a:gs pos="45000">
                <a:srgbClr val="E6D78A"/>
              </a:gs>
              <a:gs pos="77000">
                <a:srgbClr val="C7AC4C"/>
              </a:gs>
              <a:gs pos="100000">
                <a:srgbClr val="E6DCAC"/>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PoS</a:t>
            </a:r>
            <a:endParaRPr lang="zh-CN" altLang="en-US" sz="1400" dirty="0">
              <a:solidFill>
                <a:schemeClr val="tx1">
                  <a:lumMod val="85000"/>
                  <a:lumOff val="15000"/>
                </a:schemeClr>
              </a:solidFill>
            </a:endParaRPr>
          </a:p>
        </p:txBody>
      </p:sp>
      <p:sp>
        <p:nvSpPr>
          <p:cNvPr id="8" name="Content Placeholder 2"/>
          <p:cNvSpPr txBox="1"/>
          <p:nvPr/>
        </p:nvSpPr>
        <p:spPr>
          <a:xfrm>
            <a:off x="3071978" y="1928813"/>
            <a:ext cx="5460462" cy="428341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smtClean="0">
                <a:latin typeface="+mj-lt"/>
                <a:cs typeface="+mj-lt"/>
              </a:rPr>
              <a:t>PoW: data hash calculation based on random values</a:t>
            </a:r>
            <a:endParaRPr lang="en-US" altLang="zh-CN" sz="1600" dirty="0" smtClean="0">
              <a:latin typeface="+mj-lt"/>
              <a:cs typeface="+mj-lt"/>
            </a:endParaRPr>
          </a:p>
          <a:p>
            <a:r>
              <a:rPr lang="en-US" altLang="zh-CN" sz="1600" dirty="0" smtClean="0">
                <a:latin typeface="+mj-lt"/>
                <a:cs typeface="+mj-lt"/>
              </a:rPr>
              <a:t>DPoS: Rotation based on designated or stock nodes</a:t>
            </a:r>
            <a:endParaRPr lang="en-US" altLang="zh-CN" sz="1600" dirty="0" smtClean="0">
              <a:latin typeface="+mj-lt"/>
              <a:cs typeface="+mj-lt"/>
            </a:endParaRPr>
          </a:p>
          <a:p>
            <a:r>
              <a:rPr lang="en-US" altLang="zh-CN" sz="1600" dirty="0" smtClean="0">
                <a:latin typeface="+mj-lt"/>
                <a:cs typeface="+mj-lt"/>
              </a:rPr>
              <a:t>Raft:</a:t>
            </a:r>
            <a:endParaRPr lang="en-US" altLang="zh-CN" sz="1600" dirty="0" smtClean="0">
              <a:latin typeface="+mj-lt"/>
              <a:cs typeface="+mj-lt"/>
            </a:endParaRPr>
          </a:p>
          <a:p>
            <a:r>
              <a:rPr lang="en-US" altLang="zh-CN" sz="1600" dirty="0" smtClean="0">
                <a:latin typeface="+mj-lt"/>
                <a:cs typeface="+mj-lt"/>
              </a:rPr>
              <a:t>PoS:</a:t>
            </a:r>
            <a:endParaRPr lang="en-US" altLang="zh-CN" sz="1600" dirty="0" smtClean="0">
              <a:latin typeface="+mj-lt"/>
              <a:cs typeface="+mj-lt"/>
            </a:endParaRPr>
          </a:p>
          <a:p>
            <a:endParaRPr lang="en-US" altLang="zh-CN" sz="1600" dirty="0" smtClean="0">
              <a:latin typeface="+mj-lt"/>
              <a:cs typeface="+mj-lt"/>
            </a:endParaRPr>
          </a:p>
          <a:p>
            <a:r>
              <a:rPr lang="en-US" altLang="zh-CN" sz="1600" dirty="0" smtClean="0">
                <a:latin typeface="+mj-lt"/>
                <a:cs typeface="+mj-lt"/>
              </a:rPr>
              <a:t>The system can be configured with a specified consensus mechanism that acts on all channels</a:t>
            </a:r>
            <a:endParaRPr lang="en-US" altLang="zh-CN" sz="16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Footer Placeholder 8"/>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195504" y="3483359"/>
            <a:ext cx="2087154" cy="2460253"/>
          </a:xfrm>
          <a:prstGeom prst="roundRect">
            <a:avLst/>
          </a:prstGeom>
          <a:gradFill>
            <a:gsLst>
              <a:gs pos="0">
                <a:schemeClr val="bg1">
                  <a:lumMod val="95000"/>
                </a:schemeClr>
              </a:gs>
              <a:gs pos="100000">
                <a:schemeClr val="bg1">
                  <a:lumMod val="65000"/>
                </a:schemeClr>
              </a:gs>
            </a:gsLst>
            <a:lin ang="135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2411760" y="3487623"/>
            <a:ext cx="3168352" cy="2460253"/>
          </a:xfrm>
          <a:prstGeom prst="roundRect">
            <a:avLst/>
          </a:prstGeom>
          <a:gradFill>
            <a:gsLst>
              <a:gs pos="0">
                <a:srgbClr val="E6DCAC"/>
              </a:gs>
              <a:gs pos="12000">
                <a:srgbClr val="E6D78A"/>
              </a:gs>
              <a:gs pos="100000">
                <a:srgbClr val="F6F3E2"/>
              </a:gs>
            </a:gsLst>
            <a:lin ang="135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Block/Transaction Spread</a:t>
            </a:r>
            <a:endParaRPr lang="zh-CN" altLang="en-US" dirty="0"/>
          </a:p>
        </p:txBody>
      </p:sp>
      <p:sp>
        <p:nvSpPr>
          <p:cNvPr id="4" name="圆角矩形 3"/>
          <p:cNvSpPr/>
          <p:nvPr/>
        </p:nvSpPr>
        <p:spPr>
          <a:xfrm>
            <a:off x="1916562" y="1423353"/>
            <a:ext cx="3591542" cy="1644203"/>
          </a:xfrm>
          <a:prstGeom prst="roundRect">
            <a:avLst/>
          </a:prstGeom>
          <a:gradFill>
            <a:gsLst>
              <a:gs pos="0">
                <a:srgbClr val="E6DCAC"/>
              </a:gs>
              <a:gs pos="12000">
                <a:srgbClr val="E6D78A"/>
              </a:gs>
              <a:gs pos="100000">
                <a:srgbClr val="F6F3E2"/>
              </a:gs>
            </a:gsLst>
            <a:lin ang="135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剪去对角的矩形 14"/>
          <p:cNvSpPr/>
          <p:nvPr/>
        </p:nvSpPr>
        <p:spPr>
          <a:xfrm>
            <a:off x="3188607" y="1855401"/>
            <a:ext cx="834080" cy="432048"/>
          </a:xfrm>
          <a:prstGeom prst="snip2DiagRect">
            <a:avLst/>
          </a:prstGeom>
          <a:gradFill>
            <a:gsLst>
              <a:gs pos="25000">
                <a:srgbClr val="FBA8F1"/>
              </a:gs>
              <a:gs pos="100000">
                <a:srgbClr val="FFB7FF"/>
              </a:gs>
              <a:gs pos="0">
                <a:srgbClr val="F6F3E2"/>
              </a:gs>
            </a:gsLst>
            <a:lin ang="1350000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tx</a:t>
            </a:r>
            <a:endParaRPr lang="zh-CN" altLang="en-US" sz="1400" dirty="0">
              <a:solidFill>
                <a:schemeClr val="tx1">
                  <a:lumMod val="85000"/>
                  <a:lumOff val="15000"/>
                </a:schemeClr>
              </a:solidFill>
            </a:endParaRPr>
          </a:p>
        </p:txBody>
      </p:sp>
      <p:sp>
        <p:nvSpPr>
          <p:cNvPr id="16" name="剪去对角的矩形 15"/>
          <p:cNvSpPr/>
          <p:nvPr/>
        </p:nvSpPr>
        <p:spPr>
          <a:xfrm>
            <a:off x="4359008" y="1855401"/>
            <a:ext cx="834080" cy="432048"/>
          </a:xfrm>
          <a:prstGeom prst="snip2DiagRect">
            <a:avLst/>
          </a:prstGeom>
          <a:gradFill>
            <a:gsLst>
              <a:gs pos="25000">
                <a:srgbClr val="FBA8F1"/>
              </a:gs>
              <a:gs pos="100000">
                <a:srgbClr val="FFB7FF"/>
              </a:gs>
              <a:gs pos="0">
                <a:srgbClr val="F6F3E2"/>
              </a:gs>
            </a:gsLst>
            <a:lin ang="1350000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tx</a:t>
            </a:r>
            <a:endParaRPr lang="zh-CN" altLang="en-US" sz="1400" dirty="0">
              <a:solidFill>
                <a:schemeClr val="tx1">
                  <a:lumMod val="85000"/>
                  <a:lumOff val="15000"/>
                </a:schemeClr>
              </a:solidFill>
            </a:endParaRPr>
          </a:p>
        </p:txBody>
      </p:sp>
      <p:cxnSp>
        <p:nvCxnSpPr>
          <p:cNvPr id="18" name="直接箭头连接符 17"/>
          <p:cNvCxnSpPr>
            <a:stCxn id="15" idx="0"/>
          </p:cNvCxnSpPr>
          <p:nvPr/>
        </p:nvCxnSpPr>
        <p:spPr>
          <a:xfrm>
            <a:off x="4022687" y="2071425"/>
            <a:ext cx="336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剪去对角的矩形 19"/>
          <p:cNvSpPr/>
          <p:nvPr/>
        </p:nvSpPr>
        <p:spPr>
          <a:xfrm>
            <a:off x="4385992" y="2491492"/>
            <a:ext cx="834080" cy="432048"/>
          </a:xfrm>
          <a:prstGeom prst="snip2DiagRect">
            <a:avLst/>
          </a:prstGeom>
          <a:gradFill>
            <a:gsLst>
              <a:gs pos="100000">
                <a:srgbClr val="00FF99"/>
              </a:gs>
              <a:gs pos="0">
                <a:srgbClr val="DAFEE8"/>
              </a:gs>
            </a:gsLst>
            <a:lin ang="1350000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tx</a:t>
            </a:r>
            <a:endParaRPr lang="zh-CN" altLang="en-US" sz="1400" dirty="0">
              <a:solidFill>
                <a:schemeClr val="tx1">
                  <a:lumMod val="85000"/>
                  <a:lumOff val="15000"/>
                </a:schemeClr>
              </a:solidFill>
            </a:endParaRPr>
          </a:p>
        </p:txBody>
      </p:sp>
      <p:cxnSp>
        <p:nvCxnSpPr>
          <p:cNvPr id="21" name="直接箭头连接符 20"/>
          <p:cNvCxnSpPr>
            <a:stCxn id="22" idx="0"/>
            <a:endCxn id="20" idx="2"/>
          </p:cNvCxnSpPr>
          <p:nvPr/>
        </p:nvCxnSpPr>
        <p:spPr>
          <a:xfrm>
            <a:off x="4019984" y="2707516"/>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剪去对角的矩形 21"/>
          <p:cNvSpPr/>
          <p:nvPr/>
        </p:nvSpPr>
        <p:spPr>
          <a:xfrm>
            <a:off x="3185904" y="2491492"/>
            <a:ext cx="834080" cy="432048"/>
          </a:xfrm>
          <a:prstGeom prst="snip2DiagRect">
            <a:avLst/>
          </a:prstGeom>
          <a:gradFill>
            <a:gsLst>
              <a:gs pos="100000">
                <a:srgbClr val="00FF99"/>
              </a:gs>
              <a:gs pos="0">
                <a:srgbClr val="DAFEE8"/>
              </a:gs>
            </a:gsLst>
            <a:lin ang="1350000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85000"/>
                    <a:lumOff val="15000"/>
                  </a:schemeClr>
                </a:solidFill>
              </a:rPr>
              <a:t>tx</a:t>
            </a:r>
            <a:endParaRPr lang="zh-CN" altLang="en-US" sz="1400" dirty="0">
              <a:solidFill>
                <a:schemeClr val="tx1">
                  <a:lumMod val="85000"/>
                  <a:lumOff val="15000"/>
                </a:schemeClr>
              </a:solidFill>
            </a:endParaRPr>
          </a:p>
        </p:txBody>
      </p:sp>
      <p:sp>
        <p:nvSpPr>
          <p:cNvPr id="25" name="圆角矩形 24"/>
          <p:cNvSpPr/>
          <p:nvPr/>
        </p:nvSpPr>
        <p:spPr>
          <a:xfrm>
            <a:off x="2843808" y="4579724"/>
            <a:ext cx="936104" cy="432048"/>
          </a:xfrm>
          <a:prstGeom prst="roundRect">
            <a:avLst/>
          </a:prstGeom>
          <a:gradFill>
            <a:gsLst>
              <a:gs pos="25000">
                <a:srgbClr val="FBA8F1"/>
              </a:gs>
              <a:gs pos="100000">
                <a:srgbClr val="FFB7FF"/>
              </a:gs>
              <a:gs pos="0">
                <a:srgbClr val="F6F3E2"/>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43808" y="5227796"/>
            <a:ext cx="936104" cy="432048"/>
          </a:xfrm>
          <a:prstGeom prst="roundRect">
            <a:avLst/>
          </a:prstGeom>
          <a:gradFill>
            <a:gsLst>
              <a:gs pos="25000">
                <a:srgbClr val="FBA8F1"/>
              </a:gs>
              <a:gs pos="100000">
                <a:srgbClr val="FFB7FF"/>
              </a:gs>
              <a:gs pos="0">
                <a:srgbClr val="F6F3E2"/>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210754" y="3859644"/>
            <a:ext cx="937309" cy="432048"/>
          </a:xfrm>
          <a:prstGeom prst="roundRect">
            <a:avLst/>
          </a:prstGeom>
          <a:gradFill>
            <a:gsLst>
              <a:gs pos="100000">
                <a:srgbClr val="00FF99"/>
              </a:gs>
              <a:gs pos="0">
                <a:srgbClr val="DAFEE8"/>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210755" y="4579724"/>
            <a:ext cx="937309" cy="432048"/>
          </a:xfrm>
          <a:prstGeom prst="roundRect">
            <a:avLst/>
          </a:prstGeom>
          <a:gradFill>
            <a:gsLst>
              <a:gs pos="100000">
                <a:srgbClr val="00FF99"/>
              </a:gs>
              <a:gs pos="0">
                <a:srgbClr val="DAFEE8"/>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843808" y="3859644"/>
            <a:ext cx="936104" cy="432048"/>
          </a:xfrm>
          <a:prstGeom prst="roundRect">
            <a:avLst/>
          </a:prstGeom>
          <a:gradFill>
            <a:gsLst>
              <a:gs pos="25000">
                <a:srgbClr val="FBA8F1"/>
              </a:gs>
              <a:gs pos="100000">
                <a:srgbClr val="FFB7FF"/>
              </a:gs>
              <a:gs pos="0">
                <a:srgbClr val="F6F3E2"/>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a:stCxn id="30" idx="2"/>
            <a:endCxn id="25" idx="0"/>
          </p:cNvCxnSpPr>
          <p:nvPr/>
        </p:nvCxnSpPr>
        <p:spPr>
          <a:xfrm>
            <a:off x="3311225" y="4291057"/>
            <a:ext cx="0" cy="28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2"/>
            <a:endCxn id="26" idx="0"/>
          </p:cNvCxnSpPr>
          <p:nvPr/>
        </p:nvCxnSpPr>
        <p:spPr>
          <a:xfrm>
            <a:off x="3311225" y="5011137"/>
            <a:ext cx="0" cy="21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2"/>
            <a:endCxn id="29" idx="0"/>
          </p:cNvCxnSpPr>
          <p:nvPr/>
        </p:nvCxnSpPr>
        <p:spPr>
          <a:xfrm>
            <a:off x="4679409" y="4291057"/>
            <a:ext cx="0" cy="28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9" idx="1"/>
            <a:endCxn id="25" idx="3"/>
          </p:cNvCxnSpPr>
          <p:nvPr/>
        </p:nvCxnSpPr>
        <p:spPr>
          <a:xfrm flipH="1">
            <a:off x="3779590" y="4795748"/>
            <a:ext cx="431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916562" y="1890773"/>
            <a:ext cx="1301840" cy="338554"/>
          </a:xfrm>
          <a:prstGeom prst="rect">
            <a:avLst/>
          </a:prstGeom>
          <a:noFill/>
        </p:spPr>
        <p:txBody>
          <a:bodyPr wrap="square" rtlCol="0">
            <a:spAutoFit/>
          </a:bodyPr>
          <a:lstStyle/>
          <a:p>
            <a:pPr algn="ctr"/>
            <a:r>
              <a:rPr lang="en-US" altLang="zh-CN" sz="1600" dirty="0" smtClean="0"/>
              <a:t>Channel1 </a:t>
            </a:r>
            <a:endParaRPr lang="en-US" altLang="zh-CN" sz="1600" dirty="0" smtClean="0"/>
          </a:p>
        </p:txBody>
      </p:sp>
      <p:sp>
        <p:nvSpPr>
          <p:cNvPr id="46" name="文本框 45"/>
          <p:cNvSpPr txBox="1"/>
          <p:nvPr/>
        </p:nvSpPr>
        <p:spPr>
          <a:xfrm>
            <a:off x="1907256" y="2499132"/>
            <a:ext cx="1301840" cy="338554"/>
          </a:xfrm>
          <a:prstGeom prst="rect">
            <a:avLst/>
          </a:prstGeom>
          <a:noFill/>
        </p:spPr>
        <p:txBody>
          <a:bodyPr wrap="square" rtlCol="0">
            <a:spAutoFit/>
          </a:bodyPr>
          <a:lstStyle/>
          <a:p>
            <a:pPr algn="ctr"/>
            <a:r>
              <a:rPr lang="en-US" altLang="zh-CN" sz="1600" smtClean="0"/>
              <a:t>Channel2 </a:t>
            </a:r>
            <a:endParaRPr lang="en-US" altLang="zh-CN" sz="1600" dirty="0" smtClean="0"/>
          </a:p>
        </p:txBody>
      </p:sp>
      <p:cxnSp>
        <p:nvCxnSpPr>
          <p:cNvPr id="47" name="直接连接符 46"/>
          <p:cNvCxnSpPr/>
          <p:nvPr/>
        </p:nvCxnSpPr>
        <p:spPr>
          <a:xfrm>
            <a:off x="457200" y="3355588"/>
            <a:ext cx="5122912"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555776" y="1433464"/>
            <a:ext cx="2242089" cy="338554"/>
          </a:xfrm>
          <a:prstGeom prst="rect">
            <a:avLst/>
          </a:prstGeom>
          <a:noFill/>
        </p:spPr>
        <p:txBody>
          <a:bodyPr wrap="square" rtlCol="0">
            <a:spAutoFit/>
          </a:bodyPr>
          <a:lstStyle/>
          <a:p>
            <a:pPr algn="ctr"/>
            <a:r>
              <a:rPr lang="en-US" altLang="zh-CN" sz="1600" dirty="0" smtClean="0"/>
              <a:t>Transaction </a:t>
            </a:r>
            <a:r>
              <a:rPr lang="en-US" altLang="zh-CN" sz="1600" dirty="0" smtClean="0"/>
              <a:t> Pool</a:t>
            </a:r>
            <a:endParaRPr lang="en-US" altLang="zh-CN" sz="1600" dirty="0" smtClean="0"/>
          </a:p>
        </p:txBody>
      </p:sp>
      <p:sp>
        <p:nvSpPr>
          <p:cNvPr id="51" name="文本框 50"/>
          <p:cNvSpPr txBox="1"/>
          <p:nvPr/>
        </p:nvSpPr>
        <p:spPr>
          <a:xfrm>
            <a:off x="2843808" y="3499604"/>
            <a:ext cx="2242089" cy="337185"/>
          </a:xfrm>
          <a:prstGeom prst="rect">
            <a:avLst/>
          </a:prstGeom>
          <a:noFill/>
        </p:spPr>
        <p:txBody>
          <a:bodyPr wrap="square" rtlCol="0">
            <a:spAutoFit/>
          </a:bodyPr>
          <a:lstStyle/>
          <a:p>
            <a:pPr algn="ctr"/>
            <a:r>
              <a:rPr lang="en-US" altLang="zh-CN" sz="1600" dirty="0" smtClean="0"/>
              <a:t>Ledger( Block</a:t>
            </a:r>
            <a:r>
              <a:rPr lang="en-CA" altLang="en-US" sz="1600" dirty="0" smtClean="0"/>
              <a:t>c</a:t>
            </a:r>
            <a:r>
              <a:rPr lang="en-US" altLang="zh-CN" sz="1600" dirty="0" smtClean="0"/>
              <a:t>hain)</a:t>
            </a:r>
            <a:endParaRPr lang="en-US" altLang="zh-CN" sz="1600" dirty="0" smtClean="0"/>
          </a:p>
        </p:txBody>
      </p:sp>
      <p:sp>
        <p:nvSpPr>
          <p:cNvPr id="53" name="圆角矩形 52"/>
          <p:cNvSpPr/>
          <p:nvPr/>
        </p:nvSpPr>
        <p:spPr>
          <a:xfrm>
            <a:off x="395536" y="3885212"/>
            <a:ext cx="1570754" cy="432048"/>
          </a:xfrm>
          <a:prstGeom prst="roundRect">
            <a:avLst/>
          </a:prstGeom>
          <a:gradFill>
            <a:gsLst>
              <a:gs pos="25000">
                <a:srgbClr val="FBA8F1"/>
              </a:gs>
              <a:gs pos="100000">
                <a:srgbClr val="FFB7FF"/>
              </a:gs>
              <a:gs pos="0">
                <a:srgbClr val="F6F3E2"/>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Collection Space</a:t>
            </a:r>
            <a:endParaRPr lang="zh-CN" altLang="en-US" sz="1400" dirty="0">
              <a:solidFill>
                <a:schemeClr val="tx1">
                  <a:lumMod val="85000"/>
                  <a:lumOff val="15000"/>
                </a:schemeClr>
              </a:solidFill>
            </a:endParaRPr>
          </a:p>
        </p:txBody>
      </p:sp>
      <p:sp>
        <p:nvSpPr>
          <p:cNvPr id="54" name="圆角矩形 53"/>
          <p:cNvSpPr/>
          <p:nvPr/>
        </p:nvSpPr>
        <p:spPr>
          <a:xfrm>
            <a:off x="388620" y="4507865"/>
            <a:ext cx="1577975" cy="431800"/>
          </a:xfrm>
          <a:prstGeom prst="roundRect">
            <a:avLst/>
          </a:prstGeom>
          <a:gradFill>
            <a:gsLst>
              <a:gs pos="100000">
                <a:srgbClr val="00FF99"/>
              </a:gs>
              <a:gs pos="0">
                <a:srgbClr val="DAFEE8"/>
              </a:gs>
            </a:gsLst>
            <a:lin ang="135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85000"/>
                    <a:lumOff val="15000"/>
                  </a:schemeClr>
                </a:solidFill>
              </a:rPr>
              <a:t>Collection Space</a:t>
            </a:r>
            <a:endParaRPr lang="zh-CN" altLang="en-US" sz="1400" dirty="0">
              <a:solidFill>
                <a:schemeClr val="tx1">
                  <a:lumMod val="85000"/>
                  <a:lumOff val="15000"/>
                </a:schemeClr>
              </a:solidFill>
            </a:endParaRPr>
          </a:p>
        </p:txBody>
      </p:sp>
      <p:sp>
        <p:nvSpPr>
          <p:cNvPr id="56" name="文本框 55"/>
          <p:cNvSpPr txBox="1"/>
          <p:nvPr/>
        </p:nvSpPr>
        <p:spPr>
          <a:xfrm>
            <a:off x="224141" y="3499604"/>
            <a:ext cx="1899588" cy="338554"/>
          </a:xfrm>
          <a:prstGeom prst="rect">
            <a:avLst/>
          </a:prstGeom>
          <a:noFill/>
        </p:spPr>
        <p:txBody>
          <a:bodyPr wrap="square" rtlCol="0">
            <a:spAutoFit/>
          </a:bodyPr>
          <a:lstStyle/>
          <a:p>
            <a:pPr algn="ctr"/>
            <a:r>
              <a:rPr lang="en-US" altLang="zh-CN" sz="1600" dirty="0" smtClean="0"/>
              <a:t>Data</a:t>
            </a:r>
            <a:endParaRPr lang="en-US" altLang="zh-CN" sz="1600" dirty="0" smtClean="0"/>
          </a:p>
        </p:txBody>
      </p:sp>
      <p:sp>
        <p:nvSpPr>
          <p:cNvPr id="57" name="Content Placeholder 2"/>
          <p:cNvSpPr txBox="1"/>
          <p:nvPr/>
        </p:nvSpPr>
        <p:spPr>
          <a:xfrm>
            <a:off x="5746555" y="1432878"/>
            <a:ext cx="2778900" cy="428341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HelveticaNeueLT Pro 55 Roman" pitchFamily="34" charset="0"/>
                <a:ea typeface="方正兰亭黑_GBK" pitchFamily="2" charset="-122"/>
                <a:cs typeface="方正兰亭黑_GBK"/>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HelveticaNeueLT Pro 55 Roman" pitchFamily="34" charset="0"/>
                <a:ea typeface="方正兰亭黑_GBK" pitchFamily="2" charset="-122"/>
                <a:cs typeface="方正兰亭黑_GBK"/>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HelveticaNeueLT Pro 55 Roman" pitchFamily="34" charset="0"/>
                <a:ea typeface="方正兰亭黑_GBK" pitchFamily="2" charset="-122"/>
                <a:cs typeface="方正兰亭黑_GBK"/>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NeueLT Pro 55 Roman" pitchFamily="34" charset="0"/>
                <a:ea typeface="方正兰亭黑_GBK" pitchFamily="2" charset="-122"/>
                <a:cs typeface="方正兰亭黑_GBK"/>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NeueLT Pro 55 Roman" pitchFamily="34" charset="0"/>
                <a:ea typeface="方正兰亭黑_GBK" pitchFamily="2" charset="-122"/>
                <a:cs typeface="方正兰亭黑_GB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dirty="0" smtClean="0">
                <a:latin typeface="+mj-lt"/>
                <a:cs typeface="+mj-lt"/>
              </a:rPr>
              <a:t>Transaction is broadcast to other nodes in the same channel through broadcasting</a:t>
            </a:r>
            <a:endParaRPr sz="1600" dirty="0" smtClean="0">
              <a:latin typeface="+mj-lt"/>
              <a:cs typeface="+mj-lt"/>
            </a:endParaRPr>
          </a:p>
          <a:p>
            <a:r>
              <a:rPr sz="1600" dirty="0" smtClean="0">
                <a:latin typeface="+mj-lt"/>
                <a:cs typeface="+mj-lt"/>
              </a:rPr>
              <a:t>Ledger (Block</a:t>
            </a:r>
            <a:r>
              <a:rPr lang="en-CA" sz="1600" dirty="0" smtClean="0">
                <a:latin typeface="+mj-lt"/>
                <a:cs typeface="+mj-lt"/>
              </a:rPr>
              <a:t>c</a:t>
            </a:r>
            <a:r>
              <a:rPr sz="1600" dirty="0" smtClean="0">
                <a:latin typeface="+mj-lt"/>
                <a:cs typeface="+mj-lt"/>
              </a:rPr>
              <a:t>hain) is broadcast to other nodes in the same channel through broadcast</a:t>
            </a:r>
            <a:endParaRPr sz="1600" dirty="0" smtClean="0">
              <a:latin typeface="+mj-lt"/>
              <a:cs typeface="+mj-lt"/>
            </a:endParaRPr>
          </a:p>
          <a:p>
            <a:r>
              <a:rPr sz="1600" dirty="0" smtClean="0">
                <a:latin typeface="+mj-lt"/>
                <a:cs typeface="+mj-lt"/>
              </a:rPr>
              <a:t>When the transaction has been written to the Block Chain, it needs to be cleared from the transaction pool.</a:t>
            </a:r>
            <a:endParaRPr sz="1600" dirty="0" smtClean="0">
              <a:latin typeface="+mj-lt"/>
              <a:cs typeface="+mj-lt"/>
            </a:endParaRPr>
          </a:p>
          <a:p>
            <a:r>
              <a:rPr sz="1600" dirty="0" smtClean="0">
                <a:latin typeface="+mj-lt"/>
                <a:cs typeface="+mj-lt"/>
              </a:rPr>
              <a:t>Data is data local to the node, and is not propagated between nodes</a:t>
            </a:r>
            <a:endParaRPr sz="1600" dirty="0" smtClean="0">
              <a:latin typeface="+mj-lt"/>
              <a:cs typeface="+mj-lt"/>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April 16, 2018</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PlanetRover Ltd.</a:t>
            </a: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5404</Words>
  <Application>WPS Presentation</Application>
  <PresentationFormat>全屏显示(4:3)</PresentationFormat>
  <Paragraphs>353</Paragraphs>
  <Slides>10</Slides>
  <Notes>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SimSun</vt:lpstr>
      <vt:lpstr>Wingdings</vt:lpstr>
      <vt:lpstr>HelveticaNeueLT Pro 65 Md</vt:lpstr>
      <vt:lpstr>方正兰亭中黑_GBK</vt:lpstr>
      <vt:lpstr>方正兰亭中黑_GBK</vt:lpstr>
      <vt:lpstr>HelveticaNeueLT Pro 65 Md</vt:lpstr>
      <vt:lpstr>HelveticaNeueLT Pro 55 Roman</vt:lpstr>
      <vt:lpstr>方正兰亭黑_GBK</vt:lpstr>
      <vt:lpstr>方正兰亭黑_GBK</vt:lpstr>
      <vt:lpstr>Segoe Print</vt:lpstr>
      <vt:lpstr>Times New Roman</vt:lpstr>
      <vt:lpstr>HelveticaNeueLT Pro 55 Roman</vt:lpstr>
      <vt:lpstr>Microsoft YaHei</vt:lpstr>
      <vt:lpstr>Arial Unicode MS</vt:lpstr>
      <vt:lpstr>SimHei</vt:lpstr>
      <vt:lpstr>Calibri</vt:lpstr>
      <vt:lpstr>Calibri Light</vt:lpstr>
      <vt:lpstr>Blue Waves</vt:lpstr>
      <vt:lpstr>Nova Design</vt:lpstr>
      <vt:lpstr>Multi Level Channel</vt:lpstr>
      <vt:lpstr>Channel Properties And Operations</vt:lpstr>
      <vt:lpstr>Transaction Routing</vt:lpstr>
      <vt:lpstr>Node Discovery</vt:lpstr>
      <vt:lpstr>The Core — Smart Contract</vt:lpstr>
      <vt:lpstr>Smart Contract Execute &amp; Rollback</vt:lpstr>
      <vt:lpstr>Consensus Mechanism</vt:lpstr>
      <vt:lpstr>Block/Transaction Spread</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SequoiaDB（巨杉数据库） - 企业级NoSQL 技术简介</dc:title>
  <dc:creator>Sequoia</dc:creator>
  <cp:lastModifiedBy>cwong</cp:lastModifiedBy>
  <cp:revision>407</cp:revision>
  <cp:lastPrinted>2013-12-10T13:29:00Z</cp:lastPrinted>
  <dcterms:created xsi:type="dcterms:W3CDTF">2013-12-09T06:43:00Z</dcterms:created>
  <dcterms:modified xsi:type="dcterms:W3CDTF">2020-02-03T15:31:50Z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