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0" r:id="rId4"/>
    <p:sldId id="271" r:id="rId5"/>
    <p:sldId id="277" r:id="rId6"/>
    <p:sldId id="266" r:id="rId7"/>
    <p:sldId id="267" r:id="rId8"/>
    <p:sldId id="268" r:id="rId9"/>
    <p:sldId id="269" r:id="rId10"/>
    <p:sldId id="257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00"/>
    <a:srgbClr val="FF5000"/>
    <a:srgbClr val="45484C"/>
    <a:srgbClr val="FDE6D5"/>
    <a:srgbClr val="FFF2E6"/>
    <a:srgbClr val="FFCFA6"/>
    <a:srgbClr val="FFD0AC"/>
    <a:srgbClr val="FFDBBA"/>
    <a:srgbClr val="FFEA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0DDA9-AE03-4A72-B369-5E7A84B1DF82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096-BCD8-4DD0-937D-B68570EFA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1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0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5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17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26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0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10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47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35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35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7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4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192.168.254.12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524000" y="1567206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</a:t>
            </a:r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визирующих </a:t>
            </a:r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(Е1-Закупки)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4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1"/>
          <p:cNvSpPr>
            <a:spLocks noGrp="1"/>
          </p:cNvSpPr>
          <p:nvPr>
            <p:ph type="ctrTitle"/>
          </p:nvPr>
        </p:nvSpPr>
        <p:spPr>
          <a:xfrm>
            <a:off x="3517557" y="133357"/>
            <a:ext cx="8122507" cy="805757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 «Уведомления»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73033"/>
            <a:ext cx="12192000" cy="609924"/>
          </a:xfrm>
          <a:prstGeom prst="rect">
            <a:avLst/>
          </a:prstGeom>
        </p:spPr>
      </p:pic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313699"/>
            <a:ext cx="12192000" cy="459334"/>
          </a:xfrm>
          <a:noFill/>
          <a:ln>
            <a:noFill/>
          </a:ln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ru-RU" sz="4800" dirty="0" smtClean="0">
                <a:solidFill>
                  <a:srgbClr val="45484C"/>
                </a:solidFill>
              </a:rPr>
              <a:t>1. Для перехода к вашим уведомлениям в системе Е1-Закупки нажмите на значок письма сверху справа</a:t>
            </a:r>
          </a:p>
          <a:p>
            <a:pPr marL="914400" indent="-914400">
              <a:lnSpc>
                <a:spcPct val="170000"/>
              </a:lnSpc>
              <a:buAutoNum type="arabicPeriod"/>
            </a:pPr>
            <a:endParaRPr lang="ru-RU" sz="48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54437"/>
            <a:ext cx="12192000" cy="2732690"/>
          </a:xfrm>
          <a:prstGeom prst="rect">
            <a:avLst/>
          </a:prstGeom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230241" y="2662967"/>
            <a:ext cx="12192000" cy="93696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ru-RU" sz="4800" dirty="0">
                <a:solidFill>
                  <a:srgbClr val="45484C"/>
                </a:solidFill>
              </a:rPr>
              <a:t>2</a:t>
            </a:r>
            <a:r>
              <a:rPr lang="ru-RU" sz="4800" dirty="0" smtClean="0">
                <a:solidFill>
                  <a:srgbClr val="45484C"/>
                </a:solidFill>
              </a:rPr>
              <a:t>. В данном разделе отображаются уведомления по поручениям, согласованиям, ознакомлениям и другим активностям по вашим документам, для перехода напрямую к документу кликнете на ссылку с уведомлением 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1"/>
          <p:cNvSpPr>
            <a:spLocks noGrp="1"/>
          </p:cNvSpPr>
          <p:nvPr>
            <p:ph type="ctrTitle"/>
          </p:nvPr>
        </p:nvSpPr>
        <p:spPr>
          <a:xfrm>
            <a:off x="3509319" y="98126"/>
            <a:ext cx="8122507" cy="1359666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Назначение уполномоченного/заместителя  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281" y="1618304"/>
            <a:ext cx="6063049" cy="4943008"/>
          </a:xfr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70000"/>
              </a:lnSpc>
              <a:buAutoNum type="arabicPeriod"/>
            </a:pPr>
            <a:r>
              <a:rPr lang="ru-RU" sz="2900" dirty="0" smtClean="0">
                <a:solidFill>
                  <a:srgbClr val="45484C"/>
                </a:solidFill>
              </a:rPr>
              <a:t>Система Е1-Закупки имеет функционал назначения себе замещающего/уполномоченного. Для этого нажмите на маленькую стрелочку около вашего ФИО, далее нажмите кнопку «Назначить заместителя»</a:t>
            </a:r>
            <a:br>
              <a:rPr lang="ru-RU" sz="2900" dirty="0" smtClean="0">
                <a:solidFill>
                  <a:srgbClr val="45484C"/>
                </a:solidFill>
              </a:rPr>
            </a:br>
            <a:r>
              <a:rPr lang="ru-RU" sz="2900" dirty="0" smtClean="0">
                <a:solidFill>
                  <a:srgbClr val="45484C"/>
                </a:solidFill>
              </a:rPr>
              <a:t>2. При выборе уполномоченного, данный пользователь получит доступ ко всем вашим закупкам, поручениям и согласованиям бессрочно. До момента отмены передачи полномочий</a:t>
            </a:r>
            <a:br>
              <a:rPr lang="ru-RU" sz="2900" dirty="0" smtClean="0">
                <a:solidFill>
                  <a:srgbClr val="45484C"/>
                </a:solidFill>
              </a:rPr>
            </a:br>
            <a:r>
              <a:rPr lang="ru-RU" sz="2900" dirty="0" smtClean="0">
                <a:solidFill>
                  <a:srgbClr val="45484C"/>
                </a:solidFill>
              </a:rPr>
              <a:t>3. При выборе заместителя, данный пользователь получит доступ ко всем вашим закупкам, поручениям и согласованиям до окончания замещения </a:t>
            </a: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084" y="1755852"/>
            <a:ext cx="3886742" cy="13527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7492" y="3391908"/>
            <a:ext cx="4949454" cy="25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Авторизация в системе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042" y="1678924"/>
            <a:ext cx="12051957" cy="1655762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rgbClr val="45484C"/>
                </a:solidFill>
              </a:rPr>
              <a:t>1. </a:t>
            </a:r>
            <a:r>
              <a:rPr lang="ru-RU" sz="2000" dirty="0" smtClean="0">
                <a:solidFill>
                  <a:srgbClr val="45484C"/>
                </a:solidFill>
              </a:rPr>
              <a:t>Вход в систему Е1-Закупки осуществляется по постоянной ссылке </a:t>
            </a:r>
            <a:r>
              <a:rPr lang="en-US" sz="2000" dirty="0" smtClean="0">
                <a:solidFill>
                  <a:srgbClr val="45484C"/>
                </a:solidFill>
                <a:hlinkClick r:id="rId5"/>
              </a:rPr>
              <a:t>http://192.168.254.12</a:t>
            </a:r>
            <a:r>
              <a:rPr lang="en-US" sz="2000" dirty="0" smtClean="0">
                <a:solidFill>
                  <a:srgbClr val="45484C"/>
                </a:solidFill>
              </a:rPr>
              <a:t/>
            </a:r>
            <a:br>
              <a:rPr lang="en-US" sz="2000" dirty="0" smtClean="0">
                <a:solidFill>
                  <a:srgbClr val="45484C"/>
                </a:solidFill>
              </a:rPr>
            </a:br>
            <a:r>
              <a:rPr lang="en-US" sz="2000" dirty="0" smtClean="0">
                <a:solidFill>
                  <a:srgbClr val="45484C"/>
                </a:solidFill>
              </a:rPr>
              <a:t>2. </a:t>
            </a:r>
            <a:r>
              <a:rPr lang="ru-RU" sz="2000" dirty="0">
                <a:solidFill>
                  <a:srgbClr val="45484C"/>
                </a:solidFill>
                <a:ea typeface="Tele2 TextSans" panose="02000000000000000000" pitchFamily="50" charset="0"/>
                <a:cs typeface="Tele2 TextSans" panose="02000000000000000000" pitchFamily="50" charset="0"/>
              </a:rPr>
              <a:t>Для первого входа в систему Е1-Закупки потребуется ввести логин </a:t>
            </a:r>
            <a:r>
              <a:rPr lang="ru-RU" sz="2000" dirty="0" smtClean="0">
                <a:solidFill>
                  <a:srgbClr val="45484C"/>
                </a:solidFill>
                <a:ea typeface="Tele2 TextSans" panose="02000000000000000000" pitchFamily="50" charset="0"/>
                <a:cs typeface="Tele2 TextSans" panose="02000000000000000000" pitchFamily="50" charset="0"/>
              </a:rPr>
              <a:t>и пароль учетной записи для </a:t>
            </a:r>
            <a:r>
              <a:rPr lang="ru-RU" sz="2000" dirty="0">
                <a:solidFill>
                  <a:srgbClr val="45484C"/>
                </a:solidFill>
                <a:ea typeface="Tele2 TextSans" panose="02000000000000000000" pitchFamily="50" charset="0"/>
                <a:cs typeface="Tele2 TextSans" panose="02000000000000000000" pitchFamily="50" charset="0"/>
              </a:rPr>
              <a:t>входа в </a:t>
            </a:r>
            <a:r>
              <a:rPr lang="ru-RU" sz="2000" dirty="0" smtClean="0">
                <a:solidFill>
                  <a:srgbClr val="45484C"/>
                </a:solidFill>
                <a:ea typeface="Tele2 TextSans" panose="02000000000000000000" pitchFamily="50" charset="0"/>
                <a:cs typeface="Tele2 TextSans" panose="02000000000000000000" pitchFamily="50" charset="0"/>
              </a:rPr>
              <a:t>компьютер и нажать кнопку «Войти»</a:t>
            </a:r>
            <a:endParaRPr lang="ru-RU" sz="2000" dirty="0">
              <a:solidFill>
                <a:srgbClr val="45484C"/>
              </a:solidFill>
              <a:ea typeface="Tele2 TextSans" panose="02000000000000000000" pitchFamily="50" charset="0"/>
              <a:cs typeface="Tele2 TextSans" panose="02000000000000000000" pitchFamily="50" charset="0"/>
            </a:endParaRPr>
          </a:p>
          <a:p>
            <a:pPr algn="l"/>
            <a:endParaRPr lang="ru-RU" dirty="0">
              <a:solidFill>
                <a:srgbClr val="45484C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694" y="2905431"/>
            <a:ext cx="685895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Согласование ППЗ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935235"/>
            <a:ext cx="3313550" cy="5516350"/>
          </a:xfrm>
        </p:spPr>
        <p:txBody>
          <a:bodyPr>
            <a:normAutofit lnSpcReduction="10000"/>
          </a:bodyPr>
          <a:lstStyle/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После того как инициатор создал ППЗ и отправил его на визирование, вам придет</a:t>
            </a:r>
            <a:r>
              <a:rPr lang="en-US" sz="1800" dirty="0" smtClean="0">
                <a:solidFill>
                  <a:srgbClr val="45484C"/>
                </a:solidFill>
              </a:rPr>
              <a:t> </a:t>
            </a:r>
            <a:r>
              <a:rPr lang="ru-RU" sz="1800" dirty="0" smtClean="0">
                <a:solidFill>
                  <a:srgbClr val="45484C"/>
                </a:solidFill>
              </a:rPr>
              <a:t>уведомление о необходимости согласовать ППЗ или вернуть на доработку</a:t>
            </a: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Данное согласование будет отображаться в пункте меню Мои задачи, в разделе уведомления, а также придет вам на </a:t>
            </a:r>
            <a:r>
              <a:rPr lang="en-US" sz="1800" dirty="0" smtClean="0">
                <a:solidFill>
                  <a:srgbClr val="45484C"/>
                </a:solidFill>
              </a:rPr>
              <a:t>email</a:t>
            </a:r>
            <a:endParaRPr lang="ru-RU" sz="1800" dirty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Также ППЗ, которые в данный момент согласуются можно найти открыв пункт меню «Планирование», поисковая папка «На согласовании»</a:t>
            </a:r>
            <a:endParaRPr lang="en-US" sz="18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Для согласования перейдите на Позицию плана закупок, вкладка маршрут </a:t>
            </a: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89" y="1320558"/>
            <a:ext cx="8797496" cy="15894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094" y="3160236"/>
            <a:ext cx="8772906" cy="14579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620" y="4756573"/>
            <a:ext cx="8031892" cy="13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Согласование ППЗ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462" y="2100649"/>
            <a:ext cx="9297495" cy="4133886"/>
          </a:xfrm>
          <a:prstGeom prst="rect">
            <a:avLst/>
          </a:prstGeom>
        </p:spPr>
      </p:pic>
      <p:sp>
        <p:nvSpPr>
          <p:cNvPr id="13" name="Подзаголовок 2"/>
          <p:cNvSpPr txBox="1">
            <a:spLocks/>
          </p:cNvSpPr>
          <p:nvPr/>
        </p:nvSpPr>
        <p:spPr>
          <a:xfrm>
            <a:off x="0" y="908624"/>
            <a:ext cx="12208476" cy="119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45484C"/>
                </a:solidFill>
              </a:rPr>
              <a:t>5. </a:t>
            </a:r>
            <a:r>
              <a:rPr lang="ru-RU" sz="1200" dirty="0" smtClean="0">
                <a:solidFill>
                  <a:srgbClr val="45484C"/>
                </a:solidFill>
              </a:rPr>
              <a:t>Перейдя в раздел Маршруты можно увидеть текущий статус согласования ППЗ, а также комментарии от согласующих</a:t>
            </a:r>
          </a:p>
          <a:p>
            <a:r>
              <a:rPr lang="ru-RU" sz="1200" dirty="0" smtClean="0">
                <a:solidFill>
                  <a:srgbClr val="45484C"/>
                </a:solidFill>
              </a:rPr>
              <a:t>6. </a:t>
            </a:r>
            <a:r>
              <a:rPr lang="ru-RU" sz="1200" dirty="0" smtClean="0">
                <a:solidFill>
                  <a:srgbClr val="45484C"/>
                </a:solidFill>
              </a:rPr>
              <a:t>Для закрепления ППЗ за собой нажмите кнопку «Принять к исполнению», далее ОК. Для согласования ППЗ нажмите на кнопку «Согласовать», добавьте комментарий при необходимости и нажмите ОК. Вы успешно поставили свою визу, согласование пойдет дальше по маршруту к следующему согласующему. </a:t>
            </a:r>
          </a:p>
          <a:p>
            <a:r>
              <a:rPr lang="ru-RU" sz="1200" dirty="0" smtClean="0">
                <a:solidFill>
                  <a:srgbClr val="45484C"/>
                </a:solidFill>
              </a:rPr>
              <a:t>7. Также вы можете вернуть ППЗ инициатору с замечаниями\ указанием необходимых доработок. Для этого нажмите на кнопку «Вернуть на доработку». Статус ППЗ сменится на «На доработке», инициатору направится поручение о необходимости доработки. После того как инициатор отчитается об исполнении, согласование повторно вернется вам. </a:t>
            </a:r>
            <a:endParaRPr lang="ru-RU" sz="1200" dirty="0">
              <a:solidFill>
                <a:srgbClr val="454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3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Согласование протокола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9803" y="1259695"/>
            <a:ext cx="11705968" cy="1192025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45484C"/>
                </a:solidFill>
              </a:rPr>
              <a:t>1. Созданный протокол со статусом «Черновик» </a:t>
            </a:r>
            <a:r>
              <a:rPr lang="ru-RU" sz="1800" dirty="0" smtClean="0">
                <a:solidFill>
                  <a:srgbClr val="45484C"/>
                </a:solidFill>
              </a:rPr>
              <a:t>направляется специалистом по </a:t>
            </a:r>
            <a:r>
              <a:rPr lang="ru-RU" sz="1800" dirty="0" smtClean="0">
                <a:solidFill>
                  <a:srgbClr val="45484C"/>
                </a:solidFill>
              </a:rPr>
              <a:t>закупке </a:t>
            </a:r>
            <a:r>
              <a:rPr lang="ru-RU" sz="1800" dirty="0" smtClean="0">
                <a:solidFill>
                  <a:srgbClr val="45484C"/>
                </a:solidFill>
              </a:rPr>
              <a:t>на </a:t>
            </a:r>
            <a:r>
              <a:rPr lang="ru-RU" sz="1800" dirty="0" smtClean="0">
                <a:solidFill>
                  <a:srgbClr val="45484C"/>
                </a:solidFill>
              </a:rPr>
              <a:t>согласование Закупочной комиссии. ЗК может вернуть протокол на доработку Специалисту по закупке. </a:t>
            </a:r>
            <a:br>
              <a:rPr lang="ru-RU" sz="1800" dirty="0" smtClean="0">
                <a:solidFill>
                  <a:srgbClr val="45484C"/>
                </a:solidFill>
              </a:rPr>
            </a:br>
            <a:r>
              <a:rPr lang="ru-RU" sz="1800" dirty="0" smtClean="0">
                <a:solidFill>
                  <a:srgbClr val="45484C"/>
                </a:solidFill>
              </a:rPr>
              <a:t>2. После того как протокол согласуют он сменит статус на «Согласован</a:t>
            </a:r>
            <a:r>
              <a:rPr lang="ru-RU" sz="1800" dirty="0" smtClean="0">
                <a:solidFill>
                  <a:srgbClr val="45484C"/>
                </a:solidFill>
              </a:rPr>
              <a:t>»</a:t>
            </a: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3" y="2481943"/>
            <a:ext cx="11572394" cy="309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 меню «Мои задачи»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37968"/>
            <a:ext cx="12192000" cy="1001955"/>
          </a:xfrm>
          <a:noFill/>
          <a:ln>
            <a:noFill/>
          </a:ln>
        </p:spPr>
        <p:txBody>
          <a:bodyPr>
            <a:normAutofit fontScale="25000" lnSpcReduction="20000"/>
          </a:bodyPr>
          <a:lstStyle/>
          <a:p>
            <a:pPr marL="342900" indent="-342900">
              <a:buAutoNum type="arabicPeriod"/>
            </a:pPr>
            <a:r>
              <a:rPr lang="ru-RU" sz="4800" dirty="0" smtClean="0">
                <a:solidFill>
                  <a:srgbClr val="45484C"/>
                </a:solidFill>
              </a:rPr>
              <a:t>Переходим в пункт меню «Мои задачи», здесь во вкладке «На исполнении» отображаются ваши текущие поручения, согласования, ознакомления. Во вкладке «На контроле» отображаются поручения, согласования, ознакомления по документам, где вы являетесь контролирующим. А во вкладке «Выполненные» ваши выполненные активности. \</a:t>
            </a:r>
          </a:p>
          <a:p>
            <a:pPr marL="342900" indent="-342900">
              <a:buAutoNum type="arabicPeriod"/>
            </a:pPr>
            <a:r>
              <a:rPr lang="ru-RU" sz="4800" dirty="0" smtClean="0">
                <a:solidFill>
                  <a:srgbClr val="45484C"/>
                </a:solidFill>
              </a:rPr>
              <a:t>В столбце действия можно напрямую выполнить поручение, согласовать документ или потвердеть ознакомление. </a:t>
            </a:r>
          </a:p>
          <a:p>
            <a:pPr marL="342900" indent="-342900">
              <a:buAutoNum type="arabicPeriod"/>
            </a:pPr>
            <a:r>
              <a:rPr lang="ru-RU" sz="4800" dirty="0" smtClean="0">
                <a:solidFill>
                  <a:srgbClr val="45484C"/>
                </a:solidFill>
              </a:rPr>
              <a:t>Если выделить несколько одинаковых поручений/согласований и нажать кнопку «действия», то действие применится ко всем выбранным документам </a:t>
            </a:r>
          </a:p>
          <a:p>
            <a:pPr marL="342900" indent="-342900">
              <a:buAutoNum type="arabicPeriod"/>
            </a:pPr>
            <a:endParaRPr lang="ru-RU" sz="48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b="38224"/>
          <a:stretch/>
        </p:blipFill>
        <p:spPr>
          <a:xfrm>
            <a:off x="704335" y="2158407"/>
            <a:ext cx="10783330" cy="211712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04335" y="2578443"/>
            <a:ext cx="1256270" cy="996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46724" y="3575222"/>
            <a:ext cx="1140941" cy="700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16" y="4299138"/>
            <a:ext cx="10503243" cy="196548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2354594" y="5540709"/>
            <a:ext cx="396844" cy="613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357816" y="4852086"/>
            <a:ext cx="1293341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751438" y="4382622"/>
            <a:ext cx="2166551" cy="296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2158314" y="4753232"/>
            <a:ext cx="0" cy="848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9361" y="2952374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34042" y="3636078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5891" y="5686492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62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 меню «Мои задачи»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45063"/>
            <a:ext cx="12192000" cy="654419"/>
          </a:xfrm>
          <a:noFill/>
          <a:ln>
            <a:noFill/>
          </a:ln>
        </p:spPr>
        <p:txBody>
          <a:bodyPr>
            <a:normAutofit fontScale="25000" lnSpcReduction="20000"/>
          </a:bodyPr>
          <a:lstStyle/>
          <a:p>
            <a:r>
              <a:rPr lang="ru-RU" sz="4800" dirty="0" smtClean="0">
                <a:solidFill>
                  <a:srgbClr val="45484C"/>
                </a:solidFill>
              </a:rPr>
              <a:t>4. Также возможен поиск по значению в конкретном столбце, при нажатии на лупу доступны дополнительные фильтры</a:t>
            </a:r>
          </a:p>
          <a:p>
            <a:r>
              <a:rPr lang="ru-RU" sz="4800" dirty="0" smtClean="0">
                <a:solidFill>
                  <a:srgbClr val="45484C"/>
                </a:solidFill>
              </a:rPr>
              <a:t>5. При зажатии и перетаскивании определённого столбца в область «Перетащите столбец, чтобы сгруппировать по нему» то все документы отфильтруются по этому столбцу </a:t>
            </a:r>
          </a:p>
          <a:p>
            <a:pPr marL="342900" indent="-342900">
              <a:buAutoNum type="arabicPeriod"/>
            </a:pPr>
            <a:endParaRPr lang="ru-RU" sz="48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16" y="4299138"/>
            <a:ext cx="10503243" cy="1965487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4357816" y="4852086"/>
            <a:ext cx="1293341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751438" y="4382622"/>
            <a:ext cx="2166551" cy="296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052" y="1807340"/>
            <a:ext cx="2597012" cy="34745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8285" y="1972475"/>
            <a:ext cx="3467842" cy="2206809"/>
          </a:xfrm>
          <a:prstGeom prst="rect">
            <a:avLst/>
          </a:prstGeom>
        </p:spPr>
      </p:pic>
      <p:sp>
        <p:nvSpPr>
          <p:cNvPr id="19" name="Подзаголовок 2"/>
          <p:cNvSpPr txBox="1">
            <a:spLocks/>
          </p:cNvSpPr>
          <p:nvPr/>
        </p:nvSpPr>
        <p:spPr>
          <a:xfrm>
            <a:off x="98875" y="2019594"/>
            <a:ext cx="5088960" cy="27308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45484C"/>
                </a:solidFill>
              </a:rPr>
              <a:t>6. При нажатии на данную кнопку возможно выбрать столбцы для отображения</a:t>
            </a:r>
          </a:p>
          <a:p>
            <a:r>
              <a:rPr lang="ru-RU" sz="1200" dirty="0" smtClean="0">
                <a:solidFill>
                  <a:srgbClr val="45484C"/>
                </a:solidFill>
              </a:rPr>
              <a:t>7. Для сохранения выбранных к отображению столбцов нажмите данную кнопку, введите Имя для выбранного шаблона  и нажмите сохранить (кнопка справа)</a:t>
            </a:r>
          </a:p>
          <a:p>
            <a:r>
              <a:rPr lang="ru-RU" sz="1200" dirty="0" smtClean="0">
                <a:solidFill>
                  <a:srgbClr val="45484C"/>
                </a:solidFill>
              </a:rPr>
              <a:t>8. При нажатии на Сбросить все отображаемые столбцы сбросятся до умолчания </a:t>
            </a:r>
          </a:p>
          <a:p>
            <a:endParaRPr lang="ru-RU" sz="1600" dirty="0" smtClean="0">
              <a:solidFill>
                <a:srgbClr val="45484C"/>
              </a:solidFill>
            </a:endParaRPr>
          </a:p>
          <a:p>
            <a:endParaRPr lang="ru-RU" sz="1200" dirty="0" smtClean="0">
              <a:solidFill>
                <a:srgbClr val="45484C"/>
              </a:solidFill>
            </a:endParaRPr>
          </a:p>
          <a:p>
            <a:endParaRPr lang="ru-RU" sz="1200" dirty="0" smtClean="0">
              <a:solidFill>
                <a:srgbClr val="45484C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ru-RU" sz="4400" dirty="0" smtClean="0">
              <a:solidFill>
                <a:srgbClr val="45484C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4123" y="4790988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99511" y="4346191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351740" y="2053483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8972" y="2032409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13584" y="2238149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580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 меню «Планирование»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45063"/>
            <a:ext cx="12192000" cy="1411951"/>
          </a:xfrm>
          <a:noFill/>
          <a:ln>
            <a:noFill/>
          </a:ln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ru-RU" sz="4800" dirty="0" smtClean="0">
                <a:solidFill>
                  <a:srgbClr val="45484C"/>
                </a:solidFill>
              </a:rPr>
              <a:t>1. В пункте меню «Планирование» отображаются все созданные в системе Е1 Позиции плана закупок, они сгруппированы по статусам для удобной навигации. Например, для просмотра  только «Согласованных» ППЗ перейдите в поисковую папку «Согласованные»</a:t>
            </a:r>
          </a:p>
          <a:p>
            <a:r>
              <a:rPr lang="ru-RU" sz="4800" dirty="0" smtClean="0">
                <a:solidFill>
                  <a:srgbClr val="45484C"/>
                </a:solidFill>
              </a:rPr>
              <a:t>2. Также возможно отфильтровать ППЗ по годам </a:t>
            </a:r>
          </a:p>
          <a:p>
            <a:r>
              <a:rPr lang="ru-RU" sz="4800" dirty="0" smtClean="0">
                <a:solidFill>
                  <a:srgbClr val="45484C"/>
                </a:solidFill>
              </a:rPr>
              <a:t>3. Информацию по всем ППЗ можно экспортировать и скачать в формате </a:t>
            </a:r>
            <a:r>
              <a:rPr lang="en-US" sz="4800" dirty="0" smtClean="0">
                <a:solidFill>
                  <a:srgbClr val="45484C"/>
                </a:solidFill>
              </a:rPr>
              <a:t>Excel</a:t>
            </a:r>
            <a:r>
              <a:rPr lang="ru-RU" sz="4800" dirty="0" smtClean="0">
                <a:solidFill>
                  <a:srgbClr val="45484C"/>
                </a:solidFill>
              </a:rPr>
              <a:t>, для этого нажмите данную кнопку</a:t>
            </a: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93" y="2619632"/>
            <a:ext cx="10976413" cy="35708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038426" y="3373026"/>
            <a:ext cx="9222698" cy="659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445578" y="4106194"/>
            <a:ext cx="288325" cy="298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68843" y="3030924"/>
            <a:ext cx="1054713" cy="206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192886" y="3662721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23556" y="2929553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7254" y="4070960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517557" y="133357"/>
            <a:ext cx="8122507" cy="1273561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 меню «Осуществление закупок» и «Договора»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7254" y="4070960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237" y="2293128"/>
            <a:ext cx="8913341" cy="209614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075" y="4423527"/>
            <a:ext cx="7891849" cy="1772592"/>
          </a:xfrm>
          <a:prstGeom prst="rect">
            <a:avLst/>
          </a:prstGeom>
        </p:spPr>
      </p:pic>
      <p:sp>
        <p:nvSpPr>
          <p:cNvPr id="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41171"/>
            <a:ext cx="12192000" cy="795053"/>
          </a:xfrm>
          <a:noFill/>
          <a:ln>
            <a:noFill/>
          </a:ln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ru-RU" sz="4800" dirty="0" smtClean="0">
                <a:solidFill>
                  <a:srgbClr val="45484C"/>
                </a:solidFill>
              </a:rPr>
              <a:t>1. В пункте меню «Осуществление закупок» доступны к просмотру текущие Заявки на закупку, Лоты, Запросы на разъяснения, Протоколы, Переторжки, Заявки участников</a:t>
            </a:r>
          </a:p>
          <a:p>
            <a:pPr>
              <a:lnSpc>
                <a:spcPct val="170000"/>
              </a:lnSpc>
            </a:pPr>
            <a:r>
              <a:rPr lang="ru-RU" sz="4800" dirty="0" smtClean="0">
                <a:solidFill>
                  <a:srgbClr val="45484C"/>
                </a:solidFill>
              </a:rPr>
              <a:t>2. В пункте меню «Договора» доступны к просмотру текущие Договора, исполнения и расторжения </a:t>
            </a:r>
          </a:p>
          <a:p>
            <a:pPr marL="914400" indent="-914400">
              <a:lnSpc>
                <a:spcPct val="170000"/>
              </a:lnSpc>
              <a:buAutoNum type="arabicPeriod"/>
            </a:pPr>
            <a:endParaRPr lang="ru-RU" sz="48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660</Words>
  <Application>Microsoft Office PowerPoint</Application>
  <PresentationFormat>Широкоэкранный</PresentationFormat>
  <Paragraphs>86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Tele2 TextSans</vt:lpstr>
      <vt:lpstr>Тема Office</vt:lpstr>
      <vt:lpstr>Руководство для визирующих (Е1-Закупки)</vt:lpstr>
      <vt:lpstr>Авторизация в системе</vt:lpstr>
      <vt:lpstr>Согласование ППЗ</vt:lpstr>
      <vt:lpstr>Согласование ППЗ</vt:lpstr>
      <vt:lpstr>Согласование протокола</vt:lpstr>
      <vt:lpstr>Пункт меню «Мои задачи»</vt:lpstr>
      <vt:lpstr>Пункт меню «Мои задачи»</vt:lpstr>
      <vt:lpstr>Пункт меню «Планирование»</vt:lpstr>
      <vt:lpstr>Пункт меню «Осуществление закупок» и «Договора»</vt:lpstr>
      <vt:lpstr>Раздел «Уведомления»</vt:lpstr>
      <vt:lpstr>Назначение уполномоченного/заместителя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Олегович Тихонов</dc:creator>
  <cp:lastModifiedBy>Владимир Олегович Тихонов</cp:lastModifiedBy>
  <cp:revision>90</cp:revision>
  <dcterms:created xsi:type="dcterms:W3CDTF">2022-08-25T11:08:36Z</dcterms:created>
  <dcterms:modified xsi:type="dcterms:W3CDTF">2022-08-26T12:24:31Z</dcterms:modified>
</cp:coreProperties>
</file>