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60" r:id="rId5"/>
    <p:sldId id="259" r:id="rId6"/>
    <p:sldId id="258" r:id="rId7"/>
    <p:sldId id="263" r:id="rId8"/>
    <p:sldId id="264" r:id="rId9"/>
    <p:sldId id="265" r:id="rId10"/>
    <p:sldId id="266" r:id="rId11"/>
    <p:sldId id="267" r:id="rId12"/>
    <p:sldId id="268" r:id="rId13"/>
    <p:sldId id="269" r:id="rId14"/>
    <p:sldId id="257" r:id="rId15"/>
    <p:sldId id="27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000"/>
    <a:srgbClr val="FF5000"/>
    <a:srgbClr val="45484C"/>
    <a:srgbClr val="FDE6D5"/>
    <a:srgbClr val="FFF2E6"/>
    <a:srgbClr val="FFCFA6"/>
    <a:srgbClr val="FFD0AC"/>
    <a:srgbClr val="FFDBBA"/>
    <a:srgbClr val="FFEAD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358F1FF-652B-4835-9AC8-606FAA0A837D}" type="datetimeFigureOut">
              <a:rPr lang="ru-RU" smtClean="0"/>
              <a:t>26.08.2022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262860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358F1FF-652B-4835-9AC8-606FAA0A837D}" type="datetimeFigureOut">
              <a:rPr lang="ru-RU" smtClean="0"/>
              <a:t>26.08.2022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309975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358F1FF-652B-4835-9AC8-606FAA0A837D}" type="datetimeFigureOut">
              <a:rPr lang="ru-RU" smtClean="0"/>
              <a:t>26.08.2022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420217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358F1FF-652B-4835-9AC8-606FAA0A837D}" type="datetimeFigureOut">
              <a:rPr lang="ru-RU" smtClean="0"/>
              <a:t>26.08.2022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118526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358F1FF-652B-4835-9AC8-606FAA0A837D}" type="datetimeFigureOut">
              <a:rPr lang="ru-RU" smtClean="0"/>
              <a:t>26.08.2022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215650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358F1FF-652B-4835-9AC8-606FAA0A837D}" type="datetimeFigureOut">
              <a:rPr lang="ru-RU" smtClean="0"/>
              <a:t>26.08.2022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186910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358F1FF-652B-4835-9AC8-606FAA0A837D}" type="datetimeFigureOut">
              <a:rPr lang="ru-RU" smtClean="0"/>
              <a:t>26.08.2022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202347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358F1FF-652B-4835-9AC8-606FAA0A837D}" type="datetimeFigureOut">
              <a:rPr lang="ru-RU" smtClean="0"/>
              <a:t>26.08.2022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408135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358F1FF-652B-4835-9AC8-606FAA0A837D}" type="datetimeFigureOut">
              <a:rPr lang="ru-RU" smtClean="0"/>
              <a:t>26.08.2022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200389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358F1FF-652B-4835-9AC8-606FAA0A837D}" type="datetimeFigureOut">
              <a:rPr lang="ru-RU" smtClean="0"/>
              <a:t>26.08.2022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243735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358F1FF-652B-4835-9AC8-606FAA0A837D}" type="datetimeFigureOut">
              <a:rPr lang="ru-RU" smtClean="0"/>
              <a:t>26.08.2022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57B6794-B1FC-4552-A7A3-3BD72A19ABEA}" type="slidenum">
              <a:rPr lang="ru-RU" smtClean="0"/>
              <a:t>‹#›</a:t>
            </a:fld>
            <a:endParaRPr lang="ru-RU"/>
          </a:p>
        </p:txBody>
      </p:sp>
    </p:spTree>
    <p:extLst>
      <p:ext uri="{BB962C8B-B14F-4D97-AF65-F5344CB8AC3E}">
        <p14:creationId xmlns:p14="http://schemas.microsoft.com/office/powerpoint/2010/main" val="425987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8F1FF-652B-4835-9AC8-606FAA0A837D}" type="datetimeFigureOut">
              <a:rPr lang="ru-RU" smtClean="0"/>
              <a:t>26.08.2022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B6794-B1FC-4552-A7A3-3BD72A19ABEA}" type="slidenum">
              <a:rPr lang="ru-RU" smtClean="0"/>
              <a:t>‹#›</a:t>
            </a:fld>
            <a:endParaRPr lang="ru-RU"/>
          </a:p>
        </p:txBody>
      </p:sp>
    </p:spTree>
    <p:extLst>
      <p:ext uri="{BB962C8B-B14F-4D97-AF65-F5344CB8AC3E}">
        <p14:creationId xmlns:p14="http://schemas.microsoft.com/office/powerpoint/2010/main" val="1659045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192.168.254.12/"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12" name="Заголовок 11"/>
          <p:cNvSpPr>
            <a:spLocks noGrp="1"/>
          </p:cNvSpPr>
          <p:nvPr>
            <p:ph type="ctrTitle"/>
          </p:nvPr>
        </p:nvSpPr>
        <p:spPr>
          <a:xfrm>
            <a:off x="1524000" y="1567206"/>
            <a:ext cx="9144000" cy="2387600"/>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Руководство для инициаторов (Е1-Закупки)</a:t>
            </a:r>
            <a:endParaRPr lang="ru-RU" sz="4400" b="1" dirty="0">
              <a:solidFill>
                <a:srgbClr val="FF5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2416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1"/>
          <p:cNvSpPr>
            <a:spLocks noGrp="1"/>
          </p:cNvSpPr>
          <p:nvPr>
            <p:ph type="ctrTitle"/>
          </p:nvPr>
        </p:nvSpPr>
        <p:spPr>
          <a:xfrm>
            <a:off x="3995620" y="166575"/>
            <a:ext cx="7644444" cy="742049"/>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Пункт меню «Мои задачи»</a:t>
            </a:r>
            <a:endParaRPr lang="ru-RU" sz="4400" b="1" dirty="0">
              <a:solidFill>
                <a:srgbClr val="FF5000"/>
              </a:solidFill>
              <a:latin typeface="Arial" panose="020B0604020202020204" pitchFamily="34" charset="0"/>
              <a:cs typeface="Arial" panose="020B0604020202020204" pitchFamily="34" charset="0"/>
            </a:endParaRPr>
          </a:p>
        </p:txBody>
      </p:sp>
      <p:sp>
        <p:nvSpPr>
          <p:cNvPr id="15" name="Подзаголовок 2"/>
          <p:cNvSpPr>
            <a:spLocks noGrp="1"/>
          </p:cNvSpPr>
          <p:nvPr>
            <p:ph type="subTitle" idx="1"/>
          </p:nvPr>
        </p:nvSpPr>
        <p:spPr>
          <a:xfrm>
            <a:off x="0" y="1037968"/>
            <a:ext cx="12192000" cy="1001955"/>
          </a:xfrm>
          <a:noFill/>
          <a:ln>
            <a:noFill/>
          </a:ln>
        </p:spPr>
        <p:txBody>
          <a:bodyPr>
            <a:normAutofit fontScale="25000" lnSpcReduction="20000"/>
          </a:bodyPr>
          <a:lstStyle/>
          <a:p>
            <a:pPr marL="342900" indent="-342900">
              <a:buAutoNum type="arabicPeriod"/>
            </a:pPr>
            <a:r>
              <a:rPr lang="ru-RU" sz="4800" dirty="0" smtClean="0">
                <a:solidFill>
                  <a:srgbClr val="45484C"/>
                </a:solidFill>
              </a:rPr>
              <a:t>Переходим в пункт меню «Мои задачи», здесь во вкладке «На исполнении» отображаются ваши текущие поручения, согласования, ознакомления. Во вкладке «На контроле» отображаются поручения, согласования, ознакомления по документам, где вы являетесь контролирующим. А во вкладке «Выполненные» ваши выполненные активности. \</a:t>
            </a:r>
          </a:p>
          <a:p>
            <a:pPr marL="342900" indent="-342900">
              <a:buAutoNum type="arabicPeriod"/>
            </a:pPr>
            <a:r>
              <a:rPr lang="ru-RU" sz="4800" dirty="0" smtClean="0">
                <a:solidFill>
                  <a:srgbClr val="45484C"/>
                </a:solidFill>
              </a:rPr>
              <a:t>В столбце действия можно напрямую выполнить поручение, согласовать документ или потвердеть ознакомление. </a:t>
            </a:r>
          </a:p>
          <a:p>
            <a:pPr marL="342900" indent="-342900">
              <a:buAutoNum type="arabicPeriod"/>
            </a:pPr>
            <a:r>
              <a:rPr lang="ru-RU" sz="4800" dirty="0" smtClean="0">
                <a:solidFill>
                  <a:srgbClr val="45484C"/>
                </a:solidFill>
              </a:rPr>
              <a:t>Если выделить несколько одинаковых поручений/согласований и нажать кнопку «действия», то действие применится ко всем выбранным документам </a:t>
            </a:r>
          </a:p>
          <a:p>
            <a:pPr marL="342900" indent="-342900">
              <a:buAutoNum type="arabicPeriod"/>
            </a:pPr>
            <a:endParaRPr lang="ru-RU" sz="4800" dirty="0" smtClean="0">
              <a:solidFill>
                <a:srgbClr val="45484C"/>
              </a:solidFill>
            </a:endParaRPr>
          </a:p>
          <a:p>
            <a:pPr marL="342900" indent="-342900">
              <a:buAutoNum type="arabicPeriod"/>
            </a:pPr>
            <a:endParaRPr lang="ru-RU" sz="1400" dirty="0" smtClean="0">
              <a:solidFill>
                <a:srgbClr val="45484C"/>
              </a:solidFill>
            </a:endParaRPr>
          </a:p>
          <a:p>
            <a:pPr marL="342900" indent="-342900">
              <a:buAutoNum type="arabicPeriod"/>
            </a:pPr>
            <a:endParaRPr lang="ru-RU" sz="1400" dirty="0" smtClean="0">
              <a:solidFill>
                <a:srgbClr val="45484C"/>
              </a:solidFill>
            </a:endParaRPr>
          </a:p>
          <a:p>
            <a:pPr marL="342900" indent="-342900" algn="l">
              <a:buAutoNum type="arabicPeriod"/>
            </a:pPr>
            <a:endParaRPr lang="ru-RU" sz="1800" dirty="0" smtClean="0">
              <a:solidFill>
                <a:srgbClr val="45484C"/>
              </a:solidFill>
            </a:endParaRPr>
          </a:p>
          <a:p>
            <a:pPr algn="l"/>
            <a:r>
              <a:rPr lang="ru-RU" sz="1800" dirty="0" smtClean="0">
                <a:solidFill>
                  <a:srgbClr val="45484C"/>
                </a:solidFill>
              </a:rPr>
              <a:t/>
            </a:r>
            <a:br>
              <a:rPr lang="ru-RU" sz="1800" dirty="0" smtClean="0">
                <a:solidFill>
                  <a:srgbClr val="45484C"/>
                </a:solidFill>
              </a:rPr>
            </a:br>
            <a:endParaRPr lang="ru-RU" sz="1800" dirty="0">
              <a:solidFill>
                <a:srgbClr val="45484C"/>
              </a:solidFill>
            </a:endParaRPr>
          </a:p>
        </p:txBody>
      </p:sp>
      <p:pic>
        <p:nvPicPr>
          <p:cNvPr id="2" name="Рисунок 1"/>
          <p:cNvPicPr>
            <a:picLocks noChangeAspect="1"/>
          </p:cNvPicPr>
          <p:nvPr/>
        </p:nvPicPr>
        <p:blipFill rotWithShape="1">
          <a:blip r:embed="rId5"/>
          <a:srcRect b="38224"/>
          <a:stretch/>
        </p:blipFill>
        <p:spPr>
          <a:xfrm>
            <a:off x="704335" y="2158407"/>
            <a:ext cx="10783330" cy="2117123"/>
          </a:xfrm>
          <a:prstGeom prst="rect">
            <a:avLst/>
          </a:prstGeom>
        </p:spPr>
      </p:pic>
      <p:sp>
        <p:nvSpPr>
          <p:cNvPr id="7" name="Прямоугольник 6"/>
          <p:cNvSpPr/>
          <p:nvPr/>
        </p:nvSpPr>
        <p:spPr>
          <a:xfrm>
            <a:off x="704335" y="2578443"/>
            <a:ext cx="1256270" cy="996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10346724" y="3575222"/>
            <a:ext cx="1140941" cy="70030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pic>
        <p:nvPicPr>
          <p:cNvPr id="13" name="Рисунок 12"/>
          <p:cNvPicPr>
            <a:picLocks noChangeAspect="1"/>
          </p:cNvPicPr>
          <p:nvPr/>
        </p:nvPicPr>
        <p:blipFill>
          <a:blip r:embed="rId6"/>
          <a:stretch>
            <a:fillRect/>
          </a:stretch>
        </p:blipFill>
        <p:spPr>
          <a:xfrm>
            <a:off x="893816" y="4299138"/>
            <a:ext cx="10503243" cy="1965487"/>
          </a:xfrm>
          <a:prstGeom prst="rect">
            <a:avLst/>
          </a:prstGeom>
        </p:spPr>
      </p:pic>
      <p:sp>
        <p:nvSpPr>
          <p:cNvPr id="16" name="Прямоугольник 15"/>
          <p:cNvSpPr/>
          <p:nvPr/>
        </p:nvSpPr>
        <p:spPr>
          <a:xfrm>
            <a:off x="2354594" y="5540709"/>
            <a:ext cx="396844" cy="61364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7" name="Прямоугольник 16"/>
          <p:cNvSpPr/>
          <p:nvPr/>
        </p:nvSpPr>
        <p:spPr>
          <a:xfrm>
            <a:off x="4357816" y="4852086"/>
            <a:ext cx="1293341" cy="24713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8" name="Прямоугольник 17"/>
          <p:cNvSpPr/>
          <p:nvPr/>
        </p:nvSpPr>
        <p:spPr>
          <a:xfrm>
            <a:off x="2751438" y="4382622"/>
            <a:ext cx="2166551" cy="29647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0" name="Прямая со стрелкой 19"/>
          <p:cNvCxnSpPr/>
          <p:nvPr/>
        </p:nvCxnSpPr>
        <p:spPr>
          <a:xfrm flipV="1">
            <a:off x="2158314" y="4753232"/>
            <a:ext cx="0" cy="848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89361" y="2952374"/>
            <a:ext cx="288324" cy="369332"/>
          </a:xfrm>
          <a:prstGeom prst="rect">
            <a:avLst/>
          </a:prstGeom>
          <a:noFill/>
        </p:spPr>
        <p:txBody>
          <a:bodyPr wrap="square" rtlCol="0">
            <a:spAutoFit/>
          </a:bodyPr>
          <a:lstStyle/>
          <a:p>
            <a:r>
              <a:rPr lang="ru-RU" dirty="0" smtClean="0">
                <a:solidFill>
                  <a:srgbClr val="FF0000"/>
                </a:solidFill>
              </a:rPr>
              <a:t>1</a:t>
            </a:r>
            <a:endParaRPr lang="ru-RU" dirty="0">
              <a:solidFill>
                <a:srgbClr val="FF0000"/>
              </a:solidFill>
            </a:endParaRPr>
          </a:p>
        </p:txBody>
      </p:sp>
      <p:sp>
        <p:nvSpPr>
          <p:cNvPr id="25" name="TextBox 24"/>
          <p:cNvSpPr txBox="1"/>
          <p:nvPr/>
        </p:nvSpPr>
        <p:spPr>
          <a:xfrm>
            <a:off x="11034042" y="3636078"/>
            <a:ext cx="288324" cy="369332"/>
          </a:xfrm>
          <a:prstGeom prst="rect">
            <a:avLst/>
          </a:prstGeom>
          <a:noFill/>
        </p:spPr>
        <p:txBody>
          <a:bodyPr wrap="square" rtlCol="0">
            <a:spAutoFit/>
          </a:bodyPr>
          <a:lstStyle/>
          <a:p>
            <a:r>
              <a:rPr lang="ru-RU" dirty="0">
                <a:solidFill>
                  <a:srgbClr val="FF0000"/>
                </a:solidFill>
              </a:rPr>
              <a:t>2</a:t>
            </a:r>
          </a:p>
        </p:txBody>
      </p:sp>
      <p:sp>
        <p:nvSpPr>
          <p:cNvPr id="26" name="TextBox 25"/>
          <p:cNvSpPr txBox="1"/>
          <p:nvPr/>
        </p:nvSpPr>
        <p:spPr>
          <a:xfrm>
            <a:off x="1935891" y="5686492"/>
            <a:ext cx="288324" cy="369332"/>
          </a:xfrm>
          <a:prstGeom prst="rect">
            <a:avLst/>
          </a:prstGeom>
          <a:noFill/>
        </p:spPr>
        <p:txBody>
          <a:bodyPr wrap="square" rtlCol="0">
            <a:spAutoFit/>
          </a:bodyPr>
          <a:lstStyle/>
          <a:p>
            <a:r>
              <a:rPr lang="ru-RU" dirty="0">
                <a:solidFill>
                  <a:srgbClr val="FF0000"/>
                </a:solidFill>
              </a:rPr>
              <a:t>3</a:t>
            </a:r>
          </a:p>
        </p:txBody>
      </p:sp>
    </p:spTree>
    <p:extLst>
      <p:ext uri="{BB962C8B-B14F-4D97-AF65-F5344CB8AC3E}">
        <p14:creationId xmlns:p14="http://schemas.microsoft.com/office/powerpoint/2010/main" val="1156216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1"/>
          <p:cNvSpPr>
            <a:spLocks noGrp="1"/>
          </p:cNvSpPr>
          <p:nvPr>
            <p:ph type="ctrTitle"/>
          </p:nvPr>
        </p:nvSpPr>
        <p:spPr>
          <a:xfrm>
            <a:off x="3995620" y="166575"/>
            <a:ext cx="7644444" cy="742049"/>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Пункт меню «Мои задачи»</a:t>
            </a:r>
            <a:endParaRPr lang="ru-RU" sz="4400" b="1" dirty="0">
              <a:solidFill>
                <a:srgbClr val="FF5000"/>
              </a:solidFill>
              <a:latin typeface="Arial" panose="020B0604020202020204" pitchFamily="34" charset="0"/>
              <a:cs typeface="Arial" panose="020B0604020202020204" pitchFamily="34" charset="0"/>
            </a:endParaRPr>
          </a:p>
        </p:txBody>
      </p:sp>
      <p:sp>
        <p:nvSpPr>
          <p:cNvPr id="15" name="Подзаголовок 2"/>
          <p:cNvSpPr>
            <a:spLocks noGrp="1"/>
          </p:cNvSpPr>
          <p:nvPr>
            <p:ph type="subTitle" idx="1"/>
          </p:nvPr>
        </p:nvSpPr>
        <p:spPr>
          <a:xfrm>
            <a:off x="0" y="1145063"/>
            <a:ext cx="12192000" cy="654419"/>
          </a:xfrm>
          <a:noFill/>
          <a:ln>
            <a:noFill/>
          </a:ln>
        </p:spPr>
        <p:txBody>
          <a:bodyPr>
            <a:normAutofit fontScale="25000" lnSpcReduction="20000"/>
          </a:bodyPr>
          <a:lstStyle/>
          <a:p>
            <a:r>
              <a:rPr lang="ru-RU" sz="4800" dirty="0" smtClean="0">
                <a:solidFill>
                  <a:srgbClr val="45484C"/>
                </a:solidFill>
              </a:rPr>
              <a:t>4. Также возможен поиск по значению в конкретном столбце, при нажатии на лупу доступны дополнительные фильтры</a:t>
            </a:r>
          </a:p>
          <a:p>
            <a:r>
              <a:rPr lang="ru-RU" sz="4800" dirty="0" smtClean="0">
                <a:solidFill>
                  <a:srgbClr val="45484C"/>
                </a:solidFill>
              </a:rPr>
              <a:t>5. При зажатии и перетаскивании определённого столбца в область «Перетащите столбец, чтобы сгруппировать по нему» то все документы отфильтруются по этому столбцу </a:t>
            </a:r>
          </a:p>
          <a:p>
            <a:pPr marL="342900" indent="-342900">
              <a:buAutoNum type="arabicPeriod"/>
            </a:pPr>
            <a:endParaRPr lang="ru-RU" sz="4800" dirty="0" smtClean="0">
              <a:solidFill>
                <a:srgbClr val="45484C"/>
              </a:solidFill>
            </a:endParaRPr>
          </a:p>
          <a:p>
            <a:pPr marL="342900" indent="-342900">
              <a:buAutoNum type="arabicPeriod"/>
            </a:pPr>
            <a:endParaRPr lang="ru-RU" sz="1400" dirty="0" smtClean="0">
              <a:solidFill>
                <a:srgbClr val="45484C"/>
              </a:solidFill>
            </a:endParaRPr>
          </a:p>
          <a:p>
            <a:pPr marL="342900" indent="-342900">
              <a:buAutoNum type="arabicPeriod"/>
            </a:pPr>
            <a:endParaRPr lang="ru-RU" sz="1400" dirty="0" smtClean="0">
              <a:solidFill>
                <a:srgbClr val="45484C"/>
              </a:solidFill>
            </a:endParaRPr>
          </a:p>
          <a:p>
            <a:pPr marL="342900" indent="-342900" algn="l">
              <a:buAutoNum type="arabicPeriod"/>
            </a:pPr>
            <a:endParaRPr lang="ru-RU" sz="1800" dirty="0" smtClean="0">
              <a:solidFill>
                <a:srgbClr val="45484C"/>
              </a:solidFill>
            </a:endParaRPr>
          </a:p>
          <a:p>
            <a:pPr algn="l"/>
            <a:r>
              <a:rPr lang="ru-RU" sz="1800" dirty="0" smtClean="0">
                <a:solidFill>
                  <a:srgbClr val="45484C"/>
                </a:solidFill>
              </a:rPr>
              <a:t/>
            </a:r>
            <a:br>
              <a:rPr lang="ru-RU" sz="1800" dirty="0" smtClean="0">
                <a:solidFill>
                  <a:srgbClr val="45484C"/>
                </a:solidFill>
              </a:rPr>
            </a:br>
            <a:endParaRPr lang="ru-RU" sz="1800" dirty="0">
              <a:solidFill>
                <a:srgbClr val="45484C"/>
              </a:solidFill>
            </a:endParaRPr>
          </a:p>
        </p:txBody>
      </p:sp>
      <p:pic>
        <p:nvPicPr>
          <p:cNvPr id="13" name="Рисунок 12"/>
          <p:cNvPicPr>
            <a:picLocks noChangeAspect="1"/>
          </p:cNvPicPr>
          <p:nvPr/>
        </p:nvPicPr>
        <p:blipFill>
          <a:blip r:embed="rId5"/>
          <a:stretch>
            <a:fillRect/>
          </a:stretch>
        </p:blipFill>
        <p:spPr>
          <a:xfrm>
            <a:off x="893816" y="4299138"/>
            <a:ext cx="10503243" cy="1965487"/>
          </a:xfrm>
          <a:prstGeom prst="rect">
            <a:avLst/>
          </a:prstGeom>
        </p:spPr>
      </p:pic>
      <p:sp>
        <p:nvSpPr>
          <p:cNvPr id="17" name="Прямоугольник 16"/>
          <p:cNvSpPr/>
          <p:nvPr/>
        </p:nvSpPr>
        <p:spPr>
          <a:xfrm>
            <a:off x="4357816" y="4852086"/>
            <a:ext cx="1293341" cy="24713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8" name="Прямоугольник 17"/>
          <p:cNvSpPr/>
          <p:nvPr/>
        </p:nvSpPr>
        <p:spPr>
          <a:xfrm>
            <a:off x="2751438" y="4382622"/>
            <a:ext cx="2166551" cy="29647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pic>
        <p:nvPicPr>
          <p:cNvPr id="3" name="Рисунок 2"/>
          <p:cNvPicPr>
            <a:picLocks noChangeAspect="1"/>
          </p:cNvPicPr>
          <p:nvPr/>
        </p:nvPicPr>
        <p:blipFill>
          <a:blip r:embed="rId6"/>
          <a:stretch>
            <a:fillRect/>
          </a:stretch>
        </p:blipFill>
        <p:spPr>
          <a:xfrm>
            <a:off x="9043052" y="1807340"/>
            <a:ext cx="2597012" cy="3474541"/>
          </a:xfrm>
          <a:prstGeom prst="rect">
            <a:avLst/>
          </a:prstGeom>
        </p:spPr>
      </p:pic>
      <p:pic>
        <p:nvPicPr>
          <p:cNvPr id="4" name="Рисунок 3"/>
          <p:cNvPicPr>
            <a:picLocks noChangeAspect="1"/>
          </p:cNvPicPr>
          <p:nvPr/>
        </p:nvPicPr>
        <p:blipFill>
          <a:blip r:embed="rId7"/>
          <a:stretch>
            <a:fillRect/>
          </a:stretch>
        </p:blipFill>
        <p:spPr>
          <a:xfrm>
            <a:off x="5408285" y="1972475"/>
            <a:ext cx="3467842" cy="2206809"/>
          </a:xfrm>
          <a:prstGeom prst="rect">
            <a:avLst/>
          </a:prstGeom>
        </p:spPr>
      </p:pic>
      <p:sp>
        <p:nvSpPr>
          <p:cNvPr id="19" name="Подзаголовок 2"/>
          <p:cNvSpPr txBox="1">
            <a:spLocks/>
          </p:cNvSpPr>
          <p:nvPr/>
        </p:nvSpPr>
        <p:spPr>
          <a:xfrm>
            <a:off x="98875" y="2019594"/>
            <a:ext cx="5088960" cy="2730840"/>
          </a:xfrm>
          <a:prstGeom prst="rect">
            <a:avLst/>
          </a:prstGeom>
          <a:noFill/>
          <a:ln>
            <a:no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1200" dirty="0" smtClean="0">
                <a:solidFill>
                  <a:srgbClr val="45484C"/>
                </a:solidFill>
              </a:rPr>
              <a:t>6. При нажатии на данную кнопку возможно выбрать столбцы для отображения</a:t>
            </a:r>
          </a:p>
          <a:p>
            <a:r>
              <a:rPr lang="ru-RU" sz="1200" dirty="0" smtClean="0">
                <a:solidFill>
                  <a:srgbClr val="45484C"/>
                </a:solidFill>
              </a:rPr>
              <a:t>7. Для сохранения выбранных к отображению столбцов нажмите данную кнопку, введите Имя для выбранного шаблона  и нажмите сохранить (кнопка справа)</a:t>
            </a:r>
          </a:p>
          <a:p>
            <a:r>
              <a:rPr lang="ru-RU" sz="1200" dirty="0" smtClean="0">
                <a:solidFill>
                  <a:srgbClr val="45484C"/>
                </a:solidFill>
              </a:rPr>
              <a:t>8. При нажатии на Сбросить все отображаемые столбцы сбросятся до умолчания </a:t>
            </a:r>
          </a:p>
          <a:p>
            <a:endParaRPr lang="ru-RU" sz="1600" dirty="0" smtClean="0">
              <a:solidFill>
                <a:srgbClr val="45484C"/>
              </a:solidFill>
            </a:endParaRPr>
          </a:p>
          <a:p>
            <a:endParaRPr lang="ru-RU" sz="1200" dirty="0" smtClean="0">
              <a:solidFill>
                <a:srgbClr val="45484C"/>
              </a:solidFill>
            </a:endParaRPr>
          </a:p>
          <a:p>
            <a:endParaRPr lang="ru-RU" sz="1200" dirty="0" smtClean="0">
              <a:solidFill>
                <a:srgbClr val="45484C"/>
              </a:solidFill>
            </a:endParaRPr>
          </a:p>
          <a:p>
            <a:pPr marL="342900" indent="-342900">
              <a:buFont typeface="Arial" panose="020B0604020202020204" pitchFamily="34" charset="0"/>
              <a:buAutoNum type="arabicPeriod"/>
            </a:pPr>
            <a:endParaRPr lang="ru-RU" sz="4400" dirty="0" smtClean="0">
              <a:solidFill>
                <a:srgbClr val="45484C"/>
              </a:solidFill>
            </a:endParaRPr>
          </a:p>
          <a:p>
            <a:pPr marL="342900" indent="-342900">
              <a:buFont typeface="Arial" panose="020B0604020202020204" pitchFamily="34" charset="0"/>
              <a:buAutoNum type="arabicPeriod"/>
            </a:pPr>
            <a:endParaRPr lang="ru-RU" sz="1400" dirty="0" smtClean="0">
              <a:solidFill>
                <a:srgbClr val="45484C"/>
              </a:solidFill>
            </a:endParaRPr>
          </a:p>
          <a:p>
            <a:pPr marL="342900" indent="-342900">
              <a:buFont typeface="Arial" panose="020B0604020202020204" pitchFamily="34" charset="0"/>
              <a:buAutoNum type="arabicPeriod"/>
            </a:pPr>
            <a:endParaRPr lang="ru-RU" sz="1400" dirty="0" smtClean="0">
              <a:solidFill>
                <a:srgbClr val="45484C"/>
              </a:solidFill>
            </a:endParaRPr>
          </a:p>
          <a:p>
            <a:pPr marL="342900" indent="-342900" algn="l">
              <a:buFont typeface="Arial" panose="020B0604020202020204" pitchFamily="34" charset="0"/>
              <a:buAutoNum type="arabicPeriod"/>
            </a:pPr>
            <a:endParaRPr lang="ru-RU" sz="1800" dirty="0" smtClean="0">
              <a:solidFill>
                <a:srgbClr val="45484C"/>
              </a:solidFill>
            </a:endParaRPr>
          </a:p>
          <a:p>
            <a:pPr algn="l"/>
            <a:r>
              <a:rPr lang="ru-RU" sz="1800" dirty="0" smtClean="0">
                <a:solidFill>
                  <a:srgbClr val="45484C"/>
                </a:solidFill>
              </a:rPr>
              <a:t/>
            </a:r>
            <a:br>
              <a:rPr lang="ru-RU" sz="1800" dirty="0" smtClean="0">
                <a:solidFill>
                  <a:srgbClr val="45484C"/>
                </a:solidFill>
              </a:rPr>
            </a:br>
            <a:endParaRPr lang="ru-RU" sz="1800" dirty="0">
              <a:solidFill>
                <a:srgbClr val="45484C"/>
              </a:solidFill>
            </a:endParaRPr>
          </a:p>
        </p:txBody>
      </p:sp>
      <p:sp>
        <p:nvSpPr>
          <p:cNvPr id="21" name="TextBox 20"/>
          <p:cNvSpPr txBox="1"/>
          <p:nvPr/>
        </p:nvSpPr>
        <p:spPr>
          <a:xfrm>
            <a:off x="5264123" y="4790988"/>
            <a:ext cx="288324" cy="369332"/>
          </a:xfrm>
          <a:prstGeom prst="rect">
            <a:avLst/>
          </a:prstGeom>
          <a:noFill/>
        </p:spPr>
        <p:txBody>
          <a:bodyPr wrap="square" rtlCol="0">
            <a:spAutoFit/>
          </a:bodyPr>
          <a:lstStyle/>
          <a:p>
            <a:r>
              <a:rPr lang="ru-RU" dirty="0" smtClean="0">
                <a:solidFill>
                  <a:srgbClr val="FF0000"/>
                </a:solidFill>
              </a:rPr>
              <a:t>4</a:t>
            </a:r>
            <a:endParaRPr lang="ru-RU" dirty="0">
              <a:solidFill>
                <a:srgbClr val="FF0000"/>
              </a:solidFill>
            </a:endParaRPr>
          </a:p>
        </p:txBody>
      </p:sp>
      <p:sp>
        <p:nvSpPr>
          <p:cNvPr id="22" name="TextBox 21"/>
          <p:cNvSpPr txBox="1"/>
          <p:nvPr/>
        </p:nvSpPr>
        <p:spPr>
          <a:xfrm>
            <a:off x="4899511" y="4346191"/>
            <a:ext cx="288324" cy="369332"/>
          </a:xfrm>
          <a:prstGeom prst="rect">
            <a:avLst/>
          </a:prstGeom>
          <a:noFill/>
        </p:spPr>
        <p:txBody>
          <a:bodyPr wrap="square" rtlCol="0">
            <a:spAutoFit/>
          </a:bodyPr>
          <a:lstStyle/>
          <a:p>
            <a:r>
              <a:rPr lang="ru-RU" dirty="0">
                <a:solidFill>
                  <a:srgbClr val="FF0000"/>
                </a:solidFill>
              </a:rPr>
              <a:t>5</a:t>
            </a:r>
          </a:p>
        </p:txBody>
      </p:sp>
      <p:sp>
        <p:nvSpPr>
          <p:cNvPr id="23" name="TextBox 22"/>
          <p:cNvSpPr txBox="1"/>
          <p:nvPr/>
        </p:nvSpPr>
        <p:spPr>
          <a:xfrm>
            <a:off x="11351740" y="2053483"/>
            <a:ext cx="288324" cy="369332"/>
          </a:xfrm>
          <a:prstGeom prst="rect">
            <a:avLst/>
          </a:prstGeom>
          <a:noFill/>
        </p:spPr>
        <p:txBody>
          <a:bodyPr wrap="square" rtlCol="0">
            <a:spAutoFit/>
          </a:bodyPr>
          <a:lstStyle/>
          <a:p>
            <a:r>
              <a:rPr lang="ru-RU" dirty="0">
                <a:solidFill>
                  <a:srgbClr val="FF0000"/>
                </a:solidFill>
              </a:rPr>
              <a:t>6</a:t>
            </a:r>
          </a:p>
        </p:txBody>
      </p:sp>
      <p:sp>
        <p:nvSpPr>
          <p:cNvPr id="24" name="TextBox 23"/>
          <p:cNvSpPr txBox="1"/>
          <p:nvPr/>
        </p:nvSpPr>
        <p:spPr>
          <a:xfrm>
            <a:off x="7948972" y="2032409"/>
            <a:ext cx="288324" cy="369332"/>
          </a:xfrm>
          <a:prstGeom prst="rect">
            <a:avLst/>
          </a:prstGeom>
          <a:noFill/>
        </p:spPr>
        <p:txBody>
          <a:bodyPr wrap="square" rtlCol="0">
            <a:spAutoFit/>
          </a:bodyPr>
          <a:lstStyle/>
          <a:p>
            <a:r>
              <a:rPr lang="ru-RU" dirty="0">
                <a:solidFill>
                  <a:srgbClr val="FF0000"/>
                </a:solidFill>
              </a:rPr>
              <a:t>7</a:t>
            </a:r>
          </a:p>
        </p:txBody>
      </p:sp>
      <p:sp>
        <p:nvSpPr>
          <p:cNvPr id="25" name="TextBox 24"/>
          <p:cNvSpPr txBox="1"/>
          <p:nvPr/>
        </p:nvSpPr>
        <p:spPr>
          <a:xfrm>
            <a:off x="8313584" y="2238149"/>
            <a:ext cx="288324" cy="369332"/>
          </a:xfrm>
          <a:prstGeom prst="rect">
            <a:avLst/>
          </a:prstGeom>
          <a:noFill/>
        </p:spPr>
        <p:txBody>
          <a:bodyPr wrap="square" rtlCol="0">
            <a:spAutoFit/>
          </a:bodyPr>
          <a:lstStyle/>
          <a:p>
            <a:r>
              <a:rPr lang="ru-RU" dirty="0">
                <a:solidFill>
                  <a:srgbClr val="FF0000"/>
                </a:solidFill>
              </a:rPr>
              <a:t>8</a:t>
            </a:r>
          </a:p>
        </p:txBody>
      </p:sp>
    </p:spTree>
    <p:extLst>
      <p:ext uri="{BB962C8B-B14F-4D97-AF65-F5344CB8AC3E}">
        <p14:creationId xmlns:p14="http://schemas.microsoft.com/office/powerpoint/2010/main" val="3658088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1"/>
          <p:cNvSpPr>
            <a:spLocks noGrp="1"/>
          </p:cNvSpPr>
          <p:nvPr>
            <p:ph type="ctrTitle"/>
          </p:nvPr>
        </p:nvSpPr>
        <p:spPr>
          <a:xfrm>
            <a:off x="3995620" y="166575"/>
            <a:ext cx="7644444" cy="742049"/>
          </a:xfrm>
        </p:spPr>
        <p:txBody>
          <a:bodyPr>
            <a:normAutofit fontScale="90000"/>
          </a:bodyPr>
          <a:lstStyle/>
          <a:p>
            <a:r>
              <a:rPr lang="ru-RU" sz="4400" b="1" dirty="0" smtClean="0">
                <a:solidFill>
                  <a:srgbClr val="FF5000"/>
                </a:solidFill>
                <a:latin typeface="Arial" panose="020B0604020202020204" pitchFamily="34" charset="0"/>
                <a:cs typeface="Arial" panose="020B0604020202020204" pitchFamily="34" charset="0"/>
              </a:rPr>
              <a:t>Пункт меню «Планирование»</a:t>
            </a:r>
            <a:endParaRPr lang="ru-RU" sz="4400" b="1" dirty="0">
              <a:solidFill>
                <a:srgbClr val="FF5000"/>
              </a:solidFill>
              <a:latin typeface="Arial" panose="020B0604020202020204" pitchFamily="34" charset="0"/>
              <a:cs typeface="Arial" panose="020B0604020202020204" pitchFamily="34" charset="0"/>
            </a:endParaRPr>
          </a:p>
        </p:txBody>
      </p:sp>
      <p:sp>
        <p:nvSpPr>
          <p:cNvPr id="15" name="Подзаголовок 2"/>
          <p:cNvSpPr>
            <a:spLocks noGrp="1"/>
          </p:cNvSpPr>
          <p:nvPr>
            <p:ph type="subTitle" idx="1"/>
          </p:nvPr>
        </p:nvSpPr>
        <p:spPr>
          <a:xfrm>
            <a:off x="0" y="1145063"/>
            <a:ext cx="12192000" cy="1411951"/>
          </a:xfrm>
          <a:noFill/>
          <a:ln>
            <a:noFill/>
          </a:ln>
        </p:spPr>
        <p:txBody>
          <a:bodyPr>
            <a:normAutofit fontScale="25000" lnSpcReduction="20000"/>
          </a:bodyPr>
          <a:lstStyle/>
          <a:p>
            <a:pPr>
              <a:lnSpc>
                <a:spcPct val="170000"/>
              </a:lnSpc>
            </a:pPr>
            <a:r>
              <a:rPr lang="ru-RU" sz="4800" dirty="0" smtClean="0">
                <a:solidFill>
                  <a:srgbClr val="45484C"/>
                </a:solidFill>
              </a:rPr>
              <a:t>1. В пункте меню «Планирование» отображаются все созданные в системе Е1 Позиции плана закупок, они сгруппированы по статусам для удобной навигации. Например, для просмотра  только «Согласованных» ППЗ перейдите в поисковую папку «Согласованные»</a:t>
            </a:r>
          </a:p>
          <a:p>
            <a:r>
              <a:rPr lang="ru-RU" sz="4800" dirty="0" smtClean="0">
                <a:solidFill>
                  <a:srgbClr val="45484C"/>
                </a:solidFill>
              </a:rPr>
              <a:t>2. Также возможно отфильтровать ППЗ по годам </a:t>
            </a:r>
          </a:p>
          <a:p>
            <a:r>
              <a:rPr lang="ru-RU" sz="4800" dirty="0" smtClean="0">
                <a:solidFill>
                  <a:srgbClr val="45484C"/>
                </a:solidFill>
              </a:rPr>
              <a:t>3. Информацию по всем ППЗ можно экспортировать и скачать в формате </a:t>
            </a:r>
            <a:r>
              <a:rPr lang="en-US" sz="4800" dirty="0" smtClean="0">
                <a:solidFill>
                  <a:srgbClr val="45484C"/>
                </a:solidFill>
              </a:rPr>
              <a:t>Excel</a:t>
            </a:r>
            <a:r>
              <a:rPr lang="ru-RU" sz="4800" dirty="0" smtClean="0">
                <a:solidFill>
                  <a:srgbClr val="45484C"/>
                </a:solidFill>
              </a:rPr>
              <a:t>, для этого нажмите данную кнопку</a:t>
            </a:r>
          </a:p>
          <a:p>
            <a:pPr marL="342900" indent="-342900">
              <a:buAutoNum type="arabicPeriod"/>
            </a:pPr>
            <a:endParaRPr lang="ru-RU" sz="1400" dirty="0" smtClean="0">
              <a:solidFill>
                <a:srgbClr val="45484C"/>
              </a:solidFill>
            </a:endParaRPr>
          </a:p>
          <a:p>
            <a:pPr marL="342900" indent="-342900">
              <a:buAutoNum type="arabicPeriod"/>
            </a:pPr>
            <a:endParaRPr lang="ru-RU" sz="1400" dirty="0" smtClean="0">
              <a:solidFill>
                <a:srgbClr val="45484C"/>
              </a:solidFill>
            </a:endParaRPr>
          </a:p>
          <a:p>
            <a:pPr marL="342900" indent="-342900" algn="l">
              <a:buAutoNum type="arabicPeriod"/>
            </a:pPr>
            <a:endParaRPr lang="ru-RU" sz="1800" dirty="0" smtClean="0">
              <a:solidFill>
                <a:srgbClr val="45484C"/>
              </a:solidFill>
            </a:endParaRPr>
          </a:p>
          <a:p>
            <a:pPr algn="l"/>
            <a:r>
              <a:rPr lang="ru-RU" sz="1800" dirty="0" smtClean="0">
                <a:solidFill>
                  <a:srgbClr val="45484C"/>
                </a:solidFill>
              </a:rPr>
              <a:t/>
            </a:r>
            <a:br>
              <a:rPr lang="ru-RU" sz="1800" dirty="0" smtClean="0">
                <a:solidFill>
                  <a:srgbClr val="45484C"/>
                </a:solidFill>
              </a:rPr>
            </a:br>
            <a:endParaRPr lang="ru-RU" sz="1800" dirty="0">
              <a:solidFill>
                <a:srgbClr val="45484C"/>
              </a:solidFill>
            </a:endParaRPr>
          </a:p>
        </p:txBody>
      </p:sp>
      <p:pic>
        <p:nvPicPr>
          <p:cNvPr id="2" name="Рисунок 1"/>
          <p:cNvPicPr>
            <a:picLocks noChangeAspect="1"/>
          </p:cNvPicPr>
          <p:nvPr/>
        </p:nvPicPr>
        <p:blipFill>
          <a:blip r:embed="rId5"/>
          <a:stretch>
            <a:fillRect/>
          </a:stretch>
        </p:blipFill>
        <p:spPr>
          <a:xfrm>
            <a:off x="607793" y="2619632"/>
            <a:ext cx="10976413" cy="3570852"/>
          </a:xfrm>
          <a:prstGeom prst="rect">
            <a:avLst/>
          </a:prstGeom>
        </p:spPr>
      </p:pic>
      <p:sp>
        <p:nvSpPr>
          <p:cNvPr id="6" name="Прямоугольник 5"/>
          <p:cNvSpPr/>
          <p:nvPr/>
        </p:nvSpPr>
        <p:spPr>
          <a:xfrm>
            <a:off x="2038426" y="3373026"/>
            <a:ext cx="9222698" cy="65902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7" name="Прямоугольник 6"/>
          <p:cNvSpPr/>
          <p:nvPr/>
        </p:nvSpPr>
        <p:spPr>
          <a:xfrm>
            <a:off x="10445578" y="4106194"/>
            <a:ext cx="288325" cy="29886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8" name="Прямоугольник 7"/>
          <p:cNvSpPr/>
          <p:nvPr/>
        </p:nvSpPr>
        <p:spPr>
          <a:xfrm>
            <a:off x="1968843" y="3030924"/>
            <a:ext cx="1054713" cy="20654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26" name="TextBox 25"/>
          <p:cNvSpPr txBox="1"/>
          <p:nvPr/>
        </p:nvSpPr>
        <p:spPr>
          <a:xfrm>
            <a:off x="9192886" y="3662721"/>
            <a:ext cx="288324" cy="369332"/>
          </a:xfrm>
          <a:prstGeom prst="rect">
            <a:avLst/>
          </a:prstGeom>
          <a:noFill/>
        </p:spPr>
        <p:txBody>
          <a:bodyPr wrap="square" rtlCol="0">
            <a:spAutoFit/>
          </a:bodyPr>
          <a:lstStyle/>
          <a:p>
            <a:r>
              <a:rPr lang="ru-RU" dirty="0" smtClean="0">
                <a:solidFill>
                  <a:srgbClr val="FF0000"/>
                </a:solidFill>
              </a:rPr>
              <a:t>1</a:t>
            </a:r>
            <a:endParaRPr lang="ru-RU" dirty="0">
              <a:solidFill>
                <a:srgbClr val="FF0000"/>
              </a:solidFill>
            </a:endParaRPr>
          </a:p>
        </p:txBody>
      </p:sp>
      <p:sp>
        <p:nvSpPr>
          <p:cNvPr id="27" name="TextBox 26"/>
          <p:cNvSpPr txBox="1"/>
          <p:nvPr/>
        </p:nvSpPr>
        <p:spPr>
          <a:xfrm>
            <a:off x="3023556" y="2929553"/>
            <a:ext cx="288324" cy="369332"/>
          </a:xfrm>
          <a:prstGeom prst="rect">
            <a:avLst/>
          </a:prstGeom>
          <a:noFill/>
        </p:spPr>
        <p:txBody>
          <a:bodyPr wrap="square" rtlCol="0">
            <a:spAutoFit/>
          </a:bodyPr>
          <a:lstStyle/>
          <a:p>
            <a:r>
              <a:rPr lang="ru-RU" dirty="0" smtClean="0">
                <a:solidFill>
                  <a:srgbClr val="FF0000"/>
                </a:solidFill>
              </a:rPr>
              <a:t>2</a:t>
            </a:r>
            <a:endParaRPr lang="ru-RU" dirty="0">
              <a:solidFill>
                <a:srgbClr val="FF0000"/>
              </a:solidFill>
            </a:endParaRPr>
          </a:p>
        </p:txBody>
      </p:sp>
      <p:sp>
        <p:nvSpPr>
          <p:cNvPr id="28" name="TextBox 27"/>
          <p:cNvSpPr txBox="1"/>
          <p:nvPr/>
        </p:nvSpPr>
        <p:spPr>
          <a:xfrm>
            <a:off x="10157254" y="4070960"/>
            <a:ext cx="288324" cy="369332"/>
          </a:xfrm>
          <a:prstGeom prst="rect">
            <a:avLst/>
          </a:prstGeom>
          <a:noFill/>
        </p:spPr>
        <p:txBody>
          <a:bodyPr wrap="square" rtlCol="0">
            <a:spAutoFit/>
          </a:bodyPr>
          <a:lstStyle/>
          <a:p>
            <a:r>
              <a:rPr lang="ru-RU" dirty="0" smtClean="0">
                <a:solidFill>
                  <a:srgbClr val="FF0000"/>
                </a:solidFill>
              </a:rPr>
              <a:t>3</a:t>
            </a:r>
            <a:endParaRPr lang="ru-RU" dirty="0">
              <a:solidFill>
                <a:srgbClr val="FF0000"/>
              </a:solidFill>
            </a:endParaRPr>
          </a:p>
        </p:txBody>
      </p:sp>
    </p:spTree>
    <p:extLst>
      <p:ext uri="{BB962C8B-B14F-4D97-AF65-F5344CB8AC3E}">
        <p14:creationId xmlns:p14="http://schemas.microsoft.com/office/powerpoint/2010/main" val="100465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1"/>
          <p:cNvSpPr>
            <a:spLocks noGrp="1"/>
          </p:cNvSpPr>
          <p:nvPr>
            <p:ph type="ctrTitle"/>
          </p:nvPr>
        </p:nvSpPr>
        <p:spPr>
          <a:xfrm>
            <a:off x="3517557" y="133357"/>
            <a:ext cx="8122507" cy="1273561"/>
          </a:xfrm>
        </p:spPr>
        <p:txBody>
          <a:bodyPr>
            <a:normAutofit fontScale="90000"/>
          </a:bodyPr>
          <a:lstStyle/>
          <a:p>
            <a:r>
              <a:rPr lang="ru-RU" sz="4400" b="1" dirty="0" smtClean="0">
                <a:solidFill>
                  <a:srgbClr val="FF5000"/>
                </a:solidFill>
                <a:latin typeface="Arial" panose="020B0604020202020204" pitchFamily="34" charset="0"/>
                <a:cs typeface="Arial" panose="020B0604020202020204" pitchFamily="34" charset="0"/>
              </a:rPr>
              <a:t>Пункт меню «Осуществление закупок» и «Договора»</a:t>
            </a:r>
            <a:endParaRPr lang="ru-RU" sz="4400" b="1" dirty="0">
              <a:solidFill>
                <a:srgbClr val="FF5000"/>
              </a:solidFill>
              <a:latin typeface="Arial" panose="020B0604020202020204" pitchFamily="34" charset="0"/>
              <a:cs typeface="Arial" panose="020B0604020202020204" pitchFamily="34" charset="0"/>
            </a:endParaRPr>
          </a:p>
        </p:txBody>
      </p:sp>
      <p:sp>
        <p:nvSpPr>
          <p:cNvPr id="28" name="TextBox 27"/>
          <p:cNvSpPr txBox="1"/>
          <p:nvPr/>
        </p:nvSpPr>
        <p:spPr>
          <a:xfrm>
            <a:off x="10157254" y="4070960"/>
            <a:ext cx="288324" cy="369332"/>
          </a:xfrm>
          <a:prstGeom prst="rect">
            <a:avLst/>
          </a:prstGeom>
          <a:noFill/>
        </p:spPr>
        <p:txBody>
          <a:bodyPr wrap="square" rtlCol="0">
            <a:spAutoFit/>
          </a:bodyPr>
          <a:lstStyle/>
          <a:p>
            <a:endParaRPr lang="ru-RU" dirty="0">
              <a:solidFill>
                <a:srgbClr val="FF0000"/>
              </a:solidFill>
            </a:endParaRPr>
          </a:p>
        </p:txBody>
      </p:sp>
      <p:pic>
        <p:nvPicPr>
          <p:cNvPr id="4" name="Рисунок 3"/>
          <p:cNvPicPr>
            <a:picLocks noChangeAspect="1"/>
          </p:cNvPicPr>
          <p:nvPr/>
        </p:nvPicPr>
        <p:blipFill>
          <a:blip r:embed="rId5"/>
          <a:stretch>
            <a:fillRect/>
          </a:stretch>
        </p:blipFill>
        <p:spPr>
          <a:xfrm>
            <a:off x="1532237" y="2293128"/>
            <a:ext cx="8913341" cy="2096146"/>
          </a:xfrm>
          <a:prstGeom prst="rect">
            <a:avLst/>
          </a:prstGeom>
        </p:spPr>
      </p:pic>
      <p:pic>
        <p:nvPicPr>
          <p:cNvPr id="10" name="Рисунок 9"/>
          <p:cNvPicPr>
            <a:picLocks noChangeAspect="1"/>
          </p:cNvPicPr>
          <p:nvPr/>
        </p:nvPicPr>
        <p:blipFill>
          <a:blip r:embed="rId6"/>
          <a:stretch>
            <a:fillRect/>
          </a:stretch>
        </p:blipFill>
        <p:spPr>
          <a:xfrm>
            <a:off x="2150075" y="4423527"/>
            <a:ext cx="7891849" cy="1772592"/>
          </a:xfrm>
          <a:prstGeom prst="rect">
            <a:avLst/>
          </a:prstGeom>
        </p:spPr>
      </p:pic>
      <p:sp>
        <p:nvSpPr>
          <p:cNvPr id="19" name="Подзаголовок 2"/>
          <p:cNvSpPr>
            <a:spLocks noGrp="1"/>
          </p:cNvSpPr>
          <p:nvPr>
            <p:ph type="subTitle" idx="1"/>
          </p:nvPr>
        </p:nvSpPr>
        <p:spPr>
          <a:xfrm>
            <a:off x="0" y="1441171"/>
            <a:ext cx="12192000" cy="795053"/>
          </a:xfrm>
          <a:noFill/>
          <a:ln>
            <a:noFill/>
          </a:ln>
        </p:spPr>
        <p:txBody>
          <a:bodyPr>
            <a:normAutofit fontScale="25000" lnSpcReduction="20000"/>
          </a:bodyPr>
          <a:lstStyle/>
          <a:p>
            <a:pPr>
              <a:lnSpc>
                <a:spcPct val="170000"/>
              </a:lnSpc>
            </a:pPr>
            <a:r>
              <a:rPr lang="ru-RU" sz="4800" dirty="0" smtClean="0">
                <a:solidFill>
                  <a:srgbClr val="45484C"/>
                </a:solidFill>
              </a:rPr>
              <a:t>1. В пункте меню «Осуществление закупок» доступны к просмотру текущие Заявки на закупку, Лоты, Запросы на разъяснения, Протоколы, Переторжки, Заявки участников</a:t>
            </a:r>
          </a:p>
          <a:p>
            <a:pPr>
              <a:lnSpc>
                <a:spcPct val="170000"/>
              </a:lnSpc>
            </a:pPr>
            <a:r>
              <a:rPr lang="ru-RU" sz="4800" dirty="0" smtClean="0">
                <a:solidFill>
                  <a:srgbClr val="45484C"/>
                </a:solidFill>
              </a:rPr>
              <a:t>2. В пункте меню «Договора» доступны к просмотру текущие Договора, исполнения и расторжения </a:t>
            </a:r>
          </a:p>
          <a:p>
            <a:pPr marL="914400" indent="-914400">
              <a:lnSpc>
                <a:spcPct val="170000"/>
              </a:lnSpc>
              <a:buAutoNum type="arabicPeriod"/>
            </a:pPr>
            <a:endParaRPr lang="ru-RU" sz="4800" dirty="0" smtClean="0">
              <a:solidFill>
                <a:srgbClr val="45484C"/>
              </a:solidFill>
            </a:endParaRPr>
          </a:p>
          <a:p>
            <a:pPr marL="342900" indent="-342900">
              <a:buAutoNum type="arabicPeriod"/>
            </a:pPr>
            <a:endParaRPr lang="ru-RU" sz="1400" dirty="0" smtClean="0">
              <a:solidFill>
                <a:srgbClr val="45484C"/>
              </a:solidFill>
            </a:endParaRPr>
          </a:p>
          <a:p>
            <a:pPr marL="342900" indent="-342900">
              <a:buAutoNum type="arabicPeriod"/>
            </a:pPr>
            <a:endParaRPr lang="ru-RU" sz="1400" dirty="0" smtClean="0">
              <a:solidFill>
                <a:srgbClr val="45484C"/>
              </a:solidFill>
            </a:endParaRPr>
          </a:p>
          <a:p>
            <a:pPr marL="342900" indent="-342900" algn="l">
              <a:buAutoNum type="arabicPeriod"/>
            </a:pPr>
            <a:endParaRPr lang="ru-RU" sz="1800" dirty="0" smtClean="0">
              <a:solidFill>
                <a:srgbClr val="45484C"/>
              </a:solidFill>
            </a:endParaRPr>
          </a:p>
          <a:p>
            <a:pPr algn="l"/>
            <a:r>
              <a:rPr lang="ru-RU" sz="1800" dirty="0" smtClean="0">
                <a:solidFill>
                  <a:srgbClr val="45484C"/>
                </a:solidFill>
              </a:rPr>
              <a:t/>
            </a:r>
            <a:br>
              <a:rPr lang="ru-RU" sz="1800" dirty="0" smtClean="0">
                <a:solidFill>
                  <a:srgbClr val="45484C"/>
                </a:solidFill>
              </a:rPr>
            </a:br>
            <a:endParaRPr lang="ru-RU" sz="1800" dirty="0">
              <a:solidFill>
                <a:srgbClr val="45484C"/>
              </a:solidFill>
            </a:endParaRPr>
          </a:p>
        </p:txBody>
      </p:sp>
    </p:spTree>
    <p:extLst>
      <p:ext uri="{BB962C8B-B14F-4D97-AF65-F5344CB8AC3E}">
        <p14:creationId xmlns:p14="http://schemas.microsoft.com/office/powerpoint/2010/main" val="272485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8" name="Заголовок 11"/>
          <p:cNvSpPr>
            <a:spLocks noGrp="1"/>
          </p:cNvSpPr>
          <p:nvPr>
            <p:ph type="ctrTitle"/>
          </p:nvPr>
        </p:nvSpPr>
        <p:spPr>
          <a:xfrm>
            <a:off x="3517557" y="133357"/>
            <a:ext cx="8122507" cy="805757"/>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Раздел «Уведомления»</a:t>
            </a:r>
            <a:endParaRPr lang="ru-RU" sz="4400" b="1" dirty="0">
              <a:solidFill>
                <a:srgbClr val="FF5000"/>
              </a:solidFill>
              <a:latin typeface="Arial" panose="020B0604020202020204" pitchFamily="34" charset="0"/>
              <a:cs typeface="Arial" panose="020B0604020202020204" pitchFamily="34" charset="0"/>
            </a:endParaRPr>
          </a:p>
        </p:txBody>
      </p:sp>
      <p:pic>
        <p:nvPicPr>
          <p:cNvPr id="2" name="Рисунок 1"/>
          <p:cNvPicPr>
            <a:picLocks noChangeAspect="1"/>
          </p:cNvPicPr>
          <p:nvPr/>
        </p:nvPicPr>
        <p:blipFill>
          <a:blip r:embed="rId5"/>
          <a:stretch>
            <a:fillRect/>
          </a:stretch>
        </p:blipFill>
        <p:spPr>
          <a:xfrm>
            <a:off x="0" y="1773033"/>
            <a:ext cx="12192000" cy="609924"/>
          </a:xfrm>
          <a:prstGeom prst="rect">
            <a:avLst/>
          </a:prstGeom>
        </p:spPr>
      </p:pic>
      <p:sp>
        <p:nvSpPr>
          <p:cNvPr id="10" name="Подзаголовок 2"/>
          <p:cNvSpPr>
            <a:spLocks noGrp="1"/>
          </p:cNvSpPr>
          <p:nvPr>
            <p:ph type="subTitle" idx="1"/>
          </p:nvPr>
        </p:nvSpPr>
        <p:spPr>
          <a:xfrm>
            <a:off x="0" y="1313699"/>
            <a:ext cx="12192000" cy="459334"/>
          </a:xfrm>
          <a:noFill/>
          <a:ln>
            <a:noFill/>
          </a:ln>
        </p:spPr>
        <p:txBody>
          <a:bodyPr>
            <a:normAutofit fontScale="25000" lnSpcReduction="20000"/>
          </a:bodyPr>
          <a:lstStyle/>
          <a:p>
            <a:pPr>
              <a:lnSpc>
                <a:spcPct val="170000"/>
              </a:lnSpc>
            </a:pPr>
            <a:r>
              <a:rPr lang="ru-RU" sz="4800" dirty="0" smtClean="0">
                <a:solidFill>
                  <a:srgbClr val="45484C"/>
                </a:solidFill>
              </a:rPr>
              <a:t>1. Для перехода к вашим уведомлениям в системе Е1-Закупки нажмите на значок письма сверху справа</a:t>
            </a:r>
          </a:p>
          <a:p>
            <a:pPr marL="914400" indent="-914400">
              <a:lnSpc>
                <a:spcPct val="170000"/>
              </a:lnSpc>
              <a:buAutoNum type="arabicPeriod"/>
            </a:pPr>
            <a:endParaRPr lang="ru-RU" sz="4800" dirty="0" smtClean="0">
              <a:solidFill>
                <a:srgbClr val="45484C"/>
              </a:solidFill>
            </a:endParaRPr>
          </a:p>
          <a:p>
            <a:pPr marL="342900" indent="-342900">
              <a:buAutoNum type="arabicPeriod"/>
            </a:pPr>
            <a:endParaRPr lang="ru-RU" sz="1400" dirty="0" smtClean="0">
              <a:solidFill>
                <a:srgbClr val="45484C"/>
              </a:solidFill>
            </a:endParaRPr>
          </a:p>
          <a:p>
            <a:pPr marL="342900" indent="-342900">
              <a:buAutoNum type="arabicPeriod"/>
            </a:pPr>
            <a:endParaRPr lang="ru-RU" sz="1400" dirty="0" smtClean="0">
              <a:solidFill>
                <a:srgbClr val="45484C"/>
              </a:solidFill>
            </a:endParaRPr>
          </a:p>
          <a:p>
            <a:pPr marL="342900" indent="-342900" algn="l">
              <a:buAutoNum type="arabicPeriod"/>
            </a:pPr>
            <a:endParaRPr lang="ru-RU" sz="1800" dirty="0" smtClean="0">
              <a:solidFill>
                <a:srgbClr val="45484C"/>
              </a:solidFill>
            </a:endParaRPr>
          </a:p>
          <a:p>
            <a:pPr algn="l"/>
            <a:r>
              <a:rPr lang="ru-RU" sz="1800" dirty="0" smtClean="0">
                <a:solidFill>
                  <a:srgbClr val="45484C"/>
                </a:solidFill>
              </a:rPr>
              <a:t/>
            </a:r>
            <a:br>
              <a:rPr lang="ru-RU" sz="1800" dirty="0" smtClean="0">
                <a:solidFill>
                  <a:srgbClr val="45484C"/>
                </a:solidFill>
              </a:rPr>
            </a:br>
            <a:endParaRPr lang="ru-RU" sz="1800" dirty="0">
              <a:solidFill>
                <a:srgbClr val="45484C"/>
              </a:solidFill>
            </a:endParaRPr>
          </a:p>
        </p:txBody>
      </p:sp>
      <p:pic>
        <p:nvPicPr>
          <p:cNvPr id="3" name="Рисунок 2"/>
          <p:cNvPicPr>
            <a:picLocks noChangeAspect="1"/>
          </p:cNvPicPr>
          <p:nvPr/>
        </p:nvPicPr>
        <p:blipFill>
          <a:blip r:embed="rId6"/>
          <a:stretch>
            <a:fillRect/>
          </a:stretch>
        </p:blipFill>
        <p:spPr>
          <a:xfrm>
            <a:off x="0" y="3454437"/>
            <a:ext cx="12192000" cy="2732690"/>
          </a:xfrm>
          <a:prstGeom prst="rect">
            <a:avLst/>
          </a:prstGeom>
        </p:spPr>
      </p:pic>
      <p:sp>
        <p:nvSpPr>
          <p:cNvPr id="12" name="Подзаголовок 2"/>
          <p:cNvSpPr txBox="1">
            <a:spLocks/>
          </p:cNvSpPr>
          <p:nvPr/>
        </p:nvSpPr>
        <p:spPr>
          <a:xfrm>
            <a:off x="230241" y="2662967"/>
            <a:ext cx="12192000" cy="936968"/>
          </a:xfrm>
          <a:prstGeom prst="rect">
            <a:avLst/>
          </a:prstGeom>
          <a:noFill/>
          <a:ln>
            <a:noFill/>
          </a:ln>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70000"/>
              </a:lnSpc>
            </a:pPr>
            <a:r>
              <a:rPr lang="ru-RU" sz="4800" dirty="0">
                <a:solidFill>
                  <a:srgbClr val="45484C"/>
                </a:solidFill>
              </a:rPr>
              <a:t>2</a:t>
            </a:r>
            <a:r>
              <a:rPr lang="ru-RU" sz="4800" dirty="0" smtClean="0">
                <a:solidFill>
                  <a:srgbClr val="45484C"/>
                </a:solidFill>
              </a:rPr>
              <a:t>. В данном разделе отображаются уведомления по поручениям, согласованиям, ознакомлениям и другим активностям по вашим документам, для перехода напрямую к документу кликнете на ссылку с уведомлением  </a:t>
            </a:r>
          </a:p>
          <a:p>
            <a:pPr marL="342900" indent="-342900">
              <a:buFont typeface="Arial" panose="020B0604020202020204" pitchFamily="34" charset="0"/>
              <a:buAutoNum type="arabicPeriod"/>
            </a:pPr>
            <a:endParaRPr lang="ru-RU" sz="1400" dirty="0" smtClean="0">
              <a:solidFill>
                <a:srgbClr val="45484C"/>
              </a:solidFill>
            </a:endParaRPr>
          </a:p>
          <a:p>
            <a:pPr marL="342900" indent="-342900">
              <a:buFont typeface="Arial" panose="020B0604020202020204" pitchFamily="34" charset="0"/>
              <a:buAutoNum type="arabicPeriod"/>
            </a:pPr>
            <a:endParaRPr lang="ru-RU" sz="1400" dirty="0" smtClean="0">
              <a:solidFill>
                <a:srgbClr val="45484C"/>
              </a:solidFill>
            </a:endParaRPr>
          </a:p>
          <a:p>
            <a:pPr marL="342900" indent="-342900" algn="l">
              <a:buFont typeface="Arial" panose="020B0604020202020204" pitchFamily="34" charset="0"/>
              <a:buAutoNum type="arabicPeriod"/>
            </a:pPr>
            <a:endParaRPr lang="ru-RU" sz="1800" dirty="0" smtClean="0">
              <a:solidFill>
                <a:srgbClr val="45484C"/>
              </a:solidFill>
            </a:endParaRPr>
          </a:p>
          <a:p>
            <a:pPr algn="l"/>
            <a:r>
              <a:rPr lang="ru-RU" sz="1800" dirty="0" smtClean="0">
                <a:solidFill>
                  <a:srgbClr val="45484C"/>
                </a:solidFill>
              </a:rPr>
              <a:t/>
            </a:r>
            <a:br>
              <a:rPr lang="ru-RU" sz="1800" dirty="0" smtClean="0">
                <a:solidFill>
                  <a:srgbClr val="45484C"/>
                </a:solidFill>
              </a:rPr>
            </a:br>
            <a:endParaRPr lang="ru-RU" sz="1800" dirty="0">
              <a:solidFill>
                <a:srgbClr val="45484C"/>
              </a:solidFill>
            </a:endParaRPr>
          </a:p>
        </p:txBody>
      </p:sp>
    </p:spTree>
    <p:extLst>
      <p:ext uri="{BB962C8B-B14F-4D97-AF65-F5344CB8AC3E}">
        <p14:creationId xmlns:p14="http://schemas.microsoft.com/office/powerpoint/2010/main" val="3198715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8" name="Заголовок 11"/>
          <p:cNvSpPr>
            <a:spLocks noGrp="1"/>
          </p:cNvSpPr>
          <p:nvPr>
            <p:ph type="ctrTitle"/>
          </p:nvPr>
        </p:nvSpPr>
        <p:spPr>
          <a:xfrm>
            <a:off x="3509319" y="98126"/>
            <a:ext cx="8122507" cy="1359666"/>
          </a:xfrm>
        </p:spPr>
        <p:txBody>
          <a:bodyPr>
            <a:normAutofit fontScale="90000"/>
          </a:bodyPr>
          <a:lstStyle/>
          <a:p>
            <a:r>
              <a:rPr lang="ru-RU" sz="4400" b="1" dirty="0" smtClean="0">
                <a:solidFill>
                  <a:srgbClr val="FF5000"/>
                </a:solidFill>
                <a:latin typeface="Arial" panose="020B0604020202020204" pitchFamily="34" charset="0"/>
                <a:cs typeface="Arial" panose="020B0604020202020204" pitchFamily="34" charset="0"/>
              </a:rPr>
              <a:t>Назначение уполномоченного/заместителя  </a:t>
            </a:r>
            <a:endParaRPr lang="ru-RU" sz="4400" b="1" dirty="0">
              <a:solidFill>
                <a:srgbClr val="FF5000"/>
              </a:solidFill>
              <a:latin typeface="Arial" panose="020B0604020202020204" pitchFamily="34" charset="0"/>
              <a:cs typeface="Arial" panose="020B0604020202020204" pitchFamily="34" charset="0"/>
            </a:endParaRPr>
          </a:p>
        </p:txBody>
      </p:sp>
      <p:sp>
        <p:nvSpPr>
          <p:cNvPr id="10" name="Подзаголовок 2"/>
          <p:cNvSpPr>
            <a:spLocks noGrp="1"/>
          </p:cNvSpPr>
          <p:nvPr>
            <p:ph type="subTitle" idx="1"/>
          </p:nvPr>
        </p:nvSpPr>
        <p:spPr>
          <a:xfrm>
            <a:off x="148281" y="1618304"/>
            <a:ext cx="6063049" cy="4943008"/>
          </a:xfrm>
          <a:noFill/>
          <a:ln>
            <a:noFill/>
          </a:ln>
        </p:spPr>
        <p:txBody>
          <a:bodyPr>
            <a:normAutofit fontScale="55000" lnSpcReduction="20000"/>
          </a:bodyPr>
          <a:lstStyle/>
          <a:p>
            <a:pPr marL="457200" indent="-457200">
              <a:lnSpc>
                <a:spcPct val="170000"/>
              </a:lnSpc>
              <a:buAutoNum type="arabicPeriod"/>
            </a:pPr>
            <a:r>
              <a:rPr lang="ru-RU" sz="2900" dirty="0" smtClean="0">
                <a:solidFill>
                  <a:srgbClr val="45484C"/>
                </a:solidFill>
              </a:rPr>
              <a:t>Система Е1-Закупки имеет функционал назначения себе замещающего/уполномоченного. Для этого нажмите на маленькую стрелочку около вашего ФИО, далее нажмите кнопку «Назначить заместителя»</a:t>
            </a:r>
            <a:br>
              <a:rPr lang="ru-RU" sz="2900" dirty="0" smtClean="0">
                <a:solidFill>
                  <a:srgbClr val="45484C"/>
                </a:solidFill>
              </a:rPr>
            </a:br>
            <a:r>
              <a:rPr lang="ru-RU" sz="2900" dirty="0" smtClean="0">
                <a:solidFill>
                  <a:srgbClr val="45484C"/>
                </a:solidFill>
              </a:rPr>
              <a:t>2. При выборе уполномоченного, данный пользователь получит доступ ко всем вашим закупкам, поручениям и согласованиям бессрочно. До момента отмены передачи полномочий</a:t>
            </a:r>
            <a:br>
              <a:rPr lang="ru-RU" sz="2900" dirty="0" smtClean="0">
                <a:solidFill>
                  <a:srgbClr val="45484C"/>
                </a:solidFill>
              </a:rPr>
            </a:br>
            <a:r>
              <a:rPr lang="ru-RU" sz="2900" dirty="0" smtClean="0">
                <a:solidFill>
                  <a:srgbClr val="45484C"/>
                </a:solidFill>
              </a:rPr>
              <a:t>3. При выборе заместителя, данный пользователь получит доступ ко всем вашим закупкам, поручениям и согласованиям до окончания замещения </a:t>
            </a:r>
          </a:p>
          <a:p>
            <a:pPr marL="342900" indent="-342900">
              <a:buAutoNum type="arabicPeriod"/>
            </a:pPr>
            <a:endParaRPr lang="ru-RU" sz="1400" dirty="0" smtClean="0">
              <a:solidFill>
                <a:srgbClr val="45484C"/>
              </a:solidFill>
            </a:endParaRPr>
          </a:p>
          <a:p>
            <a:pPr marL="342900" indent="-342900" algn="l">
              <a:buAutoNum type="arabicPeriod"/>
            </a:pPr>
            <a:endParaRPr lang="ru-RU" sz="1800" dirty="0" smtClean="0">
              <a:solidFill>
                <a:srgbClr val="45484C"/>
              </a:solidFill>
            </a:endParaRPr>
          </a:p>
          <a:p>
            <a:pPr algn="l"/>
            <a:r>
              <a:rPr lang="ru-RU" sz="1800" dirty="0" smtClean="0">
                <a:solidFill>
                  <a:srgbClr val="45484C"/>
                </a:solidFill>
              </a:rPr>
              <a:t/>
            </a:r>
            <a:br>
              <a:rPr lang="ru-RU" sz="1800" dirty="0" smtClean="0">
                <a:solidFill>
                  <a:srgbClr val="45484C"/>
                </a:solidFill>
              </a:rPr>
            </a:br>
            <a:endParaRPr lang="ru-RU" sz="1800" dirty="0">
              <a:solidFill>
                <a:srgbClr val="45484C"/>
              </a:solidFill>
            </a:endParaRPr>
          </a:p>
        </p:txBody>
      </p:sp>
      <p:pic>
        <p:nvPicPr>
          <p:cNvPr id="4" name="Рисунок 3"/>
          <p:cNvPicPr>
            <a:picLocks noChangeAspect="1"/>
          </p:cNvPicPr>
          <p:nvPr/>
        </p:nvPicPr>
        <p:blipFill>
          <a:blip r:embed="rId5"/>
          <a:stretch>
            <a:fillRect/>
          </a:stretch>
        </p:blipFill>
        <p:spPr>
          <a:xfrm>
            <a:off x="7745084" y="1755852"/>
            <a:ext cx="3886742" cy="1352739"/>
          </a:xfrm>
          <a:prstGeom prst="rect">
            <a:avLst/>
          </a:prstGeom>
        </p:spPr>
      </p:pic>
      <p:pic>
        <p:nvPicPr>
          <p:cNvPr id="6" name="Рисунок 5"/>
          <p:cNvPicPr>
            <a:picLocks noChangeAspect="1"/>
          </p:cNvPicPr>
          <p:nvPr/>
        </p:nvPicPr>
        <p:blipFill>
          <a:blip r:embed="rId6"/>
          <a:stretch>
            <a:fillRect/>
          </a:stretch>
        </p:blipFill>
        <p:spPr>
          <a:xfrm>
            <a:off x="7117492" y="3391908"/>
            <a:ext cx="4949454" cy="2589400"/>
          </a:xfrm>
          <a:prstGeom prst="rect">
            <a:avLst/>
          </a:prstGeom>
        </p:spPr>
      </p:pic>
    </p:spTree>
    <p:extLst>
      <p:ext uri="{BB962C8B-B14F-4D97-AF65-F5344CB8AC3E}">
        <p14:creationId xmlns:p14="http://schemas.microsoft.com/office/powerpoint/2010/main" val="1251265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7" name="Заголовок 11"/>
          <p:cNvSpPr>
            <a:spLocks noGrp="1"/>
          </p:cNvSpPr>
          <p:nvPr>
            <p:ph type="ctrTitle"/>
          </p:nvPr>
        </p:nvSpPr>
        <p:spPr>
          <a:xfrm>
            <a:off x="3995620" y="166575"/>
            <a:ext cx="7644444" cy="742049"/>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Авторизация в системе</a:t>
            </a:r>
            <a:endParaRPr lang="ru-RU" sz="4400" b="1" dirty="0">
              <a:solidFill>
                <a:srgbClr val="FF5000"/>
              </a:solidFill>
              <a:latin typeface="Arial" panose="020B0604020202020204" pitchFamily="34" charset="0"/>
              <a:cs typeface="Arial" panose="020B0604020202020204" pitchFamily="34" charset="0"/>
            </a:endParaRPr>
          </a:p>
        </p:txBody>
      </p:sp>
      <p:sp>
        <p:nvSpPr>
          <p:cNvPr id="3" name="Подзаголовок 2"/>
          <p:cNvSpPr>
            <a:spLocks noGrp="1"/>
          </p:cNvSpPr>
          <p:nvPr>
            <p:ph type="subTitle" idx="1"/>
          </p:nvPr>
        </p:nvSpPr>
        <p:spPr>
          <a:xfrm>
            <a:off x="140042" y="1678924"/>
            <a:ext cx="12051957" cy="1655762"/>
          </a:xfrm>
        </p:spPr>
        <p:txBody>
          <a:bodyPr/>
          <a:lstStyle/>
          <a:p>
            <a:pPr algn="l"/>
            <a:r>
              <a:rPr lang="en-US" sz="2000" dirty="0" smtClean="0">
                <a:solidFill>
                  <a:srgbClr val="45484C"/>
                </a:solidFill>
              </a:rPr>
              <a:t>1. </a:t>
            </a:r>
            <a:r>
              <a:rPr lang="ru-RU" sz="2000" dirty="0" smtClean="0">
                <a:solidFill>
                  <a:srgbClr val="45484C"/>
                </a:solidFill>
              </a:rPr>
              <a:t>Вход в систему Е1-Закупки осуществляется по постоянной ссылке </a:t>
            </a:r>
            <a:r>
              <a:rPr lang="en-US" sz="2000" dirty="0" smtClean="0">
                <a:solidFill>
                  <a:srgbClr val="45484C"/>
                </a:solidFill>
                <a:hlinkClick r:id="rId5"/>
              </a:rPr>
              <a:t>http://192.168.254.12</a:t>
            </a:r>
            <a:r>
              <a:rPr lang="en-US" sz="2000" dirty="0" smtClean="0">
                <a:solidFill>
                  <a:srgbClr val="45484C"/>
                </a:solidFill>
              </a:rPr>
              <a:t/>
            </a:r>
            <a:br>
              <a:rPr lang="en-US" sz="2000" dirty="0" smtClean="0">
                <a:solidFill>
                  <a:srgbClr val="45484C"/>
                </a:solidFill>
              </a:rPr>
            </a:br>
            <a:r>
              <a:rPr lang="en-US" sz="2000" dirty="0" smtClean="0">
                <a:solidFill>
                  <a:srgbClr val="45484C"/>
                </a:solidFill>
              </a:rPr>
              <a:t>2. </a:t>
            </a:r>
            <a:r>
              <a:rPr lang="ru-RU" sz="2000" dirty="0">
                <a:solidFill>
                  <a:srgbClr val="45484C"/>
                </a:solidFill>
                <a:ea typeface="Tele2 TextSans" panose="02000000000000000000" pitchFamily="50" charset="0"/>
                <a:cs typeface="Tele2 TextSans" panose="02000000000000000000" pitchFamily="50" charset="0"/>
              </a:rPr>
              <a:t>Для первого входа в систему Е1-Закупки потребуется ввести логин </a:t>
            </a:r>
            <a:r>
              <a:rPr lang="ru-RU" sz="2000" dirty="0" smtClean="0">
                <a:solidFill>
                  <a:srgbClr val="45484C"/>
                </a:solidFill>
                <a:ea typeface="Tele2 TextSans" panose="02000000000000000000" pitchFamily="50" charset="0"/>
                <a:cs typeface="Tele2 TextSans" panose="02000000000000000000" pitchFamily="50" charset="0"/>
              </a:rPr>
              <a:t>и пароль учетной записи для </a:t>
            </a:r>
            <a:r>
              <a:rPr lang="ru-RU" sz="2000" dirty="0">
                <a:solidFill>
                  <a:srgbClr val="45484C"/>
                </a:solidFill>
                <a:ea typeface="Tele2 TextSans" panose="02000000000000000000" pitchFamily="50" charset="0"/>
                <a:cs typeface="Tele2 TextSans" panose="02000000000000000000" pitchFamily="50" charset="0"/>
              </a:rPr>
              <a:t>входа в </a:t>
            </a:r>
            <a:r>
              <a:rPr lang="ru-RU" sz="2000" dirty="0" smtClean="0">
                <a:solidFill>
                  <a:srgbClr val="45484C"/>
                </a:solidFill>
                <a:ea typeface="Tele2 TextSans" panose="02000000000000000000" pitchFamily="50" charset="0"/>
                <a:cs typeface="Tele2 TextSans" panose="02000000000000000000" pitchFamily="50" charset="0"/>
              </a:rPr>
              <a:t>компьютер и нажать кнопку «Войти»</a:t>
            </a:r>
            <a:endParaRPr lang="ru-RU" sz="2000" dirty="0">
              <a:solidFill>
                <a:srgbClr val="45484C"/>
              </a:solidFill>
              <a:ea typeface="Tele2 TextSans" panose="02000000000000000000" pitchFamily="50" charset="0"/>
              <a:cs typeface="Tele2 TextSans" panose="02000000000000000000" pitchFamily="50" charset="0"/>
            </a:endParaRPr>
          </a:p>
          <a:p>
            <a:pPr algn="l"/>
            <a:endParaRPr lang="ru-RU" dirty="0">
              <a:solidFill>
                <a:srgbClr val="45484C"/>
              </a:solidFill>
            </a:endParaRPr>
          </a:p>
        </p:txBody>
      </p:sp>
      <p:pic>
        <p:nvPicPr>
          <p:cNvPr id="8" name="Рисунок 7"/>
          <p:cNvPicPr>
            <a:picLocks noChangeAspect="1"/>
          </p:cNvPicPr>
          <p:nvPr/>
        </p:nvPicPr>
        <p:blipFill>
          <a:blip r:embed="rId6"/>
          <a:stretch>
            <a:fillRect/>
          </a:stretch>
        </p:blipFill>
        <p:spPr>
          <a:xfrm>
            <a:off x="3226694" y="2905431"/>
            <a:ext cx="6858957" cy="2991267"/>
          </a:xfrm>
          <a:prstGeom prst="rect">
            <a:avLst/>
          </a:prstGeom>
        </p:spPr>
      </p:pic>
    </p:spTree>
    <p:extLst>
      <p:ext uri="{BB962C8B-B14F-4D97-AF65-F5344CB8AC3E}">
        <p14:creationId xmlns:p14="http://schemas.microsoft.com/office/powerpoint/2010/main" val="1513207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7" name="Заголовок 11"/>
          <p:cNvSpPr>
            <a:spLocks noGrp="1"/>
          </p:cNvSpPr>
          <p:nvPr>
            <p:ph type="ctrTitle"/>
          </p:nvPr>
        </p:nvSpPr>
        <p:spPr>
          <a:xfrm>
            <a:off x="3995620" y="166575"/>
            <a:ext cx="7644444" cy="742049"/>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Создание ППЗ</a:t>
            </a:r>
            <a:endParaRPr lang="ru-RU" sz="4400" b="1" dirty="0">
              <a:solidFill>
                <a:srgbClr val="FF5000"/>
              </a:solidFill>
              <a:latin typeface="Arial" panose="020B0604020202020204" pitchFamily="34" charset="0"/>
              <a:cs typeface="Arial" panose="020B0604020202020204" pitchFamily="34" charset="0"/>
            </a:endParaRPr>
          </a:p>
        </p:txBody>
      </p:sp>
      <p:pic>
        <p:nvPicPr>
          <p:cNvPr id="2" name="Рисунок 1"/>
          <p:cNvPicPr>
            <a:picLocks noChangeAspect="1"/>
          </p:cNvPicPr>
          <p:nvPr/>
        </p:nvPicPr>
        <p:blipFill>
          <a:blip r:embed="rId5"/>
          <a:stretch>
            <a:fillRect/>
          </a:stretch>
        </p:blipFill>
        <p:spPr>
          <a:xfrm>
            <a:off x="4611941" y="1313146"/>
            <a:ext cx="6912444" cy="3502659"/>
          </a:xfrm>
          <a:prstGeom prst="rect">
            <a:avLst/>
          </a:prstGeom>
        </p:spPr>
      </p:pic>
      <p:pic>
        <p:nvPicPr>
          <p:cNvPr id="3" name="Рисунок 2"/>
          <p:cNvPicPr>
            <a:picLocks noChangeAspect="1"/>
          </p:cNvPicPr>
          <p:nvPr/>
        </p:nvPicPr>
        <p:blipFill>
          <a:blip r:embed="rId6"/>
          <a:stretch>
            <a:fillRect/>
          </a:stretch>
        </p:blipFill>
        <p:spPr>
          <a:xfrm>
            <a:off x="3593739" y="3064476"/>
            <a:ext cx="8598262" cy="3032212"/>
          </a:xfrm>
          <a:prstGeom prst="rect">
            <a:avLst/>
          </a:prstGeom>
        </p:spPr>
      </p:pic>
      <p:sp>
        <p:nvSpPr>
          <p:cNvPr id="4" name="Прямоугольник 3"/>
          <p:cNvSpPr/>
          <p:nvPr/>
        </p:nvSpPr>
        <p:spPr>
          <a:xfrm>
            <a:off x="5667632" y="1392195"/>
            <a:ext cx="873211" cy="313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736757" y="2001795"/>
            <a:ext cx="1301578" cy="2553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 name="Прямая со стрелкой 9"/>
          <p:cNvCxnSpPr/>
          <p:nvPr/>
        </p:nvCxnSpPr>
        <p:spPr>
          <a:xfrm flipH="1">
            <a:off x="5486400" y="1705232"/>
            <a:ext cx="255373" cy="264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Подзаголовок 2"/>
          <p:cNvSpPr>
            <a:spLocks noGrp="1"/>
          </p:cNvSpPr>
          <p:nvPr>
            <p:ph type="subTitle" idx="1"/>
          </p:nvPr>
        </p:nvSpPr>
        <p:spPr>
          <a:xfrm>
            <a:off x="90616" y="1034391"/>
            <a:ext cx="4431957" cy="681541"/>
          </a:xfrm>
        </p:spPr>
        <p:txBody>
          <a:bodyPr>
            <a:normAutofit/>
          </a:bodyPr>
          <a:lstStyle/>
          <a:p>
            <a:pPr algn="l"/>
            <a:r>
              <a:rPr lang="en-US" sz="1800" dirty="0" smtClean="0">
                <a:solidFill>
                  <a:srgbClr val="45484C"/>
                </a:solidFill>
              </a:rPr>
              <a:t>1. </a:t>
            </a:r>
            <a:r>
              <a:rPr lang="ru-RU" sz="1800" dirty="0" smtClean="0">
                <a:solidFill>
                  <a:srgbClr val="45484C"/>
                </a:solidFill>
              </a:rPr>
              <a:t>Откройте пункт меню Планирование и нажмите кнопку «Новая позиция ПЗ»</a:t>
            </a:r>
            <a:endParaRPr lang="ru-RU" sz="1800" dirty="0">
              <a:solidFill>
                <a:srgbClr val="45484C"/>
              </a:solidFill>
            </a:endParaRPr>
          </a:p>
        </p:txBody>
      </p:sp>
      <p:sp>
        <p:nvSpPr>
          <p:cNvPr id="15" name="Подзаголовок 2"/>
          <p:cNvSpPr txBox="1">
            <a:spLocks/>
          </p:cNvSpPr>
          <p:nvPr/>
        </p:nvSpPr>
        <p:spPr>
          <a:xfrm>
            <a:off x="89368" y="1647751"/>
            <a:ext cx="4431957" cy="1451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1800" dirty="0">
                <a:solidFill>
                  <a:srgbClr val="45484C"/>
                </a:solidFill>
              </a:rPr>
              <a:t>2</a:t>
            </a:r>
            <a:r>
              <a:rPr lang="en-US" sz="1800" dirty="0" smtClean="0">
                <a:solidFill>
                  <a:srgbClr val="45484C"/>
                </a:solidFill>
              </a:rPr>
              <a:t>.</a:t>
            </a:r>
            <a:r>
              <a:rPr lang="ru-RU" sz="1800" dirty="0" smtClean="0">
                <a:solidFill>
                  <a:srgbClr val="45484C"/>
                </a:solidFill>
              </a:rPr>
              <a:t> В открывшемся окне «Позиции плана закупок» необходимо заполнить обязательные поля в разделе Основные сведения, Предмет закупки: </a:t>
            </a:r>
            <a:endParaRPr lang="ru-RU" sz="1800" dirty="0">
              <a:solidFill>
                <a:srgbClr val="45484C"/>
              </a:solidFill>
            </a:endParaRPr>
          </a:p>
        </p:txBody>
      </p:sp>
      <p:sp>
        <p:nvSpPr>
          <p:cNvPr id="16" name="Подзаголовок 2"/>
          <p:cNvSpPr txBox="1">
            <a:spLocks/>
          </p:cNvSpPr>
          <p:nvPr/>
        </p:nvSpPr>
        <p:spPr>
          <a:xfrm>
            <a:off x="51468" y="2845021"/>
            <a:ext cx="3451655" cy="35669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Tx/>
              <a:buChar char="-"/>
            </a:pPr>
            <a:r>
              <a:rPr lang="ru-RU" sz="1200" dirty="0" smtClean="0">
                <a:solidFill>
                  <a:srgbClr val="45484C"/>
                </a:solidFill>
              </a:rPr>
              <a:t>Обязательные поля отмечены </a:t>
            </a:r>
            <a:r>
              <a:rPr lang="ru-RU" sz="1200" dirty="0" smtClean="0">
                <a:solidFill>
                  <a:srgbClr val="FF0000"/>
                </a:solidFill>
              </a:rPr>
              <a:t>*</a:t>
            </a:r>
            <a:endParaRPr lang="ru-RU" sz="1200" dirty="0">
              <a:solidFill>
                <a:srgbClr val="45484C"/>
              </a:solidFill>
            </a:endParaRPr>
          </a:p>
          <a:p>
            <a:pPr marL="171450" indent="-171450" algn="l">
              <a:buFontTx/>
              <a:buChar char="-"/>
            </a:pPr>
            <a:r>
              <a:rPr lang="ru-RU" sz="1200" dirty="0" smtClean="0">
                <a:solidFill>
                  <a:srgbClr val="45484C"/>
                </a:solidFill>
              </a:rPr>
              <a:t>Поля «Отдел», «Курирующий зам. Пред», «Год планируемого периода» заполняются автоматически подразделением инициатора, курирующим зам. Пред. подразделения, текущим годом соответственно. Поля доступны к редактированию</a:t>
            </a:r>
          </a:p>
          <a:p>
            <a:pPr marL="171450" indent="-171450" algn="l">
              <a:buFontTx/>
              <a:buChar char="-"/>
            </a:pPr>
            <a:r>
              <a:rPr lang="ru-RU" sz="1200" dirty="0" smtClean="0">
                <a:solidFill>
                  <a:srgbClr val="45484C"/>
                </a:solidFill>
              </a:rPr>
              <a:t>«Способ закупки» заполняется опционально, в случае не заполнения этого поля, его заполнит Специалист по закупкам на этапе согласования</a:t>
            </a:r>
          </a:p>
          <a:p>
            <a:pPr marL="171450" indent="-171450" algn="l">
              <a:buFontTx/>
              <a:buChar char="-"/>
            </a:pPr>
            <a:r>
              <a:rPr lang="ru-RU" sz="1200" dirty="0" smtClean="0">
                <a:solidFill>
                  <a:srgbClr val="45484C"/>
                </a:solidFill>
              </a:rPr>
              <a:t>Установите </a:t>
            </a:r>
            <a:r>
              <a:rPr lang="ru-RU" sz="1200" dirty="0" err="1" smtClean="0">
                <a:solidFill>
                  <a:srgbClr val="45484C"/>
                </a:solidFill>
              </a:rPr>
              <a:t>чекбокс</a:t>
            </a:r>
            <a:r>
              <a:rPr lang="ru-RU" sz="1200" dirty="0" smtClean="0">
                <a:solidFill>
                  <a:srgbClr val="45484C"/>
                </a:solidFill>
              </a:rPr>
              <a:t> «Запрос цен» если планируется провести процедуру с формой торгов «Запрос </a:t>
            </a:r>
            <a:r>
              <a:rPr lang="ru-RU" sz="1200" dirty="0">
                <a:solidFill>
                  <a:srgbClr val="45484C"/>
                </a:solidFill>
              </a:rPr>
              <a:t>о предоставлении ценовой </a:t>
            </a:r>
            <a:r>
              <a:rPr lang="ru-RU" sz="1200" dirty="0" smtClean="0">
                <a:solidFill>
                  <a:srgbClr val="45484C"/>
                </a:solidFill>
              </a:rPr>
              <a:t>информации»</a:t>
            </a:r>
          </a:p>
          <a:p>
            <a:pPr marL="171450" indent="-171450" algn="l">
              <a:buFontTx/>
              <a:buChar char="-"/>
            </a:pPr>
            <a:r>
              <a:rPr lang="ru-RU" sz="1200" dirty="0" smtClean="0">
                <a:solidFill>
                  <a:srgbClr val="45484C"/>
                </a:solidFill>
              </a:rPr>
              <a:t>При необходимости вы можете воспользоваться подсказкой наведя на значок </a:t>
            </a:r>
            <a:r>
              <a:rPr lang="ru-RU" sz="1200" dirty="0" smtClean="0">
                <a:solidFill>
                  <a:srgbClr val="0070C0"/>
                </a:solidFill>
              </a:rPr>
              <a:t>?</a:t>
            </a:r>
          </a:p>
          <a:p>
            <a:pPr marL="171450" indent="-171450" algn="l">
              <a:buFontTx/>
              <a:buChar char="-"/>
            </a:pPr>
            <a:endParaRPr lang="ru-RU" sz="1200" dirty="0" smtClean="0">
              <a:solidFill>
                <a:srgbClr val="45484C"/>
              </a:solidFill>
            </a:endParaRPr>
          </a:p>
          <a:p>
            <a:pPr marL="171450" indent="-171450" algn="l">
              <a:buFontTx/>
              <a:buChar char="-"/>
            </a:pPr>
            <a:endParaRPr lang="ru-RU" sz="1200" dirty="0" smtClean="0">
              <a:solidFill>
                <a:srgbClr val="45484C"/>
              </a:solidFill>
            </a:endParaRPr>
          </a:p>
          <a:p>
            <a:pPr algn="l"/>
            <a:endParaRPr lang="ru-RU" sz="1200" dirty="0" smtClean="0">
              <a:solidFill>
                <a:srgbClr val="45484C"/>
              </a:solidFill>
            </a:endParaRPr>
          </a:p>
          <a:p>
            <a:pPr marL="171450" indent="-171450" algn="l">
              <a:buFontTx/>
              <a:buChar char="-"/>
            </a:pPr>
            <a:endParaRPr lang="ru-RU" sz="1200" dirty="0" smtClean="0">
              <a:solidFill>
                <a:srgbClr val="45484C"/>
              </a:solidFill>
            </a:endParaRPr>
          </a:p>
          <a:p>
            <a:pPr marL="171450" indent="-171450" algn="l">
              <a:buFontTx/>
              <a:buChar char="-"/>
            </a:pPr>
            <a:endParaRPr lang="ru-RU" sz="1200" dirty="0" smtClean="0">
              <a:solidFill>
                <a:srgbClr val="45484C"/>
              </a:solidFill>
            </a:endParaRPr>
          </a:p>
        </p:txBody>
      </p:sp>
    </p:spTree>
    <p:extLst>
      <p:ext uri="{BB962C8B-B14F-4D97-AF65-F5344CB8AC3E}">
        <p14:creationId xmlns:p14="http://schemas.microsoft.com/office/powerpoint/2010/main" val="192620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7" name="Заголовок 11"/>
          <p:cNvSpPr>
            <a:spLocks noGrp="1"/>
          </p:cNvSpPr>
          <p:nvPr>
            <p:ph type="ctrTitle"/>
          </p:nvPr>
        </p:nvSpPr>
        <p:spPr>
          <a:xfrm>
            <a:off x="3995620" y="166575"/>
            <a:ext cx="7644444" cy="742049"/>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Создание ППЗ</a:t>
            </a:r>
            <a:endParaRPr lang="ru-RU" sz="4400" b="1" dirty="0">
              <a:solidFill>
                <a:srgbClr val="FF5000"/>
              </a:solidFill>
              <a:latin typeface="Arial" panose="020B0604020202020204" pitchFamily="34" charset="0"/>
              <a:cs typeface="Arial" panose="020B0604020202020204" pitchFamily="34" charset="0"/>
            </a:endParaRPr>
          </a:p>
        </p:txBody>
      </p:sp>
      <p:pic>
        <p:nvPicPr>
          <p:cNvPr id="2" name="Рисунок 1"/>
          <p:cNvPicPr>
            <a:picLocks noChangeAspect="1"/>
          </p:cNvPicPr>
          <p:nvPr/>
        </p:nvPicPr>
        <p:blipFill>
          <a:blip r:embed="rId5"/>
          <a:stretch>
            <a:fillRect/>
          </a:stretch>
        </p:blipFill>
        <p:spPr>
          <a:xfrm>
            <a:off x="4463789" y="1056796"/>
            <a:ext cx="7728211" cy="3559170"/>
          </a:xfrm>
          <a:prstGeom prst="rect">
            <a:avLst/>
          </a:prstGeom>
        </p:spPr>
      </p:pic>
      <p:pic>
        <p:nvPicPr>
          <p:cNvPr id="3" name="Рисунок 2"/>
          <p:cNvPicPr>
            <a:picLocks noChangeAspect="1"/>
          </p:cNvPicPr>
          <p:nvPr/>
        </p:nvPicPr>
        <p:blipFill>
          <a:blip r:embed="rId6"/>
          <a:stretch>
            <a:fillRect/>
          </a:stretch>
        </p:blipFill>
        <p:spPr>
          <a:xfrm>
            <a:off x="4463788" y="4764139"/>
            <a:ext cx="7728211" cy="1500486"/>
          </a:xfrm>
          <a:prstGeom prst="rect">
            <a:avLst/>
          </a:prstGeom>
        </p:spPr>
      </p:pic>
      <p:sp>
        <p:nvSpPr>
          <p:cNvPr id="10" name="Подзаголовок 2"/>
          <p:cNvSpPr txBox="1">
            <a:spLocks/>
          </p:cNvSpPr>
          <p:nvPr/>
        </p:nvSpPr>
        <p:spPr>
          <a:xfrm>
            <a:off x="230241" y="984936"/>
            <a:ext cx="3451655" cy="30322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Tx/>
              <a:buChar char="-"/>
            </a:pPr>
            <a:r>
              <a:rPr lang="ru-RU" sz="1200" dirty="0" smtClean="0">
                <a:solidFill>
                  <a:srgbClr val="45484C"/>
                </a:solidFill>
              </a:rPr>
              <a:t>Заполните обязательные поля позиции ППЗ, в случае если вам нужно добавить еще позиции нажмите значок </a:t>
            </a:r>
            <a:r>
              <a:rPr lang="ru-RU" sz="1400" dirty="0" smtClean="0">
                <a:solidFill>
                  <a:srgbClr val="0070C0"/>
                </a:solidFill>
              </a:rPr>
              <a:t>+</a:t>
            </a:r>
            <a:endParaRPr lang="ru-RU" sz="1400" dirty="0" smtClean="0">
              <a:solidFill>
                <a:srgbClr val="45484C"/>
              </a:solidFill>
            </a:endParaRPr>
          </a:p>
          <a:p>
            <a:pPr marL="171450" indent="-171450" algn="l">
              <a:buFontTx/>
              <a:buChar char="-"/>
            </a:pPr>
            <a:r>
              <a:rPr lang="ru-RU" sz="1200" dirty="0" smtClean="0">
                <a:solidFill>
                  <a:srgbClr val="45484C"/>
                </a:solidFill>
              </a:rPr>
              <a:t>Для ввода Начальной цены договора вручную установите </a:t>
            </a:r>
            <a:r>
              <a:rPr lang="ru-RU" sz="1200" dirty="0" err="1" smtClean="0">
                <a:solidFill>
                  <a:srgbClr val="45484C"/>
                </a:solidFill>
              </a:rPr>
              <a:t>чекбокс</a:t>
            </a:r>
            <a:r>
              <a:rPr lang="ru-RU" sz="1200" dirty="0" smtClean="0">
                <a:solidFill>
                  <a:srgbClr val="45484C"/>
                </a:solidFill>
              </a:rPr>
              <a:t> «</a:t>
            </a:r>
            <a:r>
              <a:rPr lang="ru-RU" sz="1200" dirty="0">
                <a:solidFill>
                  <a:srgbClr val="45484C"/>
                </a:solidFill>
              </a:rPr>
              <a:t>Ввести сумму по </a:t>
            </a:r>
            <a:r>
              <a:rPr lang="ru-RU" sz="1200" dirty="0" smtClean="0">
                <a:solidFill>
                  <a:srgbClr val="45484C"/>
                </a:solidFill>
              </a:rPr>
              <a:t>строке»</a:t>
            </a:r>
          </a:p>
          <a:p>
            <a:pPr marL="171450" indent="-171450" algn="l">
              <a:buFontTx/>
              <a:buChar char="-"/>
            </a:pPr>
            <a:r>
              <a:rPr lang="ru-RU" sz="1200" dirty="0" smtClean="0">
                <a:solidFill>
                  <a:srgbClr val="45484C"/>
                </a:solidFill>
              </a:rPr>
              <a:t>Для выбора наименования позиции из справочника установите </a:t>
            </a:r>
            <a:r>
              <a:rPr lang="ru-RU" sz="1200" dirty="0" err="1" smtClean="0">
                <a:solidFill>
                  <a:srgbClr val="45484C"/>
                </a:solidFill>
              </a:rPr>
              <a:t>чекбокс</a:t>
            </a:r>
            <a:r>
              <a:rPr lang="ru-RU" sz="1200" dirty="0" smtClean="0">
                <a:solidFill>
                  <a:srgbClr val="45484C"/>
                </a:solidFill>
              </a:rPr>
              <a:t> «</a:t>
            </a:r>
            <a:r>
              <a:rPr lang="ru-RU" sz="1200" dirty="0">
                <a:solidFill>
                  <a:srgbClr val="45484C"/>
                </a:solidFill>
              </a:rPr>
              <a:t>Выбрать позицию из справочника</a:t>
            </a:r>
            <a:r>
              <a:rPr lang="ru-RU" sz="1200" dirty="0" smtClean="0">
                <a:solidFill>
                  <a:srgbClr val="45484C"/>
                </a:solidFill>
              </a:rPr>
              <a:t>»</a:t>
            </a:r>
          </a:p>
          <a:p>
            <a:pPr marL="171450" indent="-171450" algn="l">
              <a:buFontTx/>
              <a:buChar char="-"/>
            </a:pPr>
            <a:r>
              <a:rPr lang="ru-RU" sz="1200" dirty="0" smtClean="0">
                <a:solidFill>
                  <a:srgbClr val="45484C"/>
                </a:solidFill>
              </a:rPr>
              <a:t>Для присоединения документации, файлов к ППЗ нажмите «Выберите файлы»</a:t>
            </a:r>
          </a:p>
          <a:p>
            <a:pPr marL="171450" indent="-171450" algn="l">
              <a:buFontTx/>
              <a:buChar char="-"/>
            </a:pPr>
            <a:r>
              <a:rPr lang="ru-RU" sz="1200" dirty="0" smtClean="0">
                <a:solidFill>
                  <a:srgbClr val="45484C"/>
                </a:solidFill>
              </a:rPr>
              <a:t>Поля в разделе «Условия поставки» заполняется опционально</a:t>
            </a:r>
          </a:p>
          <a:p>
            <a:pPr algn="l"/>
            <a:endParaRPr lang="ru-RU" sz="1200" dirty="0" smtClean="0">
              <a:solidFill>
                <a:srgbClr val="45484C"/>
              </a:solidFill>
            </a:endParaRPr>
          </a:p>
          <a:p>
            <a:pPr marL="171450" indent="-171450" algn="l">
              <a:buFontTx/>
              <a:buChar char="-"/>
            </a:pPr>
            <a:endParaRPr lang="ru-RU" sz="1200" dirty="0" smtClean="0">
              <a:solidFill>
                <a:srgbClr val="45484C"/>
              </a:solidFill>
            </a:endParaRPr>
          </a:p>
          <a:p>
            <a:pPr marL="171450" indent="-171450" algn="l">
              <a:buFontTx/>
              <a:buChar char="-"/>
            </a:pPr>
            <a:endParaRPr lang="ru-RU" sz="1200" dirty="0" smtClean="0">
              <a:solidFill>
                <a:srgbClr val="45484C"/>
              </a:solidFill>
            </a:endParaRPr>
          </a:p>
        </p:txBody>
      </p:sp>
      <p:sp>
        <p:nvSpPr>
          <p:cNvPr id="11" name="Подзаголовок 2"/>
          <p:cNvSpPr>
            <a:spLocks noGrp="1"/>
          </p:cNvSpPr>
          <p:nvPr>
            <p:ph type="subTitle" idx="1"/>
          </p:nvPr>
        </p:nvSpPr>
        <p:spPr>
          <a:xfrm>
            <a:off x="80952" y="3739324"/>
            <a:ext cx="4382836" cy="2803126"/>
          </a:xfrm>
        </p:spPr>
        <p:txBody>
          <a:bodyPr>
            <a:normAutofit/>
          </a:bodyPr>
          <a:lstStyle/>
          <a:p>
            <a:pPr algn="l"/>
            <a:r>
              <a:rPr lang="ru-RU" sz="1800" dirty="0">
                <a:solidFill>
                  <a:srgbClr val="45484C"/>
                </a:solidFill>
              </a:rPr>
              <a:t>3</a:t>
            </a:r>
            <a:r>
              <a:rPr lang="en-US" sz="1800" dirty="0" smtClean="0">
                <a:solidFill>
                  <a:srgbClr val="45484C"/>
                </a:solidFill>
              </a:rPr>
              <a:t>. </a:t>
            </a:r>
            <a:r>
              <a:rPr lang="ru-RU" sz="1800" dirty="0" smtClean="0">
                <a:solidFill>
                  <a:srgbClr val="45484C"/>
                </a:solidFill>
              </a:rPr>
              <a:t>После заполнения всех необходимых полей нажмите кнопку «Сохранить». При нажатии на кнопку «Отменить» документ сбросится. Если документ не сохраняется, значит не заполнены обязательные поля, которые будут подсвечены красным цветом. Документ можно будет отредактировать и после сохранения, до этапа отправки на согласование. </a:t>
            </a:r>
            <a:endParaRPr lang="ru-RU" sz="1800" dirty="0">
              <a:solidFill>
                <a:srgbClr val="45484C"/>
              </a:solidFill>
            </a:endParaRPr>
          </a:p>
        </p:txBody>
      </p:sp>
    </p:spTree>
    <p:extLst>
      <p:ext uri="{BB962C8B-B14F-4D97-AF65-F5344CB8AC3E}">
        <p14:creationId xmlns:p14="http://schemas.microsoft.com/office/powerpoint/2010/main" val="210067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7" name="Заголовок 11"/>
          <p:cNvSpPr>
            <a:spLocks noGrp="1"/>
          </p:cNvSpPr>
          <p:nvPr>
            <p:ph type="ctrTitle"/>
          </p:nvPr>
        </p:nvSpPr>
        <p:spPr>
          <a:xfrm>
            <a:off x="3995620" y="166575"/>
            <a:ext cx="7644444" cy="742049"/>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Создание ППЗ</a:t>
            </a:r>
            <a:endParaRPr lang="ru-RU" sz="4400" b="1" dirty="0">
              <a:solidFill>
                <a:srgbClr val="FF5000"/>
              </a:solidFill>
              <a:latin typeface="Arial" panose="020B0604020202020204" pitchFamily="34" charset="0"/>
              <a:cs typeface="Arial" panose="020B0604020202020204" pitchFamily="34" charset="0"/>
            </a:endParaRPr>
          </a:p>
        </p:txBody>
      </p:sp>
      <p:pic>
        <p:nvPicPr>
          <p:cNvPr id="2" name="Рисунок 1"/>
          <p:cNvPicPr>
            <a:picLocks noChangeAspect="1"/>
          </p:cNvPicPr>
          <p:nvPr/>
        </p:nvPicPr>
        <p:blipFill>
          <a:blip r:embed="rId5"/>
          <a:stretch>
            <a:fillRect/>
          </a:stretch>
        </p:blipFill>
        <p:spPr>
          <a:xfrm>
            <a:off x="562028" y="2438091"/>
            <a:ext cx="11298184" cy="3803881"/>
          </a:xfrm>
          <a:prstGeom prst="rect">
            <a:avLst/>
          </a:prstGeom>
        </p:spPr>
      </p:pic>
      <p:sp>
        <p:nvSpPr>
          <p:cNvPr id="10" name="Подзаголовок 2"/>
          <p:cNvSpPr>
            <a:spLocks noGrp="1"/>
          </p:cNvSpPr>
          <p:nvPr>
            <p:ph type="subTitle" idx="1"/>
          </p:nvPr>
        </p:nvSpPr>
        <p:spPr>
          <a:xfrm>
            <a:off x="0" y="1170897"/>
            <a:ext cx="12257904" cy="1004921"/>
          </a:xfrm>
        </p:spPr>
        <p:txBody>
          <a:bodyPr>
            <a:normAutofit/>
          </a:bodyPr>
          <a:lstStyle/>
          <a:p>
            <a:r>
              <a:rPr lang="ru-RU" sz="1800" dirty="0" smtClean="0">
                <a:solidFill>
                  <a:srgbClr val="45484C"/>
                </a:solidFill>
              </a:rPr>
              <a:t>4</a:t>
            </a:r>
            <a:r>
              <a:rPr lang="en-US" sz="1800" dirty="0" smtClean="0">
                <a:solidFill>
                  <a:srgbClr val="45484C"/>
                </a:solidFill>
              </a:rPr>
              <a:t>. </a:t>
            </a:r>
            <a:r>
              <a:rPr lang="ru-RU" sz="1800" dirty="0" smtClean="0">
                <a:solidFill>
                  <a:srgbClr val="45484C"/>
                </a:solidFill>
              </a:rPr>
              <a:t>После сохранения документа в системе создается Позиция плана закупок со статусом Черновик. Для внесения изменений в ППЗ нажмите на кнопку «Редактировать. При нажатии на кнопку «Удалить из базы» ППЗ удалится из системы навсегда. По кнопке «Присоединить файлы» можно добавить документацию к ППЗ. </a:t>
            </a:r>
            <a:endParaRPr lang="ru-RU" sz="1800" dirty="0">
              <a:solidFill>
                <a:srgbClr val="45484C"/>
              </a:solidFill>
            </a:endParaRPr>
          </a:p>
        </p:txBody>
      </p:sp>
    </p:spTree>
    <p:extLst>
      <p:ext uri="{BB962C8B-B14F-4D97-AF65-F5344CB8AC3E}">
        <p14:creationId xmlns:p14="http://schemas.microsoft.com/office/powerpoint/2010/main" val="107415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1"/>
          <p:cNvSpPr>
            <a:spLocks noGrp="1"/>
          </p:cNvSpPr>
          <p:nvPr>
            <p:ph type="ctrTitle"/>
          </p:nvPr>
        </p:nvSpPr>
        <p:spPr>
          <a:xfrm>
            <a:off x="3995620" y="166575"/>
            <a:ext cx="7644444" cy="742049"/>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Согласование ППЗ</a:t>
            </a:r>
            <a:endParaRPr lang="ru-RU" sz="4400" b="1" dirty="0">
              <a:solidFill>
                <a:srgbClr val="FF5000"/>
              </a:solidFill>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5"/>
          <a:stretch>
            <a:fillRect/>
          </a:stretch>
        </p:blipFill>
        <p:spPr>
          <a:xfrm>
            <a:off x="7423579" y="977048"/>
            <a:ext cx="4620446" cy="2111006"/>
          </a:xfrm>
          <a:prstGeom prst="rect">
            <a:avLst/>
          </a:prstGeom>
        </p:spPr>
      </p:pic>
      <p:pic>
        <p:nvPicPr>
          <p:cNvPr id="6" name="Рисунок 5"/>
          <p:cNvPicPr>
            <a:picLocks noChangeAspect="1"/>
          </p:cNvPicPr>
          <p:nvPr/>
        </p:nvPicPr>
        <p:blipFill>
          <a:blip r:embed="rId6"/>
          <a:stretch>
            <a:fillRect/>
          </a:stretch>
        </p:blipFill>
        <p:spPr>
          <a:xfrm>
            <a:off x="6813128" y="3132801"/>
            <a:ext cx="5132893" cy="1545978"/>
          </a:xfrm>
          <a:prstGeom prst="rect">
            <a:avLst/>
          </a:prstGeom>
        </p:spPr>
      </p:pic>
      <p:pic>
        <p:nvPicPr>
          <p:cNvPr id="8" name="Рисунок 7"/>
          <p:cNvPicPr>
            <a:picLocks noChangeAspect="1"/>
          </p:cNvPicPr>
          <p:nvPr/>
        </p:nvPicPr>
        <p:blipFill>
          <a:blip r:embed="rId7"/>
          <a:stretch>
            <a:fillRect/>
          </a:stretch>
        </p:blipFill>
        <p:spPr>
          <a:xfrm>
            <a:off x="4877727" y="4703319"/>
            <a:ext cx="7249529" cy="1522302"/>
          </a:xfrm>
          <a:prstGeom prst="rect">
            <a:avLst/>
          </a:prstGeom>
        </p:spPr>
      </p:pic>
      <p:sp>
        <p:nvSpPr>
          <p:cNvPr id="15" name="Подзаголовок 2"/>
          <p:cNvSpPr>
            <a:spLocks noGrp="1"/>
          </p:cNvSpPr>
          <p:nvPr>
            <p:ph type="subTitle" idx="1"/>
          </p:nvPr>
        </p:nvSpPr>
        <p:spPr>
          <a:xfrm>
            <a:off x="0" y="1483934"/>
            <a:ext cx="6582032" cy="4283958"/>
          </a:xfrm>
        </p:spPr>
        <p:txBody>
          <a:bodyPr>
            <a:normAutofit/>
          </a:bodyPr>
          <a:lstStyle/>
          <a:p>
            <a:pPr marL="342900" indent="-342900" algn="l">
              <a:buAutoNum type="arabicPeriod"/>
            </a:pPr>
            <a:r>
              <a:rPr lang="ru-RU" sz="1800" dirty="0" smtClean="0">
                <a:solidFill>
                  <a:srgbClr val="45484C"/>
                </a:solidFill>
              </a:rPr>
              <a:t>Для отправки ППЗ на согласование нажмите кнопку «Направить на согласование», далее на кнопку «ОК»</a:t>
            </a:r>
          </a:p>
          <a:p>
            <a:pPr marL="342900" indent="-342900" algn="l">
              <a:buAutoNum type="arabicPeriod"/>
            </a:pPr>
            <a:r>
              <a:rPr lang="ru-RU" sz="1800" dirty="0" smtClean="0">
                <a:solidFill>
                  <a:srgbClr val="45484C"/>
                </a:solidFill>
              </a:rPr>
              <a:t>После этого во вкладке «Маршруты» появится согласование, а документ сменит статус на «На согласовании»</a:t>
            </a:r>
          </a:p>
          <a:p>
            <a:pPr marL="342900" indent="-342900" algn="l">
              <a:buAutoNum type="arabicPeriod"/>
            </a:pPr>
            <a:r>
              <a:rPr lang="ru-RU" sz="1800" dirty="0" smtClean="0">
                <a:solidFill>
                  <a:srgbClr val="45484C"/>
                </a:solidFill>
              </a:rPr>
              <a:t>Документ редактировать на этапе согласования нельзя, возможность отредактировать документ появится в случае если согласующий вернет вам ППЗ на доработку </a:t>
            </a:r>
          </a:p>
          <a:p>
            <a:pPr marL="342900" indent="-342900" algn="l">
              <a:buAutoNum type="arabicPeriod"/>
            </a:pPr>
            <a:endParaRPr lang="ru-RU" sz="1800" dirty="0">
              <a:solidFill>
                <a:srgbClr val="45484C"/>
              </a:solidFill>
            </a:endParaRPr>
          </a:p>
        </p:txBody>
      </p:sp>
      <p:sp>
        <p:nvSpPr>
          <p:cNvPr id="14" name="Прямоугольник 13"/>
          <p:cNvSpPr/>
          <p:nvPr/>
        </p:nvSpPr>
        <p:spPr>
          <a:xfrm>
            <a:off x="10478530" y="1614616"/>
            <a:ext cx="1467491" cy="164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10906897" y="4168346"/>
            <a:ext cx="362465" cy="2883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4942703" y="5947719"/>
            <a:ext cx="749643" cy="238897"/>
          </a:xfrm>
          <a:prstGeom prst="rect">
            <a:avLst/>
          </a:prstGeom>
          <a:noFill/>
          <a:ln>
            <a:solidFill>
              <a:srgbClr val="FF5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425881" y="5222789"/>
            <a:ext cx="701375" cy="1729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2986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1"/>
          <p:cNvSpPr>
            <a:spLocks noGrp="1"/>
          </p:cNvSpPr>
          <p:nvPr>
            <p:ph type="ctrTitle"/>
          </p:nvPr>
        </p:nvSpPr>
        <p:spPr>
          <a:xfrm>
            <a:off x="3995620" y="166575"/>
            <a:ext cx="7644444" cy="742049"/>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Согласование ППЗ</a:t>
            </a:r>
            <a:endParaRPr lang="ru-RU" sz="4400" b="1" dirty="0">
              <a:solidFill>
                <a:srgbClr val="FF5000"/>
              </a:solidFill>
              <a:latin typeface="Arial" panose="020B0604020202020204" pitchFamily="34" charset="0"/>
              <a:cs typeface="Arial" panose="020B0604020202020204" pitchFamily="34" charset="0"/>
            </a:endParaRPr>
          </a:p>
        </p:txBody>
      </p:sp>
      <p:sp>
        <p:nvSpPr>
          <p:cNvPr id="15" name="Подзаголовок 2"/>
          <p:cNvSpPr>
            <a:spLocks noGrp="1"/>
          </p:cNvSpPr>
          <p:nvPr>
            <p:ph type="subTitle" idx="1"/>
          </p:nvPr>
        </p:nvSpPr>
        <p:spPr>
          <a:xfrm>
            <a:off x="351609" y="1292060"/>
            <a:ext cx="11705968" cy="1192025"/>
          </a:xfrm>
        </p:spPr>
        <p:txBody>
          <a:bodyPr>
            <a:normAutofit/>
          </a:bodyPr>
          <a:lstStyle/>
          <a:p>
            <a:r>
              <a:rPr lang="ru-RU" sz="1800" dirty="0" smtClean="0">
                <a:solidFill>
                  <a:srgbClr val="45484C"/>
                </a:solidFill>
              </a:rPr>
              <a:t>4. Перейдя в раздел Маршруты можно увидеть текущий статус согласования ППЗ, а также комментарии от согласующих</a:t>
            </a:r>
            <a:endParaRPr lang="ru-RU" sz="1800" dirty="0">
              <a:solidFill>
                <a:srgbClr val="45484C"/>
              </a:solidFill>
            </a:endParaRPr>
          </a:p>
        </p:txBody>
      </p:sp>
      <p:pic>
        <p:nvPicPr>
          <p:cNvPr id="2" name="Рисунок 1"/>
          <p:cNvPicPr>
            <a:picLocks noChangeAspect="1"/>
          </p:cNvPicPr>
          <p:nvPr/>
        </p:nvPicPr>
        <p:blipFill>
          <a:blip r:embed="rId5"/>
          <a:stretch>
            <a:fillRect/>
          </a:stretch>
        </p:blipFill>
        <p:spPr>
          <a:xfrm>
            <a:off x="678637" y="1888072"/>
            <a:ext cx="11002750" cy="4173863"/>
          </a:xfrm>
          <a:prstGeom prst="rect">
            <a:avLst/>
          </a:prstGeom>
        </p:spPr>
      </p:pic>
    </p:spTree>
    <p:extLst>
      <p:ext uri="{BB962C8B-B14F-4D97-AF65-F5344CB8AC3E}">
        <p14:creationId xmlns:p14="http://schemas.microsoft.com/office/powerpoint/2010/main" val="136582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1"/>
          <p:cNvSpPr>
            <a:spLocks noGrp="1"/>
          </p:cNvSpPr>
          <p:nvPr>
            <p:ph type="ctrTitle"/>
          </p:nvPr>
        </p:nvSpPr>
        <p:spPr>
          <a:xfrm>
            <a:off x="3995620" y="166575"/>
            <a:ext cx="7644444" cy="742049"/>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Возврат ППЗ на доработку</a:t>
            </a:r>
            <a:endParaRPr lang="ru-RU" sz="4400" b="1" dirty="0">
              <a:solidFill>
                <a:srgbClr val="FF5000"/>
              </a:solidFill>
              <a:latin typeface="Arial" panose="020B0604020202020204" pitchFamily="34" charset="0"/>
              <a:cs typeface="Arial" panose="020B0604020202020204" pitchFamily="34" charset="0"/>
            </a:endParaRPr>
          </a:p>
        </p:txBody>
      </p:sp>
      <p:sp>
        <p:nvSpPr>
          <p:cNvPr id="15" name="Подзаголовок 2"/>
          <p:cNvSpPr>
            <a:spLocks noGrp="1"/>
          </p:cNvSpPr>
          <p:nvPr>
            <p:ph type="subTitle" idx="1"/>
          </p:nvPr>
        </p:nvSpPr>
        <p:spPr>
          <a:xfrm>
            <a:off x="327028" y="1082508"/>
            <a:ext cx="11705968" cy="1192025"/>
          </a:xfrm>
        </p:spPr>
        <p:txBody>
          <a:bodyPr>
            <a:normAutofit/>
          </a:bodyPr>
          <a:lstStyle/>
          <a:p>
            <a:r>
              <a:rPr lang="ru-RU" sz="1800" dirty="0" smtClean="0">
                <a:solidFill>
                  <a:srgbClr val="45484C"/>
                </a:solidFill>
              </a:rPr>
              <a:t>1. Согласующие могут вернуть ППЗ на доработку инициатору, в данном случае инициатору поступает поручение о необходимости внесения изменений в ППЗ. </a:t>
            </a:r>
            <a:br>
              <a:rPr lang="ru-RU" sz="1800" dirty="0" smtClean="0">
                <a:solidFill>
                  <a:srgbClr val="45484C"/>
                </a:solidFill>
              </a:rPr>
            </a:br>
            <a:r>
              <a:rPr lang="ru-RU" sz="1800" dirty="0" smtClean="0">
                <a:solidFill>
                  <a:srgbClr val="45484C"/>
                </a:solidFill>
              </a:rPr>
              <a:t>2. Статус ППЗ изменится на «На доработке», инициатору будет доступна кнопку «Редактировать»</a:t>
            </a:r>
            <a:br>
              <a:rPr lang="ru-RU" sz="1800" dirty="0" smtClean="0">
                <a:solidFill>
                  <a:srgbClr val="45484C"/>
                </a:solidFill>
              </a:rPr>
            </a:br>
            <a:endParaRPr lang="ru-RU" sz="1800" dirty="0">
              <a:solidFill>
                <a:srgbClr val="45484C"/>
              </a:solidFill>
            </a:endParaRPr>
          </a:p>
        </p:txBody>
      </p:sp>
      <p:pic>
        <p:nvPicPr>
          <p:cNvPr id="2" name="Рисунок 1"/>
          <p:cNvPicPr>
            <a:picLocks noChangeAspect="1"/>
          </p:cNvPicPr>
          <p:nvPr/>
        </p:nvPicPr>
        <p:blipFill>
          <a:blip r:embed="rId5"/>
          <a:stretch>
            <a:fillRect/>
          </a:stretch>
        </p:blipFill>
        <p:spPr>
          <a:xfrm>
            <a:off x="562028" y="2090762"/>
            <a:ext cx="11002750" cy="4173863"/>
          </a:xfrm>
          <a:prstGeom prst="rect">
            <a:avLst/>
          </a:prstGeom>
        </p:spPr>
      </p:pic>
      <p:sp>
        <p:nvSpPr>
          <p:cNvPr id="3" name="Прямоугольник 2"/>
          <p:cNvSpPr/>
          <p:nvPr/>
        </p:nvSpPr>
        <p:spPr>
          <a:xfrm>
            <a:off x="2248929" y="5328012"/>
            <a:ext cx="9209902"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1384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2E6"/>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6264625"/>
            <a:ext cx="12192000" cy="593375"/>
          </a:xfrm>
          <a:prstGeom prst="rect">
            <a:avLst/>
          </a:prstGeom>
        </p:spPr>
      </p:pic>
      <p:pic>
        <p:nvPicPr>
          <p:cNvPr id="9" name="Рисунок 8"/>
          <p:cNvPicPr/>
          <p:nvPr/>
        </p:nvPicPr>
        <p:blipFill>
          <a:blip r:embed="rId3" cstate="print">
            <a:extLst>
              <a:ext uri="{28A0092B-C50C-407E-A947-70E740481C1C}">
                <a14:useLocalDpi xmlns:a14="http://schemas.microsoft.com/office/drawing/2010/main" val="0"/>
              </a:ext>
            </a:extLst>
          </a:blip>
          <a:stretch>
            <a:fillRect/>
          </a:stretch>
        </p:blipFill>
        <p:spPr>
          <a:xfrm>
            <a:off x="230241" y="160177"/>
            <a:ext cx="663575" cy="638175"/>
          </a:xfrm>
          <a:prstGeom prst="rect">
            <a:avLst/>
          </a:prstGeom>
        </p:spPr>
      </p:pic>
      <p:pic>
        <p:nvPicPr>
          <p:cNvPr id="1026" name="Picture 2"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150"/>
          <a:stretch/>
        </p:blipFill>
        <p:spPr bwMode="auto">
          <a:xfrm>
            <a:off x="1189250" y="206895"/>
            <a:ext cx="1698353" cy="267614"/>
          </a:xfrm>
          <a:prstGeom prst="rect">
            <a:avLst/>
          </a:prstGeom>
          <a:noFill/>
        </p:spPr>
      </p:pic>
      <p:pic>
        <p:nvPicPr>
          <p:cNvPr id="1028" name="Picture 4"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865"/>
          <a:stretch/>
        </p:blipFill>
        <p:spPr bwMode="auto">
          <a:xfrm>
            <a:off x="2875364" y="144277"/>
            <a:ext cx="148192" cy="267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Файл:Logo Absolut Bank.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637" r="6312"/>
          <a:stretch/>
        </p:blipFill>
        <p:spPr bwMode="auto">
          <a:xfrm>
            <a:off x="1877685" y="537600"/>
            <a:ext cx="953819" cy="267614"/>
          </a:xfrm>
          <a:prstGeom prst="rect">
            <a:avLst/>
          </a:prstGeom>
          <a:noFill/>
          <a:extLst>
            <a:ext uri="{909E8E84-426E-40DD-AFC4-6F175D3DCCD1}">
              <a14:hiddenFill xmlns:a14="http://schemas.microsoft.com/office/drawing/2010/main">
                <a:solidFill>
                  <a:srgbClr val="FFFFFF"/>
                </a:solidFill>
              </a14:hiddenFill>
            </a:ext>
          </a:extLst>
        </p:spPr>
      </p:pic>
      <p:sp>
        <p:nvSpPr>
          <p:cNvPr id="11" name="Заголовок 11"/>
          <p:cNvSpPr>
            <a:spLocks noGrp="1"/>
          </p:cNvSpPr>
          <p:nvPr>
            <p:ph type="ctrTitle"/>
          </p:nvPr>
        </p:nvSpPr>
        <p:spPr>
          <a:xfrm>
            <a:off x="3995620" y="166575"/>
            <a:ext cx="7644444" cy="742049"/>
          </a:xfrm>
        </p:spPr>
        <p:txBody>
          <a:bodyPr>
            <a:normAutofit/>
          </a:bodyPr>
          <a:lstStyle/>
          <a:p>
            <a:r>
              <a:rPr lang="ru-RU" sz="4400" b="1" dirty="0" smtClean="0">
                <a:solidFill>
                  <a:srgbClr val="FF5000"/>
                </a:solidFill>
                <a:latin typeface="Arial" panose="020B0604020202020204" pitchFamily="34" charset="0"/>
                <a:cs typeface="Arial" panose="020B0604020202020204" pitchFamily="34" charset="0"/>
              </a:rPr>
              <a:t>Возврат ППЗ на доработку</a:t>
            </a:r>
            <a:endParaRPr lang="ru-RU" sz="4400" b="1" dirty="0">
              <a:solidFill>
                <a:srgbClr val="FF5000"/>
              </a:solidFill>
              <a:latin typeface="Arial" panose="020B0604020202020204" pitchFamily="34" charset="0"/>
              <a:cs typeface="Arial" panose="020B0604020202020204" pitchFamily="34" charset="0"/>
            </a:endParaRPr>
          </a:p>
        </p:txBody>
      </p:sp>
      <p:sp>
        <p:nvSpPr>
          <p:cNvPr id="15" name="Подзаголовок 2"/>
          <p:cNvSpPr>
            <a:spLocks noGrp="1"/>
          </p:cNvSpPr>
          <p:nvPr>
            <p:ph type="subTitle" idx="1"/>
          </p:nvPr>
        </p:nvSpPr>
        <p:spPr>
          <a:xfrm>
            <a:off x="200042" y="1212623"/>
            <a:ext cx="4520239" cy="4851412"/>
          </a:xfrm>
        </p:spPr>
        <p:txBody>
          <a:bodyPr>
            <a:normAutofit/>
          </a:bodyPr>
          <a:lstStyle/>
          <a:p>
            <a:pPr algn="l"/>
            <a:r>
              <a:rPr lang="ru-RU" sz="1800" dirty="0" smtClean="0">
                <a:solidFill>
                  <a:srgbClr val="45484C"/>
                </a:solidFill>
              </a:rPr>
              <a:t>3. После внесения необходимых изменений в ППЗ необходимо перейти во вкладку «Маршруты» </a:t>
            </a:r>
          </a:p>
          <a:p>
            <a:pPr algn="l"/>
            <a:r>
              <a:rPr lang="ru-RU" sz="1800" dirty="0" smtClean="0">
                <a:solidFill>
                  <a:srgbClr val="45484C"/>
                </a:solidFill>
              </a:rPr>
              <a:t>4. Далее нажать на кнопку «Отчитаться об исполнении», добавить комментарий по необходимости и нажать ОК</a:t>
            </a:r>
          </a:p>
          <a:p>
            <a:pPr algn="l"/>
            <a:r>
              <a:rPr lang="ru-RU" sz="1800" dirty="0" smtClean="0">
                <a:solidFill>
                  <a:srgbClr val="45484C"/>
                </a:solidFill>
              </a:rPr>
              <a:t>5. После этого статус ППЗ сменится на «На согласовании» и вернется обратно к тому пользователю, который вернул вам ППЗ на доработку, на повторное согласование. </a:t>
            </a:r>
            <a:endParaRPr lang="ru-RU" sz="1800" dirty="0">
              <a:solidFill>
                <a:srgbClr val="45484C"/>
              </a:solidFill>
            </a:endParaRPr>
          </a:p>
          <a:p>
            <a:pPr algn="l"/>
            <a:r>
              <a:rPr lang="ru-RU" sz="1800" dirty="0" smtClean="0">
                <a:solidFill>
                  <a:srgbClr val="45484C"/>
                </a:solidFill>
              </a:rPr>
              <a:t/>
            </a:r>
            <a:br>
              <a:rPr lang="ru-RU" sz="1800" dirty="0" smtClean="0">
                <a:solidFill>
                  <a:srgbClr val="45484C"/>
                </a:solidFill>
              </a:rPr>
            </a:br>
            <a:endParaRPr lang="ru-RU" sz="1800" dirty="0">
              <a:solidFill>
                <a:srgbClr val="45484C"/>
              </a:solidFill>
            </a:endParaRPr>
          </a:p>
        </p:txBody>
      </p:sp>
      <p:pic>
        <p:nvPicPr>
          <p:cNvPr id="4" name="Рисунок 3"/>
          <p:cNvPicPr>
            <a:picLocks noChangeAspect="1"/>
          </p:cNvPicPr>
          <p:nvPr/>
        </p:nvPicPr>
        <p:blipFill>
          <a:blip r:embed="rId5"/>
          <a:stretch>
            <a:fillRect/>
          </a:stretch>
        </p:blipFill>
        <p:spPr>
          <a:xfrm>
            <a:off x="4720281" y="1295052"/>
            <a:ext cx="7377094" cy="1491115"/>
          </a:xfrm>
          <a:prstGeom prst="rect">
            <a:avLst/>
          </a:prstGeom>
        </p:spPr>
      </p:pic>
      <p:pic>
        <p:nvPicPr>
          <p:cNvPr id="6" name="Рисунок 5"/>
          <p:cNvPicPr>
            <a:picLocks noChangeAspect="1"/>
          </p:cNvPicPr>
          <p:nvPr/>
        </p:nvPicPr>
        <p:blipFill>
          <a:blip r:embed="rId6"/>
          <a:stretch>
            <a:fillRect/>
          </a:stretch>
        </p:blipFill>
        <p:spPr>
          <a:xfrm>
            <a:off x="6211330" y="2816647"/>
            <a:ext cx="4694716" cy="1570435"/>
          </a:xfrm>
          <a:prstGeom prst="rect">
            <a:avLst/>
          </a:prstGeom>
        </p:spPr>
      </p:pic>
    </p:spTree>
    <p:extLst>
      <p:ext uri="{BB962C8B-B14F-4D97-AF65-F5344CB8AC3E}">
        <p14:creationId xmlns:p14="http://schemas.microsoft.com/office/powerpoint/2010/main" val="355033520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909</Words>
  <Application>Microsoft Office PowerPoint</Application>
  <PresentationFormat>Широкоэкранный</PresentationFormat>
  <Paragraphs>109</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Tele2 TextSans</vt:lpstr>
      <vt:lpstr>Тема Office</vt:lpstr>
      <vt:lpstr>Руководство для инициаторов (Е1-Закупки)</vt:lpstr>
      <vt:lpstr>Авторизация в системе</vt:lpstr>
      <vt:lpstr>Создание ППЗ</vt:lpstr>
      <vt:lpstr>Создание ППЗ</vt:lpstr>
      <vt:lpstr>Создание ППЗ</vt:lpstr>
      <vt:lpstr>Согласование ППЗ</vt:lpstr>
      <vt:lpstr>Согласование ППЗ</vt:lpstr>
      <vt:lpstr>Возврат ППЗ на доработку</vt:lpstr>
      <vt:lpstr>Возврат ППЗ на доработку</vt:lpstr>
      <vt:lpstr>Пункт меню «Мои задачи»</vt:lpstr>
      <vt:lpstr>Пункт меню «Мои задачи»</vt:lpstr>
      <vt:lpstr>Пункт меню «Планирование»</vt:lpstr>
      <vt:lpstr>Пункт меню «Осуществление закупок» и «Договора»</vt:lpstr>
      <vt:lpstr>Раздел «Уведомления»</vt:lpstr>
      <vt:lpstr>Назначение уполномоченного/заместителя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Олегович Тихонов</dc:creator>
  <cp:lastModifiedBy>Владимир Олегович Тихонов</cp:lastModifiedBy>
  <cp:revision>41</cp:revision>
  <dcterms:created xsi:type="dcterms:W3CDTF">2022-08-25T11:08:36Z</dcterms:created>
  <dcterms:modified xsi:type="dcterms:W3CDTF">2022-08-26T07:41:23Z</dcterms:modified>
</cp:coreProperties>
</file>