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62" r:id="rId3"/>
    <p:sldId id="260" r:id="rId4"/>
    <p:sldId id="271" r:id="rId5"/>
    <p:sldId id="261" r:id="rId6"/>
    <p:sldId id="272" r:id="rId7"/>
    <p:sldId id="259" r:id="rId8"/>
    <p:sldId id="258" r:id="rId9"/>
    <p:sldId id="263" r:id="rId10"/>
    <p:sldId id="273" r:id="rId11"/>
    <p:sldId id="275" r:id="rId12"/>
    <p:sldId id="278" r:id="rId13"/>
    <p:sldId id="274" r:id="rId14"/>
    <p:sldId id="277" r:id="rId15"/>
    <p:sldId id="279" r:id="rId16"/>
    <p:sldId id="276" r:id="rId17"/>
    <p:sldId id="280" r:id="rId18"/>
    <p:sldId id="281" r:id="rId19"/>
    <p:sldId id="266" r:id="rId20"/>
    <p:sldId id="267" r:id="rId21"/>
    <p:sldId id="268" r:id="rId22"/>
    <p:sldId id="269" r:id="rId23"/>
    <p:sldId id="257" r:id="rId24"/>
    <p:sldId id="270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000"/>
    <a:srgbClr val="FF5000"/>
    <a:srgbClr val="45484C"/>
    <a:srgbClr val="FDE6D5"/>
    <a:srgbClr val="FFF2E6"/>
    <a:srgbClr val="FFCFA6"/>
    <a:srgbClr val="FFD0AC"/>
    <a:srgbClr val="FFDBBA"/>
    <a:srgbClr val="FFEA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DDA9-AE03-4A72-B369-5E7A84B1DF82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93096-BCD8-4DD0-937D-B68570EFACD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110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60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75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170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5265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6509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9101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474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1357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890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352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9875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58F1FF-652B-4835-9AC8-606FAA0A837D}" type="datetimeFigureOut">
              <a:rPr lang="ru-RU" smtClean="0"/>
              <a:t>26.08.2022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7B6794-B1FC-4552-A7A3-3BD72A19ABE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9045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0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3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hyperlink" Target="http://192.168.254.12/" TargetMode="Externa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Заголовок 11"/>
          <p:cNvSpPr>
            <a:spLocks noGrp="1"/>
          </p:cNvSpPr>
          <p:nvPr>
            <p:ph type="ctrTitle"/>
          </p:nvPr>
        </p:nvSpPr>
        <p:spPr>
          <a:xfrm>
            <a:off x="1524000" y="1567206"/>
            <a:ext cx="9144000" cy="2387600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Руководство специалиста по закупкам (Е1-Закупки)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41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Внесение изменений в </a:t>
            </a:r>
            <a:r>
              <a:rPr lang="ru-RU" sz="4400" b="1" dirty="0" err="1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6486" y="1190575"/>
            <a:ext cx="3333731" cy="5011432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На статусе «Прием заявок» возможно внести изменения в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и отправить на ЭТП. Для этого нажмите на кнопку «Внести изменения»</a:t>
            </a: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Создаться новый документ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, в котором вы сможете внести изменения. Нажав сохранить вы получить документ со статусом «Внесение изменений». Номер редакции будет 2. Старая редакция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находится в вкладке «Версии заявки на закупку»</a:t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Далее нажимаем отправить на ЭТП</a:t>
            </a:r>
            <a:r>
              <a:rPr lang="ru-RU" sz="1800" dirty="0">
                <a:solidFill>
                  <a:srgbClr val="45484C"/>
                </a:solidFill>
              </a:rPr>
              <a:t>. Старая редакция </a:t>
            </a:r>
            <a:r>
              <a:rPr lang="ru-RU" sz="1800" dirty="0" err="1">
                <a:solidFill>
                  <a:srgbClr val="45484C"/>
                </a:solidFill>
              </a:rPr>
              <a:t>ЗнЗ</a:t>
            </a:r>
            <a:r>
              <a:rPr lang="ru-RU" sz="1800" dirty="0">
                <a:solidFill>
                  <a:srgbClr val="45484C"/>
                </a:solidFill>
              </a:rPr>
              <a:t> </a:t>
            </a:r>
            <a:r>
              <a:rPr lang="ru-RU" sz="1800" dirty="0" smtClean="0">
                <a:solidFill>
                  <a:srgbClr val="45484C"/>
                </a:solidFill>
              </a:rPr>
              <a:t>сменит статус на «В архиве»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70217" y="1211208"/>
            <a:ext cx="8786949" cy="143043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0972" y="2944225"/>
            <a:ext cx="8673739" cy="248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752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83037" y="82452"/>
            <a:ext cx="8874540" cy="715900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Ответ на запрос на разъяснение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609" y="1292060"/>
            <a:ext cx="3724002" cy="4648722"/>
          </a:xfrm>
        </p:spPr>
        <p:txBody>
          <a:bodyPr>
            <a:normAutofit lnSpcReduction="10000"/>
          </a:bodyPr>
          <a:lstStyle/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Переходим во вкладку «Запросы на разъяснения» на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или заходим в пункт меню «Осуществление закупок» и раздел «Запросы на разъяснения». Открываем запрос на разъяснение от поставщика.</a:t>
            </a:r>
            <a:r>
              <a:rPr lang="ru-RU" sz="1800" dirty="0">
                <a:solidFill>
                  <a:srgbClr val="45484C"/>
                </a:solidFill>
              </a:rPr>
              <a:t/>
            </a:r>
            <a:br>
              <a:rPr lang="ru-RU" sz="1800" dirty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2. Далее переходим в «Маршруты» и видим поручение «Дать ответ на запрос». Выполняем действия из текста поручения. После отправляем ответ на ЭТП нажав на кнопку в «Действиях»</a:t>
            </a:r>
            <a:endParaRPr lang="ru-RU" sz="1800" dirty="0">
              <a:solidFill>
                <a:srgbClr val="45484C"/>
              </a:solidFill>
            </a:endParaRPr>
          </a:p>
          <a:p>
            <a:r>
              <a:rPr lang="ru-RU" sz="1800" dirty="0" smtClean="0">
                <a:solidFill>
                  <a:srgbClr val="45484C"/>
                </a:solidFill>
              </a:rPr>
              <a:t>3. Также возможно передать инициатору запрос на разъяснения для получения ответа нажав соответствующую кнопку 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5611" y="1229140"/>
            <a:ext cx="8116389" cy="191794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988" y="3230941"/>
            <a:ext cx="7811589" cy="2949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59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83037" y="82452"/>
            <a:ext cx="8874540" cy="722762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Отмена процедуры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36486" y="1190575"/>
            <a:ext cx="3333731" cy="5011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На статусе «Прием заявок» возможно отменить Заявку на закупку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Для этого нажимаем на кнопку «Отменить процедуру», заполняем поля в открывшемся окне и нажимаем ОК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После во вкладке маршруты система выдаст вам поручение о необходимости отправки отмены на ЭТП. Нажав соответствующую кнопку в действиях.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После отправки на ЭТП статус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изменится на «Закупка отменена»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51" y="1237040"/>
            <a:ext cx="8786949" cy="1430433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5344" y="3006069"/>
            <a:ext cx="3329925" cy="2919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4065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протокола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Подзаголовок 2"/>
          <p:cNvSpPr txBox="1">
            <a:spLocks/>
          </p:cNvSpPr>
          <p:nvPr/>
        </p:nvSpPr>
        <p:spPr>
          <a:xfrm>
            <a:off x="-76726" y="1031838"/>
            <a:ext cx="2610919" cy="246029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На статусе «Рассмотрение заявок», «Подведение итогов» или др. необходимо создать протокол. Для каждого лота создается отдельный протокол.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4194" y="1080909"/>
            <a:ext cx="9727474" cy="124355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7826" y="2373534"/>
            <a:ext cx="7524207" cy="375748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0" y="3541208"/>
            <a:ext cx="430203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45484C"/>
                </a:solidFill>
              </a:rPr>
              <a:t>2. Для </a:t>
            </a:r>
            <a:r>
              <a:rPr lang="ru-RU" dirty="0">
                <a:solidFill>
                  <a:srgbClr val="45484C"/>
                </a:solidFill>
              </a:rPr>
              <a:t>этого переходим на лот со статусом «Рассмотрение заявок», «Подведение итогов» или др. и нажимаем «Создать протокол» </a:t>
            </a:r>
            <a:endParaRPr lang="ru-RU" dirty="0" smtClean="0">
              <a:solidFill>
                <a:srgbClr val="45484C"/>
              </a:solidFill>
            </a:endParaRPr>
          </a:p>
          <a:p>
            <a:r>
              <a:rPr lang="ru-RU" dirty="0" smtClean="0">
                <a:solidFill>
                  <a:srgbClr val="45484C"/>
                </a:solidFill>
              </a:rPr>
              <a:t>3. Заполняем информацию о комиссии, присоединяем документацию к протоколу, заполняем </a:t>
            </a:r>
            <a:r>
              <a:rPr lang="ru-RU" dirty="0" err="1" smtClean="0">
                <a:solidFill>
                  <a:srgbClr val="45484C"/>
                </a:solidFill>
              </a:rPr>
              <a:t>обяз</a:t>
            </a:r>
            <a:r>
              <a:rPr lang="ru-RU" dirty="0" smtClean="0">
                <a:solidFill>
                  <a:srgbClr val="45484C"/>
                </a:solidFill>
              </a:rPr>
              <a:t>. поля такие как «результат допуска», «место» и др. Сохраняем. </a:t>
            </a:r>
          </a:p>
        </p:txBody>
      </p:sp>
    </p:spTree>
    <p:extLst>
      <p:ext uri="{BB962C8B-B14F-4D97-AF65-F5344CB8AC3E}">
        <p14:creationId xmlns:p14="http://schemas.microsoft.com/office/powerpoint/2010/main" val="24362642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протокола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609" y="1006097"/>
            <a:ext cx="11705968" cy="1192025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rgbClr val="45484C"/>
                </a:solidFill>
              </a:rPr>
              <a:t>1. Созданный протокол со статусом «Черновик» направляем на согласование Закупочной комиссии. ЗК может вернуть протокол на доработку Специалисту по закупке. </a:t>
            </a:r>
            <a:r>
              <a:rPr lang="ru-RU" sz="1800" dirty="0" err="1" smtClean="0">
                <a:solidFill>
                  <a:srgbClr val="45484C"/>
                </a:solidFill>
              </a:rPr>
              <a:t>СпЗ</a:t>
            </a:r>
            <a:r>
              <a:rPr lang="ru-RU" sz="1800" dirty="0" smtClean="0">
                <a:solidFill>
                  <a:srgbClr val="45484C"/>
                </a:solidFill>
              </a:rPr>
              <a:t> может отменить протокол в процессе согласования и создать новый .</a:t>
            </a:r>
            <a:br>
              <a:rPr lang="ru-RU" sz="1800" dirty="0" smtClean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2. После того как протокол согласуют он сменит статус на «Согласован»</a:t>
            </a:r>
            <a:br>
              <a:rPr lang="ru-RU" sz="1800" dirty="0" smtClean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3. Далее необходимо отправить этот протокол по кнопке «Отправить на ЭТП» и опубликовать на площадке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485" y="2308394"/>
            <a:ext cx="10711543" cy="389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83037" y="82452"/>
            <a:ext cx="8874540" cy="722762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Проведение переторжки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0900" y="1134796"/>
            <a:ext cx="2400300" cy="4786523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45484C"/>
                </a:solidFill>
              </a:rPr>
              <a:t>1. До создания протокола возможно для некоторых форм торгов провести переторжку, для этого на Лоте на статусе «Подведение итогов» нажимаем «Провести переторжку»</a:t>
            </a:r>
            <a:br>
              <a:rPr lang="ru-RU" sz="1800" dirty="0" smtClean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2. Откроется карточка Переторжки, нужно заполнить обязательные поля и после отправить переторжку н ЭТП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526" y="1106018"/>
            <a:ext cx="9727474" cy="12435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3556" y="2546841"/>
            <a:ext cx="8699863" cy="3558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355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83037" y="82452"/>
            <a:ext cx="8874540" cy="1209608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запроса</a:t>
            </a:r>
            <a:b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 разъяснение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241" y="1292060"/>
            <a:ext cx="2234285" cy="4882317"/>
          </a:xfrm>
        </p:spPr>
        <p:txBody>
          <a:bodyPr>
            <a:normAutofit lnSpcReduction="10000"/>
          </a:bodyPr>
          <a:lstStyle/>
          <a:p>
            <a:r>
              <a:rPr lang="ru-RU" sz="1800" dirty="0" smtClean="0">
                <a:solidFill>
                  <a:srgbClr val="45484C"/>
                </a:solidFill>
              </a:rPr>
              <a:t>1. Для создания запроса на разъяснение к поставщику нажмите соответствующую кнопку на Лоте</a:t>
            </a:r>
            <a:br>
              <a:rPr lang="ru-RU" sz="1800" dirty="0" smtClean="0">
                <a:solidFill>
                  <a:srgbClr val="45484C"/>
                </a:solidFill>
              </a:rPr>
            </a:br>
            <a:r>
              <a:rPr lang="ru-RU" sz="1800" dirty="0" smtClean="0">
                <a:solidFill>
                  <a:srgbClr val="45484C"/>
                </a:solidFill>
              </a:rPr>
              <a:t>2. Откроется карточка «Запроса на разъяснения из Е1». Необходимо выбрать поставщика, которому будет направлен запрос и заполнить текст запроса. После отправить и опубликовать на площадке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4526" y="1298922"/>
            <a:ext cx="9727474" cy="124355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10742" y="2725547"/>
            <a:ext cx="7019731" cy="30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535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83037" y="82452"/>
            <a:ext cx="8874540" cy="722762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договора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21738"/>
            <a:ext cx="4975858" cy="4429828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Для создания договора переходим в ППЗ с созданной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со статусом «Заключение договора» и нажимаем «создать договор»</a:t>
            </a: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Заполняем сведения о победителе, обязательные поля, сохраняем карточку договора</a:t>
            </a: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Создается договор со статусом «Черновик». Вам будут доступны кнопки «Отправить на ЭТП», «Отправить в ЕИС»</a:t>
            </a:r>
          </a:p>
          <a:p>
            <a:pPr marL="342900" indent="-342900">
              <a:buAutoNum type="arabicPeriod"/>
            </a:pP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7919" y="1050332"/>
            <a:ext cx="3979818" cy="16712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5858" y="3348036"/>
            <a:ext cx="6991161" cy="2863918"/>
          </a:xfrm>
          <a:prstGeom prst="rect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7"/>
          <a:srcRect l="68286" t="3022"/>
          <a:stretch/>
        </p:blipFill>
        <p:spPr>
          <a:xfrm>
            <a:off x="893816" y="3812488"/>
            <a:ext cx="3204754" cy="224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0775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156911" y="947113"/>
            <a:ext cx="8874540" cy="1120272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сведений об исполнении/расторжении  договора 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30241" y="2336032"/>
            <a:ext cx="3566696" cy="3053548"/>
          </a:xfrm>
        </p:spPr>
        <p:txBody>
          <a:bodyPr>
            <a:normAutofit/>
          </a:bodyPr>
          <a:lstStyle/>
          <a:p>
            <a:r>
              <a:rPr lang="ru-RU" sz="1800" dirty="0" smtClean="0">
                <a:solidFill>
                  <a:srgbClr val="45484C"/>
                </a:solidFill>
              </a:rPr>
              <a:t>1. На статусе договора «Исполнение» можно добавить сведения об исполнения/расторжения договора, а также внести изменения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22" y="2406617"/>
            <a:ext cx="7706801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585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«Мои задачи»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037968"/>
            <a:ext cx="12192000" cy="1001955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Переходим в пункт меню «Мои задачи», здесь во вкладке «На исполнении» отображаются ваши текущие поручения, согласования, ознакомления. Во вкладке «На контроле» отображаются поручения, согласования, ознакомления по документам, где вы являетесь контролирующим. А во вкладке «Выполненные» ваши выполненные активности. \</a:t>
            </a:r>
          </a:p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В столбце действия можно напрямую выполнить поручение, согласовать документ или потвердеть ознакомление. </a:t>
            </a:r>
          </a:p>
          <a:p>
            <a:pPr marL="342900" indent="-342900">
              <a:buAutoNum type="arabicPeriod"/>
            </a:pPr>
            <a:r>
              <a:rPr lang="ru-RU" sz="4800" dirty="0" smtClean="0">
                <a:solidFill>
                  <a:srgbClr val="45484C"/>
                </a:solidFill>
              </a:rPr>
              <a:t>Если выделить несколько одинаковых поручений/согласований и нажать кнопку «действия», то действие применится ко всем выбранным документам </a:t>
            </a:r>
          </a:p>
          <a:p>
            <a:pPr marL="342900" indent="-342900"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5"/>
          <a:srcRect b="38224"/>
          <a:stretch/>
        </p:blipFill>
        <p:spPr>
          <a:xfrm>
            <a:off x="704335" y="2158407"/>
            <a:ext cx="10783330" cy="211712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704335" y="2578443"/>
            <a:ext cx="1256270" cy="99677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10346724" y="3575222"/>
            <a:ext cx="1140941" cy="7003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3816" y="4299138"/>
            <a:ext cx="10503243" cy="1965487"/>
          </a:xfrm>
          <a:prstGeom prst="rect">
            <a:avLst/>
          </a:prstGeom>
        </p:spPr>
      </p:pic>
      <p:sp>
        <p:nvSpPr>
          <p:cNvPr id="16" name="Прямоугольник 15"/>
          <p:cNvSpPr/>
          <p:nvPr/>
        </p:nvSpPr>
        <p:spPr>
          <a:xfrm>
            <a:off x="2354594" y="5540709"/>
            <a:ext cx="396844" cy="6136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357816" y="4852086"/>
            <a:ext cx="129334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751438" y="4382622"/>
            <a:ext cx="2166551" cy="296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/>
          <p:cNvCxnSpPr/>
          <p:nvPr/>
        </p:nvCxnSpPr>
        <p:spPr>
          <a:xfrm flipV="1">
            <a:off x="2158314" y="4753232"/>
            <a:ext cx="0" cy="8484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9361" y="2952374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034042" y="363607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935891" y="5686492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1562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Авторизация в системе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0042" y="1678924"/>
            <a:ext cx="12051957" cy="1655762"/>
          </a:xfrm>
        </p:spPr>
        <p:txBody>
          <a:bodyPr/>
          <a:lstStyle/>
          <a:p>
            <a:pPr algn="l"/>
            <a:r>
              <a:rPr lang="en-US" sz="2000" dirty="0" smtClean="0">
                <a:solidFill>
                  <a:srgbClr val="45484C"/>
                </a:solidFill>
              </a:rPr>
              <a:t>1. </a:t>
            </a:r>
            <a:r>
              <a:rPr lang="ru-RU" sz="2000" dirty="0" smtClean="0">
                <a:solidFill>
                  <a:srgbClr val="45484C"/>
                </a:solidFill>
              </a:rPr>
              <a:t>Вход в систему Е1-Закупки осуществляется по постоянной ссылке </a:t>
            </a:r>
            <a:r>
              <a:rPr lang="en-US" sz="2000" dirty="0" smtClean="0">
                <a:solidFill>
                  <a:srgbClr val="45484C"/>
                </a:solidFill>
                <a:hlinkClick r:id="rId5"/>
              </a:rPr>
              <a:t>http://192.168.254.12</a:t>
            </a:r>
            <a:r>
              <a:rPr lang="en-US" sz="2000" dirty="0" smtClean="0">
                <a:solidFill>
                  <a:srgbClr val="45484C"/>
                </a:solidFill>
              </a:rPr>
              <a:t/>
            </a:r>
            <a:br>
              <a:rPr lang="en-US" sz="2000" dirty="0" smtClean="0">
                <a:solidFill>
                  <a:srgbClr val="45484C"/>
                </a:solidFill>
              </a:rPr>
            </a:br>
            <a:r>
              <a:rPr lang="en-US" sz="2000" dirty="0" smtClean="0">
                <a:solidFill>
                  <a:srgbClr val="45484C"/>
                </a:solidFill>
              </a:rPr>
              <a:t>2. </a:t>
            </a:r>
            <a:r>
              <a:rPr lang="ru-RU" sz="2000" dirty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Для первого входа в систему Е1-Закупки потребуется ввести логин </a:t>
            </a:r>
            <a:r>
              <a:rPr lang="ru-RU" sz="2000" dirty="0" smtClean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и пароль учетной записи для </a:t>
            </a:r>
            <a:r>
              <a:rPr lang="ru-RU" sz="2000" dirty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входа в </a:t>
            </a:r>
            <a:r>
              <a:rPr lang="ru-RU" sz="2000" dirty="0" smtClean="0">
                <a:solidFill>
                  <a:srgbClr val="45484C"/>
                </a:solidFill>
                <a:ea typeface="Tele2 TextSans" panose="02000000000000000000" pitchFamily="50" charset="0"/>
                <a:cs typeface="Tele2 TextSans" panose="02000000000000000000" pitchFamily="50" charset="0"/>
              </a:rPr>
              <a:t>компьютер и нажать кнопку «Войти»</a:t>
            </a:r>
            <a:endParaRPr lang="ru-RU" sz="2000" dirty="0">
              <a:solidFill>
                <a:srgbClr val="45484C"/>
              </a:solidFill>
              <a:ea typeface="Tele2 TextSans" panose="02000000000000000000" pitchFamily="50" charset="0"/>
              <a:cs typeface="Tele2 TextSans" panose="02000000000000000000" pitchFamily="50" charset="0"/>
            </a:endParaRPr>
          </a:p>
          <a:p>
            <a:pPr algn="l"/>
            <a:endParaRPr lang="ru-RU" dirty="0">
              <a:solidFill>
                <a:srgbClr val="45484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694" y="2905431"/>
            <a:ext cx="6858957" cy="299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07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«Мои задачи»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5063"/>
            <a:ext cx="12192000" cy="654419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r>
              <a:rPr lang="ru-RU" sz="4800" dirty="0" smtClean="0">
                <a:solidFill>
                  <a:srgbClr val="45484C"/>
                </a:solidFill>
              </a:rPr>
              <a:t>4. Также возможен поиск по значению в конкретном столбце, при нажатии на лупу доступны дополнительные фильтры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5. При зажатии и перетаскивании определённого столбца в область «Перетащите столбец, чтобы сгруппировать по нему» то все документы отфильтруются по этому столбцу </a:t>
            </a:r>
          </a:p>
          <a:p>
            <a:pPr marL="342900" indent="-342900"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816" y="4299138"/>
            <a:ext cx="10503243" cy="1965487"/>
          </a:xfrm>
          <a:prstGeom prst="rect">
            <a:avLst/>
          </a:prstGeom>
        </p:spPr>
      </p:pic>
      <p:sp>
        <p:nvSpPr>
          <p:cNvPr id="17" name="Прямоугольник 16"/>
          <p:cNvSpPr/>
          <p:nvPr/>
        </p:nvSpPr>
        <p:spPr>
          <a:xfrm>
            <a:off x="4357816" y="4852086"/>
            <a:ext cx="1293341" cy="2471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2751438" y="4382622"/>
            <a:ext cx="2166551" cy="2964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3052" y="1807340"/>
            <a:ext cx="2597012" cy="347454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08285" y="1972475"/>
            <a:ext cx="3467842" cy="2206809"/>
          </a:xfrm>
          <a:prstGeom prst="rect">
            <a:avLst/>
          </a:prstGeom>
        </p:spPr>
      </p:pic>
      <p:sp>
        <p:nvSpPr>
          <p:cNvPr id="19" name="Подзаголовок 2"/>
          <p:cNvSpPr txBox="1">
            <a:spLocks/>
          </p:cNvSpPr>
          <p:nvPr/>
        </p:nvSpPr>
        <p:spPr>
          <a:xfrm>
            <a:off x="98875" y="2019594"/>
            <a:ext cx="5088960" cy="2730840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45484C"/>
                </a:solidFill>
              </a:rPr>
              <a:t>6. При нажатии на данную кнопку возможно выбрать столбцы для отображения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7. Для сохранения выбранных к отображению столбцов нажмите данную кнопку, введите Имя для выбранного шаблона  и нажмите сохранить (кнопка справа)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8. При нажатии на Сбросить все отображаемые столбцы сбросятся до умолчания </a:t>
            </a:r>
          </a:p>
          <a:p>
            <a:endParaRPr lang="ru-RU" sz="1600" dirty="0" smtClean="0">
              <a:solidFill>
                <a:srgbClr val="45484C"/>
              </a:solidFill>
            </a:endParaRPr>
          </a:p>
          <a:p>
            <a:endParaRPr lang="ru-RU" sz="1200" dirty="0" smtClean="0">
              <a:solidFill>
                <a:srgbClr val="45484C"/>
              </a:solidFill>
            </a:endParaRPr>
          </a:p>
          <a:p>
            <a:endParaRPr lang="ru-RU" sz="12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4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64123" y="4790988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4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899511" y="434619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351740" y="205348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948972" y="203240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313584" y="2238149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658088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«Планирование»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145063"/>
            <a:ext cx="12192000" cy="1411951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В пункте меню «Планирование» отображаются все созданные в системе Е1 Позиции плана закупок, они сгруппированы по статусам для удобной навигации. Например, для просмотра  только «Согласованных» ППЗ перейдите в поисковую папку «Согласованные»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2. Также возможно отфильтровать ППЗ по годам </a:t>
            </a:r>
          </a:p>
          <a:p>
            <a:r>
              <a:rPr lang="ru-RU" sz="4800" dirty="0" smtClean="0">
                <a:solidFill>
                  <a:srgbClr val="45484C"/>
                </a:solidFill>
              </a:rPr>
              <a:t>3. Информацию по всем ППЗ можно экспортировать и скачать в формате </a:t>
            </a:r>
            <a:r>
              <a:rPr lang="en-US" sz="4800" dirty="0" smtClean="0">
                <a:solidFill>
                  <a:srgbClr val="45484C"/>
                </a:solidFill>
              </a:rPr>
              <a:t>Excel</a:t>
            </a:r>
            <a:r>
              <a:rPr lang="ru-RU" sz="4800" dirty="0" smtClean="0">
                <a:solidFill>
                  <a:srgbClr val="45484C"/>
                </a:solidFill>
              </a:rPr>
              <a:t>, для этого нажмите данную кнопку</a:t>
            </a: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793" y="2619632"/>
            <a:ext cx="10976413" cy="3570852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2038426" y="3373026"/>
            <a:ext cx="9222698" cy="6590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10445578" y="4106194"/>
            <a:ext cx="288325" cy="298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968843" y="3030924"/>
            <a:ext cx="1054713" cy="2065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/>
          <p:cNvSpPr txBox="1"/>
          <p:nvPr/>
        </p:nvSpPr>
        <p:spPr>
          <a:xfrm>
            <a:off x="9192886" y="3662721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1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023556" y="2929553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2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7254" y="40709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3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65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517557" y="133357"/>
            <a:ext cx="8122507" cy="1273561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Пункт меню «Осуществление закупок» и «Договора»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157254" y="4070960"/>
            <a:ext cx="2883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2237" y="2293128"/>
            <a:ext cx="8913341" cy="2096146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0075" y="4423527"/>
            <a:ext cx="7891849" cy="1772592"/>
          </a:xfrm>
          <a:prstGeom prst="rect">
            <a:avLst/>
          </a:prstGeom>
        </p:spPr>
      </p:pic>
      <p:sp>
        <p:nvSpPr>
          <p:cNvPr id="19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41171"/>
            <a:ext cx="12192000" cy="795053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В пункте меню «Осуществление закупок» доступны к просмотру текущие Заявки на закупку, Лоты, Запросы на разъяснения, Протоколы, Переторжки, Заявки участников</a:t>
            </a:r>
          </a:p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2. В пункте меню «Договора» доступны к просмотру текущие Договора, исполнения и расторжения </a:t>
            </a:r>
          </a:p>
          <a:p>
            <a:pPr marL="914400" indent="-914400">
              <a:lnSpc>
                <a:spcPct val="170000"/>
              </a:lnSpc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85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1"/>
          <p:cNvSpPr>
            <a:spLocks noGrp="1"/>
          </p:cNvSpPr>
          <p:nvPr>
            <p:ph type="ctrTitle"/>
          </p:nvPr>
        </p:nvSpPr>
        <p:spPr>
          <a:xfrm>
            <a:off x="3517557" y="133357"/>
            <a:ext cx="8122507" cy="805757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Раздел «Уведомления»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773033"/>
            <a:ext cx="12192000" cy="609924"/>
          </a:xfrm>
          <a:prstGeom prst="rect">
            <a:avLst/>
          </a:prstGeom>
        </p:spPr>
      </p:pic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313699"/>
            <a:ext cx="12192000" cy="459334"/>
          </a:xfrm>
          <a:noFill/>
          <a:ln>
            <a:noFill/>
          </a:ln>
        </p:spPr>
        <p:txBody>
          <a:bodyPr>
            <a:normAutofit fontScale="25000" lnSpcReduction="20000"/>
          </a:bodyPr>
          <a:lstStyle/>
          <a:p>
            <a:pPr>
              <a:lnSpc>
                <a:spcPct val="170000"/>
              </a:lnSpc>
            </a:pPr>
            <a:r>
              <a:rPr lang="ru-RU" sz="4800" dirty="0" smtClean="0">
                <a:solidFill>
                  <a:srgbClr val="45484C"/>
                </a:solidFill>
              </a:rPr>
              <a:t>1. Для перехода к вашим уведомлениям в системе Е1-Закупки нажмите на значок письма сверху справа</a:t>
            </a:r>
          </a:p>
          <a:p>
            <a:pPr marL="914400" indent="-914400">
              <a:lnSpc>
                <a:spcPct val="170000"/>
              </a:lnSpc>
              <a:buAutoNum type="arabicPeriod"/>
            </a:pPr>
            <a:endParaRPr lang="ru-RU" sz="48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3454437"/>
            <a:ext cx="12192000" cy="2732690"/>
          </a:xfrm>
          <a:prstGeom prst="rect">
            <a:avLst/>
          </a:prstGeom>
        </p:spPr>
      </p:pic>
      <p:sp>
        <p:nvSpPr>
          <p:cNvPr id="12" name="Подзаголовок 2"/>
          <p:cNvSpPr txBox="1">
            <a:spLocks/>
          </p:cNvSpPr>
          <p:nvPr/>
        </p:nvSpPr>
        <p:spPr>
          <a:xfrm>
            <a:off x="230241" y="2662967"/>
            <a:ext cx="12192000" cy="936968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>
            <a:normAutofit fontScale="2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</a:pPr>
            <a:r>
              <a:rPr lang="ru-RU" sz="4800" dirty="0">
                <a:solidFill>
                  <a:srgbClr val="45484C"/>
                </a:solidFill>
              </a:rPr>
              <a:t>2</a:t>
            </a:r>
            <a:r>
              <a:rPr lang="ru-RU" sz="4800" dirty="0" smtClean="0">
                <a:solidFill>
                  <a:srgbClr val="45484C"/>
                </a:solidFill>
              </a:rPr>
              <a:t>. В данном разделе отображаются уведомления по поручениям, согласованиям, ознакомлениям и другим активностям по вашим документам, для перехода напрямую к документу кликнете на ссылку с уведомлением  </a:t>
            </a: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Font typeface="Arial" panose="020B0604020202020204" pitchFamily="34" charset="0"/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71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Заголовок 11"/>
          <p:cNvSpPr>
            <a:spLocks noGrp="1"/>
          </p:cNvSpPr>
          <p:nvPr>
            <p:ph type="ctrTitle"/>
          </p:nvPr>
        </p:nvSpPr>
        <p:spPr>
          <a:xfrm>
            <a:off x="3509319" y="98126"/>
            <a:ext cx="8122507" cy="1359666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Назначение уполномоченного/заместителя  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8281" y="1618304"/>
            <a:ext cx="6063049" cy="4943008"/>
          </a:xfrm>
          <a:noFill/>
          <a:ln>
            <a:noFill/>
          </a:ln>
        </p:spPr>
        <p:txBody>
          <a:bodyPr>
            <a:normAutofit fontScale="55000" lnSpcReduction="20000"/>
          </a:bodyPr>
          <a:lstStyle/>
          <a:p>
            <a:pPr marL="457200" indent="-457200">
              <a:lnSpc>
                <a:spcPct val="170000"/>
              </a:lnSpc>
              <a:buAutoNum type="arabicPeriod"/>
            </a:pPr>
            <a:r>
              <a:rPr lang="ru-RU" sz="2900" dirty="0" smtClean="0">
                <a:solidFill>
                  <a:srgbClr val="45484C"/>
                </a:solidFill>
              </a:rPr>
              <a:t>Система Е1-Закупки имеет функционал назначения себе замещающего/уполномоченного. Для этого нажмите на маленькую стрелочку около вашего ФИО, далее нажмите кнопку «Назначить заместителя»</a:t>
            </a:r>
            <a:br>
              <a:rPr lang="ru-RU" sz="2900" dirty="0" smtClean="0">
                <a:solidFill>
                  <a:srgbClr val="45484C"/>
                </a:solidFill>
              </a:rPr>
            </a:br>
            <a:r>
              <a:rPr lang="ru-RU" sz="2900" dirty="0" smtClean="0">
                <a:solidFill>
                  <a:srgbClr val="45484C"/>
                </a:solidFill>
              </a:rPr>
              <a:t>2. При выборе уполномоченного, данный пользователь получит доступ ко всем вашим закупкам, поручениям и согласованиям бессрочно. До момента отмены передачи полномочий</a:t>
            </a:r>
            <a:br>
              <a:rPr lang="ru-RU" sz="2900" dirty="0" smtClean="0">
                <a:solidFill>
                  <a:srgbClr val="45484C"/>
                </a:solidFill>
              </a:rPr>
            </a:br>
            <a:r>
              <a:rPr lang="ru-RU" sz="2900" dirty="0" smtClean="0">
                <a:solidFill>
                  <a:srgbClr val="45484C"/>
                </a:solidFill>
              </a:rPr>
              <a:t>3. При выборе заместителя, данный пользователь получит доступ ко всем вашим закупкам, поручениям и согласованиям до окончания замещения </a:t>
            </a:r>
          </a:p>
          <a:p>
            <a:pPr marL="342900" indent="-342900">
              <a:buAutoNum type="arabicPeriod"/>
            </a:pPr>
            <a:endParaRPr lang="ru-RU" sz="14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endParaRPr lang="ru-RU" sz="1800" dirty="0" smtClean="0">
              <a:solidFill>
                <a:srgbClr val="45484C"/>
              </a:solidFill>
            </a:endParaRP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/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5084" y="1755852"/>
            <a:ext cx="3886742" cy="135273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7492" y="3391908"/>
            <a:ext cx="4949454" cy="25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265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ППЗ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935235"/>
            <a:ext cx="3313550" cy="5516350"/>
          </a:xfrm>
        </p:spPr>
        <p:txBody>
          <a:bodyPr>
            <a:normAutofit lnSpcReduction="10000"/>
          </a:bodyPr>
          <a:lstStyle/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После того как инициатор создал ППЗ и отправил его на визирование, вам придет</a:t>
            </a:r>
            <a:r>
              <a:rPr lang="en-US" sz="1800" dirty="0" smtClean="0">
                <a:solidFill>
                  <a:srgbClr val="45484C"/>
                </a:solidFill>
              </a:rPr>
              <a:t> </a:t>
            </a:r>
            <a:r>
              <a:rPr lang="ru-RU" sz="1800" dirty="0" smtClean="0">
                <a:solidFill>
                  <a:srgbClr val="45484C"/>
                </a:solidFill>
              </a:rPr>
              <a:t>уведомление о необходимости согласовать ППЗ или вернуть на доработку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Данное согласование будет отображаться в пункте меню Мои задачи, в разделе уведомления, а также придет вам на </a:t>
            </a:r>
            <a:r>
              <a:rPr lang="en-US" sz="1800" dirty="0" smtClean="0">
                <a:solidFill>
                  <a:srgbClr val="45484C"/>
                </a:solidFill>
              </a:rPr>
              <a:t>email</a:t>
            </a:r>
            <a:endParaRPr lang="ru-RU" sz="1800" dirty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Также ППЗ, которые в данный момент согласуются можно найти открыв пункт меню «Планирование», поисковая папка «На согласовании»</a:t>
            </a:r>
            <a:endParaRPr lang="en-US" sz="1800" dirty="0" smtClean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Для согласования перейдите на Позицию плана закупок, вкладка маршрут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1389" y="1320558"/>
            <a:ext cx="8797496" cy="1589485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094" y="3160236"/>
            <a:ext cx="8772906" cy="1457935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95620" y="4756573"/>
            <a:ext cx="8031892" cy="136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70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Согласование ППЗ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5364" y="2115694"/>
            <a:ext cx="9297495" cy="4133886"/>
          </a:xfrm>
          <a:prstGeom prst="rect">
            <a:avLst/>
          </a:prstGeom>
        </p:spPr>
      </p:pic>
      <p:sp>
        <p:nvSpPr>
          <p:cNvPr id="13" name="Подзаголовок 2"/>
          <p:cNvSpPr txBox="1">
            <a:spLocks/>
          </p:cNvSpPr>
          <p:nvPr/>
        </p:nvSpPr>
        <p:spPr>
          <a:xfrm>
            <a:off x="0" y="908624"/>
            <a:ext cx="12208476" cy="11920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45484C"/>
                </a:solidFill>
              </a:rPr>
              <a:t>5. </a:t>
            </a:r>
            <a:r>
              <a:rPr lang="ru-RU" sz="1200" dirty="0" smtClean="0">
                <a:solidFill>
                  <a:srgbClr val="45484C"/>
                </a:solidFill>
              </a:rPr>
              <a:t>Перейдя в раздел Маршруты можно увидеть текущий статус согласования ППЗ, а также комментарии от согласующих</a:t>
            </a:r>
          </a:p>
          <a:p>
            <a:r>
              <a:rPr lang="ru-RU" sz="1200" smtClean="0">
                <a:solidFill>
                  <a:srgbClr val="45484C"/>
                </a:solidFill>
              </a:rPr>
              <a:t>6. </a:t>
            </a:r>
            <a:r>
              <a:rPr lang="ru-RU" sz="1200" dirty="0" smtClean="0">
                <a:solidFill>
                  <a:srgbClr val="45484C"/>
                </a:solidFill>
              </a:rPr>
              <a:t>Для закрепления ППЗ за собой нажмите кнопку «Принять к исполнению», далее ОК. Для согласования ППЗ нажмите на кнопку «Согласовать», добавьте комментарий при необходимости и нажмите ОК. Вы успешно поставили свою визу, согласование пойдет дальше по маршруту к следующему согласующему. </a:t>
            </a:r>
          </a:p>
          <a:p>
            <a:r>
              <a:rPr lang="ru-RU" sz="1200" dirty="0" smtClean="0">
                <a:solidFill>
                  <a:srgbClr val="45484C"/>
                </a:solidFill>
              </a:rPr>
              <a:t>7. Также вы можете вернуть ППЗ инициатору с замечаниями\ указанием необходимых доработок. Для этого нажмите на кнопку «Вернуть на доработку». Статус ППЗ сменится на «На доработке», инициатору направится поручение о необходимости доработки. После того как инициатор отчитается об исполнении, согласование повторно вернется вам. </a:t>
            </a:r>
            <a:endParaRPr lang="ru-RU" sz="1200" dirty="0">
              <a:solidFill>
                <a:srgbClr val="45484C"/>
              </a:solidFill>
            </a:endParaRPr>
          </a:p>
        </p:txBody>
      </p:sp>
      <p:sp>
        <p:nvSpPr>
          <p:cNvPr id="14" name="Подзаголовок 2"/>
          <p:cNvSpPr txBox="1">
            <a:spLocks/>
          </p:cNvSpPr>
          <p:nvPr/>
        </p:nvSpPr>
        <p:spPr>
          <a:xfrm>
            <a:off x="152400" y="2210921"/>
            <a:ext cx="2500184" cy="3934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200" dirty="0" smtClean="0">
                <a:solidFill>
                  <a:srgbClr val="45484C"/>
                </a:solidFill>
              </a:rPr>
              <a:t>8. В случае если инициатор не заполнил «Способ закупки», то система вам выдаст уведомлением об этом при попытке согласовать. В таком случае нажмите на кнопку редактировать, внесите необходимые изменения и нажмите сохранить </a:t>
            </a:r>
            <a:endParaRPr lang="ru-RU" sz="1200" dirty="0">
              <a:solidFill>
                <a:srgbClr val="45484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8776" y="3907054"/>
            <a:ext cx="2315102" cy="863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0739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Заявки на закупку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4976" y="1094245"/>
            <a:ext cx="4663030" cy="1043347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 smtClean="0">
                <a:solidFill>
                  <a:srgbClr val="45484C"/>
                </a:solidFill>
              </a:rPr>
              <a:t>1. </a:t>
            </a:r>
            <a:r>
              <a:rPr lang="ru-RU" sz="1800" dirty="0" smtClean="0">
                <a:solidFill>
                  <a:srgbClr val="45484C"/>
                </a:solidFill>
              </a:rPr>
              <a:t>Откройте пункт меню Планирование и перейдите в поисковую папку «Согласованные» или «Опубликованные в ЕИС»</a:t>
            </a:r>
            <a:endParaRPr lang="ru-RU" sz="1800" dirty="0">
              <a:solidFill>
                <a:srgbClr val="45484C"/>
              </a:solidFill>
            </a:endParaRPr>
          </a:p>
        </p:txBody>
      </p:sp>
      <p:sp>
        <p:nvSpPr>
          <p:cNvPr id="15" name="Подзаголовок 2"/>
          <p:cNvSpPr txBox="1">
            <a:spLocks/>
          </p:cNvSpPr>
          <p:nvPr/>
        </p:nvSpPr>
        <p:spPr>
          <a:xfrm>
            <a:off x="90616" y="2200399"/>
            <a:ext cx="4664278" cy="11477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rgbClr val="45484C"/>
                </a:solidFill>
              </a:rPr>
              <a:t>2</a:t>
            </a:r>
            <a:r>
              <a:rPr lang="en-US" sz="1800" dirty="0" smtClean="0">
                <a:solidFill>
                  <a:srgbClr val="45484C"/>
                </a:solidFill>
              </a:rPr>
              <a:t>.</a:t>
            </a:r>
            <a:r>
              <a:rPr lang="ru-RU" sz="1800" dirty="0" smtClean="0">
                <a:solidFill>
                  <a:srgbClr val="45484C"/>
                </a:solidFill>
              </a:rPr>
              <a:t> Для создания Заявки на закупки откройте соответствующую ППЗ со статусом «Согласована» или «Опубликована в ЕИС»</a:t>
            </a:r>
            <a:endParaRPr lang="ru-RU" sz="1800" dirty="0">
              <a:solidFill>
                <a:srgbClr val="45484C"/>
              </a:solidFill>
            </a:endParaRPr>
          </a:p>
        </p:txBody>
      </p:sp>
      <p:sp>
        <p:nvSpPr>
          <p:cNvPr id="16" name="Подзаголовок 2"/>
          <p:cNvSpPr txBox="1">
            <a:spLocks/>
          </p:cNvSpPr>
          <p:nvPr/>
        </p:nvSpPr>
        <p:spPr>
          <a:xfrm>
            <a:off x="4753646" y="2171300"/>
            <a:ext cx="7351668" cy="1167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>3. Для создания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нажмите кнопку «Создать заявку на закупку», откроется дополнительная вкладка с карточкой Заявки на закупку</a:t>
            </a: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>4. Также вы можете отменить ППЗ, для этого нажмите отказаться от строки. ППЗ сменить статус на «Отменена», повторно отправить ее на согласование не получится.</a:t>
            </a:r>
            <a:endParaRPr lang="ru-RU" sz="1800" dirty="0" smtClean="0">
              <a:solidFill>
                <a:srgbClr val="0070C0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algn="l"/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6800" y="1101149"/>
            <a:ext cx="7265360" cy="1036443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8" y="3410940"/>
            <a:ext cx="12192000" cy="284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204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 fontScale="90000"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Создание Заявки на закупку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8874" y="1235676"/>
            <a:ext cx="8873126" cy="4211996"/>
          </a:xfrm>
          <a:prstGeom prst="rect">
            <a:avLst/>
          </a:prstGeom>
        </p:spPr>
      </p:pic>
      <p:sp>
        <p:nvSpPr>
          <p:cNvPr id="17" name="Подзаголовок 2"/>
          <p:cNvSpPr>
            <a:spLocks noGrp="1"/>
          </p:cNvSpPr>
          <p:nvPr>
            <p:ph type="subTitle" idx="1"/>
          </p:nvPr>
        </p:nvSpPr>
        <p:spPr>
          <a:xfrm>
            <a:off x="90617" y="1486066"/>
            <a:ext cx="3352800" cy="2549068"/>
          </a:xfrm>
        </p:spPr>
        <p:txBody>
          <a:bodyPr>
            <a:normAutofit/>
          </a:bodyPr>
          <a:lstStyle/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>5. В открывшемся окне необходимо заполнить обязательные поля, присоединить документацию, указать сроки процедуры, далее нажать сохранить.</a:t>
            </a:r>
          </a:p>
          <a:p>
            <a:pPr algn="l"/>
            <a:r>
              <a:rPr lang="ru-RU" sz="1800" dirty="0" smtClean="0">
                <a:solidFill>
                  <a:srgbClr val="45484C"/>
                </a:solidFill>
              </a:rPr>
              <a:t>6. Создаться карточка заявки на закупку со статусом Черновик. </a:t>
            </a:r>
            <a:endParaRPr lang="ru-RU" sz="1800" dirty="0">
              <a:solidFill>
                <a:srgbClr val="45484C"/>
              </a:solidFill>
            </a:endParaRPr>
          </a:p>
        </p:txBody>
      </p:sp>
      <p:sp>
        <p:nvSpPr>
          <p:cNvPr id="19" name="Подзаголовок 2"/>
          <p:cNvSpPr txBox="1">
            <a:spLocks/>
          </p:cNvSpPr>
          <p:nvPr/>
        </p:nvSpPr>
        <p:spPr>
          <a:xfrm>
            <a:off x="0" y="4151364"/>
            <a:ext cx="3451655" cy="12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l">
              <a:buFontTx/>
              <a:buChar char="-"/>
            </a:pPr>
            <a:r>
              <a:rPr lang="ru-RU" sz="1200" dirty="0" smtClean="0">
                <a:solidFill>
                  <a:srgbClr val="45484C"/>
                </a:solidFill>
              </a:rPr>
              <a:t>Обязательные поля отмечены </a:t>
            </a:r>
            <a:r>
              <a:rPr lang="ru-RU" sz="1200" dirty="0" smtClean="0">
                <a:solidFill>
                  <a:srgbClr val="FF0000"/>
                </a:solidFill>
              </a:rPr>
              <a:t>*</a:t>
            </a:r>
            <a:endParaRPr lang="ru-RU" sz="1200" dirty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r>
              <a:rPr lang="ru-RU" sz="1200" dirty="0" smtClean="0">
                <a:solidFill>
                  <a:srgbClr val="45484C"/>
                </a:solidFill>
              </a:rPr>
              <a:t>При необходимости вы можете воспользоваться подсказкой наведя на значок </a:t>
            </a:r>
            <a:r>
              <a:rPr lang="ru-RU" sz="1200" dirty="0" smtClean="0">
                <a:solidFill>
                  <a:srgbClr val="0070C0"/>
                </a:solidFill>
              </a:rPr>
              <a:t>?</a:t>
            </a: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algn="l"/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  <a:p>
            <a:pPr marL="171450" indent="-171450" algn="l">
              <a:buFontTx/>
              <a:buChar char="-"/>
            </a:pPr>
            <a:endParaRPr lang="ru-RU" sz="1200" dirty="0" smtClean="0">
              <a:solidFill>
                <a:srgbClr val="4548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5747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Формирование лота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одзаголовок 2"/>
          <p:cNvSpPr>
            <a:spLocks noGrp="1"/>
          </p:cNvSpPr>
          <p:nvPr>
            <p:ph type="subTitle" idx="1"/>
          </p:nvPr>
        </p:nvSpPr>
        <p:spPr>
          <a:xfrm>
            <a:off x="-148284" y="1155313"/>
            <a:ext cx="3534035" cy="5401273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На Заявке на закупку со статусом Черновик перейдите во вкладку Лоты. Здесь находится автоматически сформированный системой Лот. Для отправки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на ЭТП нужно заполнить обязательные поля на лоте. </a:t>
            </a: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Откроется карточка Лота, нажимаем на кнопку «Редактировать» и заполняем обязательные поля на карточке. Далее нажимаем сохранить.</a:t>
            </a:r>
          </a:p>
          <a:p>
            <a:pPr marL="342900" indent="-342900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Заполнить обязательные поля нужны для всех лотов, прикрепленных к данной закупке</a:t>
            </a:r>
            <a:br>
              <a:rPr lang="ru-RU" sz="1800" dirty="0" smtClean="0">
                <a:solidFill>
                  <a:srgbClr val="45484C"/>
                </a:solidFill>
              </a:rPr>
            </a:br>
            <a:endParaRPr lang="ru-RU" sz="1800" dirty="0">
              <a:solidFill>
                <a:srgbClr val="45484C"/>
              </a:solidFill>
            </a:endParaRPr>
          </a:p>
          <a:p>
            <a:pPr marL="342900" indent="-342900">
              <a:buAutoNum type="arabicPeriod"/>
            </a:pP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3796" y="1280377"/>
            <a:ext cx="8728092" cy="2209777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5751" y="3861907"/>
            <a:ext cx="8806249" cy="2052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4156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Добавление лота в </a:t>
            </a:r>
            <a:r>
              <a:rPr lang="ru-RU" sz="4400" b="1" dirty="0" err="1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ЗнЗ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1483933"/>
            <a:ext cx="4415481" cy="4554401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На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со статусом «Черновик» можно добавить лоты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Для этого нажимаем Действия, Добавить лот. Добавить можно только Лоты с одинаковым способом закупки и не включенные в другие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endParaRPr lang="ru-RU" sz="1800" dirty="0">
              <a:solidFill>
                <a:srgbClr val="45484C"/>
              </a:solidFill>
            </a:endParaRP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Также можно удалить лот из </a:t>
            </a:r>
            <a:r>
              <a:rPr lang="ru-RU" sz="1800" dirty="0" err="1" smtClean="0">
                <a:solidFill>
                  <a:srgbClr val="45484C"/>
                </a:solidFill>
              </a:rPr>
              <a:t>ЗнЗ</a:t>
            </a:r>
            <a:r>
              <a:rPr lang="ru-RU" sz="1800" dirty="0" smtClean="0">
                <a:solidFill>
                  <a:srgbClr val="45484C"/>
                </a:solidFill>
              </a:rPr>
              <a:t> по соответствующей кнопке. Внимание! Если лот 1 и вы нажмете «удалить», то заявка на закупку будет отменена.</a:t>
            </a:r>
          </a:p>
          <a:p>
            <a:pPr marL="342900" indent="-342900" algn="l">
              <a:buAutoNum type="arabicPeriod"/>
            </a:pP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78162" y="1327253"/>
            <a:ext cx="5140837" cy="236960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272" y="3839378"/>
            <a:ext cx="6186616" cy="2198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867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FF2E6"/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264625"/>
            <a:ext cx="12192000" cy="593375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241" y="160177"/>
            <a:ext cx="663575" cy="638175"/>
          </a:xfrm>
          <a:prstGeom prst="rect">
            <a:avLst/>
          </a:prstGeom>
        </p:spPr>
      </p:pic>
      <p:pic>
        <p:nvPicPr>
          <p:cNvPr id="1026" name="Picture 2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150"/>
          <a:stretch/>
        </p:blipFill>
        <p:spPr bwMode="auto">
          <a:xfrm>
            <a:off x="1189250" y="206895"/>
            <a:ext cx="1698353" cy="267614"/>
          </a:xfrm>
          <a:prstGeom prst="rect">
            <a:avLst/>
          </a:prstGeom>
          <a:noFill/>
        </p:spPr>
      </p:pic>
      <p:pic>
        <p:nvPicPr>
          <p:cNvPr id="1028" name="Picture 4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865"/>
          <a:stretch/>
        </p:blipFill>
        <p:spPr bwMode="auto">
          <a:xfrm>
            <a:off x="2875364" y="144277"/>
            <a:ext cx="148192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Файл:Logo Absolut Bank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37" r="6312"/>
          <a:stretch/>
        </p:blipFill>
        <p:spPr bwMode="auto">
          <a:xfrm>
            <a:off x="1877685" y="537600"/>
            <a:ext cx="953819" cy="26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Заголовок 11"/>
          <p:cNvSpPr>
            <a:spLocks noGrp="1"/>
          </p:cNvSpPr>
          <p:nvPr>
            <p:ph type="ctrTitle"/>
          </p:nvPr>
        </p:nvSpPr>
        <p:spPr>
          <a:xfrm>
            <a:off x="3995620" y="166575"/>
            <a:ext cx="7644444" cy="742049"/>
          </a:xfrm>
        </p:spPr>
        <p:txBody>
          <a:bodyPr>
            <a:normAutofit/>
          </a:bodyPr>
          <a:lstStyle/>
          <a:p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Отправка </a:t>
            </a:r>
            <a:r>
              <a:rPr lang="ru-RU" sz="4400" b="1" dirty="0" err="1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ЗнЗ</a:t>
            </a:r>
            <a:r>
              <a:rPr lang="ru-RU" sz="4400" b="1" dirty="0" smtClean="0">
                <a:solidFill>
                  <a:srgbClr val="FF5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на ЭТП</a:t>
            </a:r>
            <a:endParaRPr lang="ru-RU" sz="4400" b="1" dirty="0">
              <a:solidFill>
                <a:srgbClr val="FF5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51609" y="1292060"/>
            <a:ext cx="4568734" cy="2496153"/>
          </a:xfrm>
        </p:spPr>
        <p:txBody>
          <a:bodyPr>
            <a:normAutofit/>
          </a:bodyPr>
          <a:lstStyle/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Откройте Заявку на закупку со статусом Черновик и выберите Действия, далее «Отправить на ЭТП»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Введите логин/пароль от ЭТП, нажмите ОК</a:t>
            </a:r>
          </a:p>
          <a:p>
            <a:pPr marL="342900" indent="-342900" algn="l">
              <a:buAutoNum type="arabicPeriod"/>
            </a:pPr>
            <a:r>
              <a:rPr lang="ru-RU" sz="1800" dirty="0" smtClean="0">
                <a:solidFill>
                  <a:srgbClr val="45484C"/>
                </a:solidFill>
              </a:rPr>
              <a:t>При успешной отправке появится сообщение: </a:t>
            </a:r>
            <a:endParaRPr lang="ru-RU" sz="1800" dirty="0">
              <a:solidFill>
                <a:srgbClr val="45484C"/>
              </a:solidFill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223760"/>
            <a:ext cx="4404035" cy="2032064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7755" y="3385036"/>
            <a:ext cx="4820524" cy="1542994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608" y="3767499"/>
            <a:ext cx="5020789" cy="135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822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1406</TotalTime>
  <Words>1393</Words>
  <Application>Microsoft Office PowerPoint</Application>
  <PresentationFormat>Широкоэкранный</PresentationFormat>
  <Paragraphs>141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Tele2 TextSans</vt:lpstr>
      <vt:lpstr>Тема Office</vt:lpstr>
      <vt:lpstr>Руководство специалиста по закупкам (Е1-Закупки)</vt:lpstr>
      <vt:lpstr>Авторизация в системе</vt:lpstr>
      <vt:lpstr>Согласование ППЗ</vt:lpstr>
      <vt:lpstr>Согласование ППЗ</vt:lpstr>
      <vt:lpstr>Создание Заявки на закупку</vt:lpstr>
      <vt:lpstr>Создание Заявки на закупку</vt:lpstr>
      <vt:lpstr>Формирование лота</vt:lpstr>
      <vt:lpstr>Добавление лота в ЗнЗ</vt:lpstr>
      <vt:lpstr>Отправка ЗнЗ на ЭТП</vt:lpstr>
      <vt:lpstr>Внесение изменений в ЗнЗ</vt:lpstr>
      <vt:lpstr>Ответ на запрос на разъяснение</vt:lpstr>
      <vt:lpstr>Отмена процедуры</vt:lpstr>
      <vt:lpstr>Создание протокола</vt:lpstr>
      <vt:lpstr>Согласование протокола</vt:lpstr>
      <vt:lpstr>Проведение переторжки</vt:lpstr>
      <vt:lpstr>Создание запроса на разъяснение</vt:lpstr>
      <vt:lpstr>Создание договора</vt:lpstr>
      <vt:lpstr>Добавление сведений об исполнении/расторжении  договора </vt:lpstr>
      <vt:lpstr>Пункт меню «Мои задачи»</vt:lpstr>
      <vt:lpstr>Пункт меню «Мои задачи»</vt:lpstr>
      <vt:lpstr>Пункт меню «Планирование»</vt:lpstr>
      <vt:lpstr>Пункт меню «Осуществление закупок» и «Договора»</vt:lpstr>
      <vt:lpstr>Раздел «Уведомления»</vt:lpstr>
      <vt:lpstr>Назначение уполномоченного/заместителя 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Владимир Олегович Тихонов</dc:creator>
  <cp:lastModifiedBy>Владимир Олегович Тихонов</cp:lastModifiedBy>
  <cp:revision>86</cp:revision>
  <dcterms:created xsi:type="dcterms:W3CDTF">2022-08-25T11:08:36Z</dcterms:created>
  <dcterms:modified xsi:type="dcterms:W3CDTF">2022-08-26T12:24:48Z</dcterms:modified>
</cp:coreProperties>
</file>