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8" r:id="rId2"/>
    <p:sldId id="284" r:id="rId3"/>
    <p:sldId id="288" r:id="rId4"/>
    <p:sldId id="286" r:id="rId5"/>
    <p:sldId id="291" r:id="rId6"/>
    <p:sldId id="292" r:id="rId7"/>
    <p:sldId id="293" r:id="rId8"/>
    <p:sldId id="294" r:id="rId9"/>
    <p:sldId id="295" r:id="rId10"/>
    <p:sldId id="287" r:id="rId11"/>
    <p:sldId id="289" r:id="rId12"/>
    <p:sldId id="257" r:id="rId13"/>
    <p:sldId id="259" r:id="rId14"/>
  </p:sldIdLst>
  <p:sldSz cx="9144000" cy="5143500" type="screen16x9"/>
  <p:notesSz cx="6858000" cy="9144000"/>
  <p:embeddedFontLst>
    <p:embeddedFont>
      <p:font typeface="Titillium Web" panose="020B0604020202020204" charset="0"/>
      <p:regular r:id="rId16"/>
      <p:bold r:id="rId17"/>
      <p:italic r:id="rId18"/>
      <p:boldItalic r:id="rId19"/>
    </p:embeddedFont>
    <p:embeddedFont>
      <p:font typeface="Titillium Web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BB513-3EEF-4205-AF85-2A1481577290}" v="451" dt="2019-11-27T20:46:20.045"/>
    <p1510:client id="{92A14EFC-81E6-453B-A197-1128F415F349}" v="40" dt="2019-11-27T19:10:14.446"/>
    <p1510:client id="{A053DB71-DB70-42DA-9362-55AFF8FC44E7}" v="698" dt="2019-11-27T21:48:28.922"/>
  </p1510:revLst>
</p1510:revInfo>
</file>

<file path=ppt/tableStyles.xml><?xml version="1.0" encoding="utf-8"?>
<a:tblStyleLst xmlns:a="http://schemas.openxmlformats.org/drawingml/2006/main" def="{D09EE0C7-1840-488E-8530-D876AB17D994}">
  <a:tblStyle styleId="{D09EE0C7-1840-488E-8530-D876AB17D9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76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293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522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0300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3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445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marL="914400" lvl="1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sz="9600" b="1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658197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6000" dirty="0"/>
              <a:t>Rede </a:t>
            </a:r>
            <a:r>
              <a:rPr lang="en" sz="6000" dirty="0" err="1"/>
              <a:t>Neurais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Google Shape;69;p13">
            <a:extLst>
              <a:ext uri="{FF2B5EF4-FFF2-40B4-BE49-F238E27FC236}">
                <a16:creationId xmlns:a16="http://schemas.microsoft.com/office/drawing/2014/main" id="{7581DB58-8FB3-42DF-885D-09DE0C61E22A}"/>
              </a:ext>
            </a:extLst>
          </p:cNvPr>
          <p:cNvSpPr txBox="1">
            <a:spLocks/>
          </p:cNvSpPr>
          <p:nvPr/>
        </p:nvSpPr>
        <p:spPr>
          <a:xfrm>
            <a:off x="907026" y="2469995"/>
            <a:ext cx="4360500" cy="206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Matheus </a:t>
            </a:r>
            <a:r>
              <a:rPr lang="en-US" dirty="0" err="1"/>
              <a:t>Frazão</a:t>
            </a:r>
            <a:r>
              <a:rPr lang="en-US" dirty="0"/>
              <a:t> 35323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Novack Renato 42095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Phillip </a:t>
            </a:r>
            <a:r>
              <a:rPr lang="en-US" dirty="0" err="1"/>
              <a:t>Valentim</a:t>
            </a:r>
            <a:r>
              <a:rPr lang="en-US" dirty="0"/>
              <a:t> 33333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15;p34">
            <a:extLst>
              <a:ext uri="{FF2B5EF4-FFF2-40B4-BE49-F238E27FC236}">
                <a16:creationId xmlns:a16="http://schemas.microsoft.com/office/drawing/2014/main" id="{113815F9-F3B3-4C6B-9B43-73A8DE1DD633}"/>
              </a:ext>
            </a:extLst>
          </p:cNvPr>
          <p:cNvSpPr txBox="1">
            <a:spLocks/>
          </p:cNvSpPr>
          <p:nvPr/>
        </p:nvSpPr>
        <p:spPr>
          <a:xfrm>
            <a:off x="457200" y="1270710"/>
            <a:ext cx="6025500" cy="330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600"/>
              </a:spcBef>
            </a:pPr>
            <a:endParaRPr lang="en-US" dirty="0"/>
          </a:p>
          <a:p>
            <a:pPr>
              <a:lnSpc>
                <a:spcPct val="115000"/>
              </a:lnSpc>
              <a:spcBef>
                <a:spcPts val="600"/>
              </a:spcBef>
              <a:buFont typeface="Titillium Web Light"/>
              <a:buChar char="▰"/>
            </a:pPr>
            <a:r>
              <a:rPr lang="en-US" dirty="0" err="1"/>
              <a:t>Conforme</a:t>
            </a:r>
            <a:r>
              <a:rPr lang="en-US" dirty="0"/>
              <a:t> o </a:t>
            </a:r>
            <a:r>
              <a:rPr lang="en-US" dirty="0" err="1"/>
              <a:t>tamanho</a:t>
            </a:r>
            <a:r>
              <a:rPr lang="en-US" dirty="0"/>
              <a:t> da rede </a:t>
            </a:r>
            <a:r>
              <a:rPr lang="en-US" dirty="0" err="1"/>
              <a:t>aumenta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lenta</a:t>
            </a:r>
            <a:r>
              <a:rPr lang="en-US" dirty="0"/>
              <a:t> </a:t>
            </a:r>
            <a:r>
              <a:rPr lang="en-US" dirty="0" err="1"/>
              <a:t>fica</a:t>
            </a:r>
            <a:r>
              <a:rPr lang="en-US" dirty="0"/>
              <a:t>, e </a:t>
            </a:r>
            <a:r>
              <a:rPr lang="en-US" dirty="0" err="1"/>
              <a:t>precisa</a:t>
            </a:r>
            <a:r>
              <a:rPr lang="en-US" dirty="0"/>
              <a:t> de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treino</a:t>
            </a:r>
            <a:r>
              <a:rPr lang="en-US" dirty="0"/>
              <a:t> para </a:t>
            </a:r>
            <a:r>
              <a:rPr lang="en-US" dirty="0" err="1"/>
              <a:t>aprendizado</a:t>
            </a:r>
            <a:endParaRPr lang="en-US" dirty="0">
              <a:solidFill>
                <a:srgbClr val="7DFFB1"/>
              </a:solidFill>
            </a:endParaRPr>
          </a:p>
          <a:p>
            <a:pPr>
              <a:lnSpc>
                <a:spcPct val="115000"/>
              </a:lnSpc>
              <a:buFont typeface="Titillium Web Light"/>
              <a:buChar char="▰"/>
            </a:pPr>
            <a:r>
              <a:rPr lang="en-US" dirty="0"/>
              <a:t>Analisa as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decisões</a:t>
            </a:r>
            <a:r>
              <a:rPr lang="en-US" dirty="0"/>
              <a:t> para resolver um </a:t>
            </a:r>
            <a:r>
              <a:rPr lang="en-US" dirty="0" err="1"/>
              <a:t>problema</a:t>
            </a:r>
            <a:endParaRPr lang="en-US" dirty="0"/>
          </a:p>
          <a:p>
            <a:pPr marL="76200" indent="0">
              <a:lnSpc>
                <a:spcPct val="115000"/>
              </a:lnSpc>
            </a:pPr>
            <a:r>
              <a:rPr lang="en-US" dirty="0"/>
              <a:t> </a:t>
            </a:r>
            <a:endParaRPr lang="en-US" dirty="0">
              <a:solidFill>
                <a:srgbClr val="7DFFB1"/>
              </a:solidFill>
            </a:endParaRPr>
          </a:p>
        </p:txBody>
      </p:sp>
      <p:sp>
        <p:nvSpPr>
          <p:cNvPr id="10" name="Google Shape;59;p12">
            <a:extLst>
              <a:ext uri="{FF2B5EF4-FFF2-40B4-BE49-F238E27FC236}">
                <a16:creationId xmlns:a16="http://schemas.microsoft.com/office/drawing/2014/main" id="{DF843463-06B3-4980-AA1A-5C01E0FAC891}"/>
              </a:ext>
            </a:extLst>
          </p:cNvPr>
          <p:cNvSpPr txBox="1">
            <a:spLocks/>
          </p:cNvSpPr>
          <p:nvPr/>
        </p:nvSpPr>
        <p:spPr>
          <a:xfrm>
            <a:off x="457200" y="413310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t-BR" sz="3600" dirty="0"/>
              <a:t>Vantagem x Desvantagem</a:t>
            </a:r>
          </a:p>
        </p:txBody>
      </p:sp>
    </p:spTree>
    <p:extLst>
      <p:ext uri="{BB962C8B-B14F-4D97-AF65-F5344CB8AC3E}">
        <p14:creationId xmlns:p14="http://schemas.microsoft.com/office/powerpoint/2010/main" val="403148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15;p34">
            <a:extLst>
              <a:ext uri="{FF2B5EF4-FFF2-40B4-BE49-F238E27FC236}">
                <a16:creationId xmlns:a16="http://schemas.microsoft.com/office/drawing/2014/main" id="{113815F9-F3B3-4C6B-9B43-73A8DE1DD633}"/>
              </a:ext>
            </a:extLst>
          </p:cNvPr>
          <p:cNvSpPr txBox="1">
            <a:spLocks/>
          </p:cNvSpPr>
          <p:nvPr/>
        </p:nvSpPr>
        <p:spPr>
          <a:xfrm>
            <a:off x="457200" y="1270710"/>
            <a:ext cx="6025500" cy="330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600"/>
              </a:spcBef>
            </a:pPr>
            <a:endParaRPr lang="en-US" dirty="0"/>
          </a:p>
          <a:p>
            <a:pPr>
              <a:lnSpc>
                <a:spcPct val="115000"/>
              </a:lnSpc>
              <a:buFont typeface="Titillium Web Light"/>
              <a:buChar char="▰"/>
            </a:pPr>
            <a:r>
              <a:rPr lang="en-US" dirty="0"/>
              <a:t>Sistema  de </a:t>
            </a:r>
            <a:r>
              <a:rPr lang="en-US" dirty="0" err="1"/>
              <a:t>recomendação</a:t>
            </a:r>
            <a:r>
              <a:rPr lang="en-US" dirty="0"/>
              <a:t> de </a:t>
            </a:r>
            <a:r>
              <a:rPr lang="en-US" dirty="0" err="1"/>
              <a:t>filmes</a:t>
            </a:r>
            <a:endParaRPr lang="en-US" dirty="0"/>
          </a:p>
          <a:p>
            <a:pPr>
              <a:lnSpc>
                <a:spcPct val="115000"/>
              </a:lnSpc>
              <a:buFont typeface="Titillium Web Light"/>
              <a:buChar char="▰"/>
            </a:pPr>
            <a:r>
              <a:rPr lang="en-US" dirty="0" err="1"/>
              <a:t>Classificação</a:t>
            </a:r>
            <a:r>
              <a:rPr lang="en-US" dirty="0"/>
              <a:t> de </a:t>
            </a:r>
            <a:r>
              <a:rPr lang="en-US" dirty="0" err="1"/>
              <a:t>preços</a:t>
            </a:r>
            <a:endParaRPr lang="en-US" dirty="0"/>
          </a:p>
          <a:p>
            <a:pPr>
              <a:lnSpc>
                <a:spcPct val="115000"/>
              </a:lnSpc>
              <a:buFont typeface="Titillium Web Light"/>
              <a:buChar char="▰"/>
            </a:pPr>
            <a:r>
              <a:rPr lang="en-US" dirty="0" err="1"/>
              <a:t>Reconhecimento</a:t>
            </a:r>
            <a:r>
              <a:rPr lang="en-US" dirty="0"/>
              <a:t> de imagens</a:t>
            </a:r>
          </a:p>
          <a:p>
            <a:pPr>
              <a:lnSpc>
                <a:spcPct val="115000"/>
              </a:lnSpc>
              <a:buFont typeface="Titillium Web Light"/>
              <a:buChar char="▰"/>
            </a:pPr>
            <a:r>
              <a:rPr lang="en-US" dirty="0" err="1"/>
              <a:t>Assistentes</a:t>
            </a:r>
            <a:r>
              <a:rPr lang="en-US" dirty="0"/>
              <a:t> </a:t>
            </a:r>
            <a:r>
              <a:rPr lang="en-US" dirty="0" err="1"/>
              <a:t>virtuais</a:t>
            </a:r>
            <a:endParaRPr lang="en-US" dirty="0">
              <a:solidFill>
                <a:srgbClr val="7DFFB1"/>
              </a:solidFill>
            </a:endParaRPr>
          </a:p>
        </p:txBody>
      </p:sp>
      <p:sp>
        <p:nvSpPr>
          <p:cNvPr id="10" name="Google Shape;59;p12">
            <a:extLst>
              <a:ext uri="{FF2B5EF4-FFF2-40B4-BE49-F238E27FC236}">
                <a16:creationId xmlns:a16="http://schemas.microsoft.com/office/drawing/2014/main" id="{DF843463-06B3-4980-AA1A-5C01E0FAC891}"/>
              </a:ext>
            </a:extLst>
          </p:cNvPr>
          <p:cNvSpPr txBox="1">
            <a:spLocks/>
          </p:cNvSpPr>
          <p:nvPr/>
        </p:nvSpPr>
        <p:spPr>
          <a:xfrm>
            <a:off x="457200" y="413310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t-BR" sz="3600" dirty="0"/>
              <a:t>Uso do algoritmo</a:t>
            </a:r>
          </a:p>
        </p:txBody>
      </p:sp>
    </p:spTree>
    <p:extLst>
      <p:ext uri="{BB962C8B-B14F-4D97-AF65-F5344CB8AC3E}">
        <p14:creationId xmlns:p14="http://schemas.microsoft.com/office/powerpoint/2010/main" val="263760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Conclusão</a:t>
            </a:r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457200" y="1494564"/>
            <a:ext cx="60255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" dirty="0" err="1"/>
              <a:t>Os</a:t>
            </a:r>
            <a:r>
              <a:rPr lang="en" dirty="0"/>
              <a:t> </a:t>
            </a:r>
            <a:r>
              <a:rPr lang="en" dirty="0" err="1"/>
              <a:t>modelos</a:t>
            </a:r>
            <a:r>
              <a:rPr lang="en" dirty="0"/>
              <a:t> </a:t>
            </a:r>
            <a:r>
              <a:rPr lang="en" dirty="0" err="1"/>
              <a:t>baseados</a:t>
            </a:r>
            <a:r>
              <a:rPr lang="en" dirty="0"/>
              <a:t> </a:t>
            </a:r>
            <a:r>
              <a:rPr lang="en" dirty="0" err="1"/>
              <a:t>em</a:t>
            </a:r>
            <a:r>
              <a:rPr lang="en" dirty="0"/>
              <a:t> redes </a:t>
            </a:r>
            <a:r>
              <a:rPr lang="en" dirty="0" err="1"/>
              <a:t>neurais</a:t>
            </a:r>
            <a:r>
              <a:rPr lang="en" dirty="0"/>
              <a:t> </a:t>
            </a:r>
            <a:r>
              <a:rPr lang="en" dirty="0" err="1"/>
              <a:t>artificiais</a:t>
            </a:r>
            <a:r>
              <a:rPr lang="en" dirty="0"/>
              <a:t> </a:t>
            </a:r>
            <a:r>
              <a:rPr lang="en" dirty="0" err="1"/>
              <a:t>são</a:t>
            </a:r>
            <a:r>
              <a:rPr lang="en" dirty="0"/>
              <a:t> </a:t>
            </a:r>
            <a:r>
              <a:rPr lang="en" dirty="0" err="1"/>
              <a:t>os</a:t>
            </a:r>
            <a:r>
              <a:rPr lang="en" dirty="0"/>
              <a:t> que </a:t>
            </a:r>
            <a:r>
              <a:rPr lang="en" dirty="0" err="1"/>
              <a:t>mais</a:t>
            </a:r>
            <a:r>
              <a:rPr lang="en" dirty="0"/>
              <a:t> </a:t>
            </a:r>
            <a:r>
              <a:rPr lang="en" dirty="0" err="1"/>
              <a:t>ganharam</a:t>
            </a:r>
            <a:r>
              <a:rPr lang="en" dirty="0"/>
              <a:t> </a:t>
            </a:r>
            <a:r>
              <a:rPr lang="en" dirty="0" err="1"/>
              <a:t>atenção</a:t>
            </a:r>
            <a:r>
              <a:rPr lang="en" dirty="0"/>
              <a:t> </a:t>
            </a:r>
            <a:r>
              <a:rPr lang="en" dirty="0" err="1"/>
              <a:t>nos</a:t>
            </a:r>
            <a:r>
              <a:rPr lang="en" dirty="0"/>
              <a:t> </a:t>
            </a:r>
            <a:r>
              <a:rPr lang="en" dirty="0" err="1"/>
              <a:t>últimos</a:t>
            </a:r>
            <a:r>
              <a:rPr lang="en" dirty="0"/>
              <a:t> </a:t>
            </a:r>
            <a:r>
              <a:rPr lang="en" dirty="0" err="1"/>
              <a:t>anos</a:t>
            </a:r>
            <a:r>
              <a:rPr lang="en" dirty="0"/>
              <a:t> por </a:t>
            </a:r>
            <a:r>
              <a:rPr lang="en" dirty="0" err="1"/>
              <a:t>conseguirem</a:t>
            </a:r>
            <a:r>
              <a:rPr lang="en" dirty="0"/>
              <a:t> resolver </a:t>
            </a:r>
            <a:r>
              <a:rPr lang="en" dirty="0" err="1"/>
              <a:t>problemas</a:t>
            </a:r>
            <a:r>
              <a:rPr lang="en" dirty="0"/>
              <a:t> de IA </a:t>
            </a:r>
            <a:r>
              <a:rPr lang="en" dirty="0" err="1"/>
              <a:t>nos</a:t>
            </a:r>
            <a:r>
              <a:rPr lang="en" dirty="0"/>
              <a:t> </a:t>
            </a:r>
            <a:r>
              <a:rPr lang="en" dirty="0" err="1"/>
              <a:t>quais</a:t>
            </a:r>
            <a:r>
              <a:rPr lang="en" dirty="0"/>
              <a:t> se </a:t>
            </a:r>
            <a:r>
              <a:rPr lang="en" dirty="0" err="1"/>
              <a:t>conseguia</a:t>
            </a:r>
            <a:r>
              <a:rPr lang="en" dirty="0"/>
              <a:t> </a:t>
            </a:r>
            <a:r>
              <a:rPr lang="en" dirty="0" err="1"/>
              <a:t>pouco</a:t>
            </a:r>
            <a:r>
              <a:rPr lang="en" dirty="0"/>
              <a:t> </a:t>
            </a:r>
            <a:r>
              <a:rPr lang="en" dirty="0" err="1"/>
              <a:t>avanço</a:t>
            </a:r>
            <a:r>
              <a:rPr lang="en" dirty="0"/>
              <a:t> com </a:t>
            </a:r>
            <a:r>
              <a:rPr lang="en" dirty="0" err="1"/>
              <a:t>outras</a:t>
            </a:r>
            <a:r>
              <a:rPr lang="en" dirty="0"/>
              <a:t> </a:t>
            </a:r>
            <a:r>
              <a:rPr lang="en" dirty="0" err="1"/>
              <a:t>técnicas</a:t>
            </a:r>
            <a:endParaRPr lang="pt-BR" dirty="0" err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7797149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OBRIGADO!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Sumário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pt-BR" dirty="0"/>
              <a:t>Introdução</a:t>
            </a:r>
            <a:endParaRPr dirty="0"/>
          </a:p>
          <a:p>
            <a:pPr>
              <a:spcBef>
                <a:spcPts val="0"/>
              </a:spcBef>
            </a:pPr>
            <a:r>
              <a:rPr lang="pt-BR" dirty="0"/>
              <a:t>Funcionamento do Cérebro</a:t>
            </a:r>
          </a:p>
          <a:p>
            <a:pPr>
              <a:spcBef>
                <a:spcPts val="0"/>
              </a:spcBef>
            </a:pPr>
            <a:r>
              <a:rPr lang="pt-BR" dirty="0"/>
              <a:t>Ativação de um neurônio</a:t>
            </a:r>
          </a:p>
          <a:p>
            <a:pPr>
              <a:spcBef>
                <a:spcPts val="0"/>
              </a:spcBef>
            </a:pPr>
            <a:r>
              <a:rPr lang="pt-BR" dirty="0"/>
              <a:t>Neurônio de um gato</a:t>
            </a:r>
          </a:p>
          <a:p>
            <a:pPr>
              <a:spcBef>
                <a:spcPts val="0"/>
              </a:spcBef>
            </a:pPr>
            <a:r>
              <a:rPr lang="pt-BR" dirty="0"/>
              <a:t>Modelo de </a:t>
            </a:r>
            <a:r>
              <a:rPr lang="pt-BR" dirty="0" err="1"/>
              <a:t>Perceptron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Rede recorrente</a:t>
            </a:r>
          </a:p>
          <a:p>
            <a:pPr>
              <a:spcBef>
                <a:spcPts val="0"/>
              </a:spcBef>
            </a:pPr>
            <a:r>
              <a:rPr lang="pt-BR" dirty="0"/>
              <a:t>Aprendizado</a:t>
            </a:r>
          </a:p>
          <a:p>
            <a:pPr>
              <a:spcBef>
                <a:spcPts val="0"/>
              </a:spcBef>
            </a:pPr>
            <a:r>
              <a:rPr lang="pt-BR" dirty="0"/>
              <a:t>Vantagem x Desvantagem</a:t>
            </a:r>
          </a:p>
          <a:p>
            <a:pPr>
              <a:spcBef>
                <a:spcPts val="0"/>
              </a:spcBef>
            </a:pPr>
            <a:r>
              <a:rPr lang="pt-BR" dirty="0"/>
              <a:t>Uso do </a:t>
            </a:r>
            <a:r>
              <a:rPr lang="pt-BR" dirty="0" err="1"/>
              <a:t>Algoritimo</a:t>
            </a:r>
          </a:p>
          <a:p>
            <a:pPr>
              <a:spcBef>
                <a:spcPts val="0"/>
              </a:spcBef>
            </a:pPr>
            <a:r>
              <a:rPr lang="pt-BR" dirty="0"/>
              <a:t>Conclusão</a:t>
            </a:r>
          </a:p>
          <a:p>
            <a:pPr>
              <a:spcBef>
                <a:spcPts val="0"/>
              </a:spcBef>
            </a:pPr>
            <a:endParaRPr lang="pt-BR" dirty="0"/>
          </a:p>
          <a:p>
            <a:pPr>
              <a:spcBef>
                <a:spcPts val="0"/>
              </a:spcBef>
            </a:pPr>
            <a:endParaRPr lang="pt-BR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42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5" name="Google Shape;59;p12">
            <a:extLst>
              <a:ext uri="{FF2B5EF4-FFF2-40B4-BE49-F238E27FC236}">
                <a16:creationId xmlns:a16="http://schemas.microsoft.com/office/drawing/2014/main" id="{326FF887-EBC4-444C-BABF-E333F45A2B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3310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</a:t>
            </a:r>
            <a:endParaRPr dirty="0"/>
          </a:p>
        </p:txBody>
      </p:sp>
      <p:sp>
        <p:nvSpPr>
          <p:cNvPr id="16" name="Google Shape;315;p34">
            <a:extLst>
              <a:ext uri="{FF2B5EF4-FFF2-40B4-BE49-F238E27FC236}">
                <a16:creationId xmlns:a16="http://schemas.microsoft.com/office/drawing/2014/main" id="{4FD69AB0-976A-4027-A992-3BBB3C177B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8293064" cy="33884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" sz="2400" dirty="0" err="1"/>
              <a:t>Após</a:t>
            </a:r>
            <a:r>
              <a:rPr lang="en" sz="2400" dirty="0"/>
              <a:t> o </a:t>
            </a:r>
            <a:r>
              <a:rPr lang="en" sz="2400" dirty="0" err="1"/>
              <a:t>surgimento</a:t>
            </a:r>
            <a:r>
              <a:rPr lang="en" sz="2400" dirty="0"/>
              <a:t> do </a:t>
            </a:r>
            <a:r>
              <a:rPr lang="en" sz="2400" dirty="0" err="1"/>
              <a:t>modelo</a:t>
            </a:r>
            <a:r>
              <a:rPr lang="en" sz="2400" dirty="0"/>
              <a:t> </a:t>
            </a:r>
            <a:r>
              <a:rPr lang="en" sz="2400" dirty="0" err="1"/>
              <a:t>matemático</a:t>
            </a:r>
            <a:r>
              <a:rPr lang="en" sz="2400" dirty="0"/>
              <a:t> do </a:t>
            </a:r>
            <a:r>
              <a:rPr lang="en" sz="2400" dirty="0" err="1"/>
              <a:t>neurônio</a:t>
            </a:r>
            <a:r>
              <a:rPr lang="en" sz="2400" dirty="0"/>
              <a:t> </a:t>
            </a:r>
            <a:r>
              <a:rPr lang="en" sz="2400" dirty="0" err="1"/>
              <a:t>biológico</a:t>
            </a:r>
            <a:r>
              <a:rPr lang="en" sz="2400" dirty="0"/>
              <a:t>, </a:t>
            </a:r>
            <a:r>
              <a:rPr lang="en" sz="2400" dirty="0" err="1"/>
              <a:t>foi</a:t>
            </a:r>
            <a:r>
              <a:rPr lang="en" sz="2400" dirty="0"/>
              <a:t> </a:t>
            </a:r>
            <a:r>
              <a:rPr lang="en" sz="2400" dirty="0" err="1"/>
              <a:t>despertado</a:t>
            </a:r>
            <a:r>
              <a:rPr lang="en" sz="2400" dirty="0"/>
              <a:t> o interesse </a:t>
            </a:r>
            <a:r>
              <a:rPr lang="en" sz="2400" dirty="0" err="1"/>
              <a:t>pelos</a:t>
            </a:r>
            <a:r>
              <a:rPr lang="en" sz="2400" dirty="0"/>
              <a:t> </a:t>
            </a:r>
            <a:r>
              <a:rPr lang="en" sz="2400" dirty="0" err="1"/>
              <a:t>estudos</a:t>
            </a:r>
            <a:r>
              <a:rPr lang="en" sz="2400" dirty="0"/>
              <a:t> </a:t>
            </a:r>
            <a:r>
              <a:rPr lang="en" sz="2400" dirty="0" err="1"/>
              <a:t>relacionados</a:t>
            </a:r>
            <a:r>
              <a:rPr lang="en" sz="2400" dirty="0"/>
              <a:t> </a:t>
            </a:r>
            <a:r>
              <a:rPr lang="en" sz="2400" dirty="0" err="1"/>
              <a:t>às</a:t>
            </a:r>
            <a:r>
              <a:rPr lang="en" sz="2400" dirty="0"/>
              <a:t> redes </a:t>
            </a:r>
            <a:r>
              <a:rPr lang="en" sz="2400" dirty="0" err="1"/>
              <a:t>neurais</a:t>
            </a:r>
            <a:r>
              <a:rPr lang="en" sz="2400" dirty="0"/>
              <a:t>. </a:t>
            </a:r>
            <a:endParaRPr lang="pt-BR"/>
          </a:p>
          <a:p>
            <a:pPr marL="342900" indent="-342900"/>
            <a:r>
              <a:rPr lang="en" sz="2400" dirty="0"/>
              <a:t>As RNAs(Redes </a:t>
            </a:r>
            <a:r>
              <a:rPr lang="en" sz="2400" dirty="0" err="1"/>
              <a:t>Neurais</a:t>
            </a:r>
            <a:r>
              <a:rPr lang="en" sz="2400" dirty="0"/>
              <a:t> </a:t>
            </a:r>
            <a:r>
              <a:rPr lang="en" sz="2400" dirty="0" err="1"/>
              <a:t>Artificiais</a:t>
            </a:r>
            <a:r>
              <a:rPr lang="en" sz="2400" dirty="0"/>
              <a:t>) </a:t>
            </a:r>
            <a:r>
              <a:rPr lang="en" sz="2400" dirty="0" err="1"/>
              <a:t>são</a:t>
            </a:r>
            <a:r>
              <a:rPr lang="en" sz="2400" dirty="0"/>
              <a:t> </a:t>
            </a:r>
            <a:r>
              <a:rPr lang="en" sz="2400" dirty="0" err="1"/>
              <a:t>sistemas</a:t>
            </a:r>
            <a:r>
              <a:rPr lang="en" sz="2400" dirty="0"/>
              <a:t> de </a:t>
            </a:r>
            <a:r>
              <a:rPr lang="en" sz="2400" dirty="0" err="1"/>
              <a:t>computação</a:t>
            </a:r>
            <a:r>
              <a:rPr lang="en" sz="2400" dirty="0"/>
              <a:t> com </a:t>
            </a:r>
            <a:r>
              <a:rPr lang="en" sz="2400" dirty="0" err="1"/>
              <a:t>nós</a:t>
            </a:r>
            <a:r>
              <a:rPr lang="en" sz="2400" dirty="0"/>
              <a:t> </a:t>
            </a:r>
            <a:r>
              <a:rPr lang="en" sz="2400" dirty="0" err="1"/>
              <a:t>interconectados</a:t>
            </a:r>
            <a:r>
              <a:rPr lang="en" sz="2400" dirty="0"/>
              <a:t> que </a:t>
            </a:r>
            <a:r>
              <a:rPr lang="en" sz="2400" dirty="0" err="1"/>
              <a:t>funcionam</a:t>
            </a:r>
            <a:r>
              <a:rPr lang="en" sz="2400" dirty="0"/>
              <a:t> </a:t>
            </a:r>
            <a:r>
              <a:rPr lang="en" sz="2400" dirty="0" err="1"/>
              <a:t>como</a:t>
            </a:r>
            <a:r>
              <a:rPr lang="en" sz="2400" dirty="0"/>
              <a:t> </a:t>
            </a:r>
            <a:r>
              <a:rPr lang="en" sz="2400" dirty="0" err="1"/>
              <a:t>os</a:t>
            </a:r>
            <a:r>
              <a:rPr lang="en" sz="2400" dirty="0"/>
              <a:t> </a:t>
            </a:r>
            <a:r>
              <a:rPr lang="en" sz="2400" dirty="0" err="1"/>
              <a:t>neurônios</a:t>
            </a:r>
            <a:r>
              <a:rPr lang="en" sz="2400" dirty="0"/>
              <a:t> do </a:t>
            </a:r>
            <a:r>
              <a:rPr lang="en" sz="2400" dirty="0" err="1"/>
              <a:t>cérebro</a:t>
            </a:r>
            <a:r>
              <a:rPr lang="en" sz="2400" dirty="0"/>
              <a:t> </a:t>
            </a:r>
            <a:r>
              <a:rPr lang="en" sz="2400" dirty="0" err="1"/>
              <a:t>humano</a:t>
            </a:r>
            <a:r>
              <a:rPr lang="en" sz="2400" dirty="0"/>
              <a:t>. </a:t>
            </a:r>
            <a:r>
              <a:rPr lang="en" sz="2400" dirty="0" err="1"/>
              <a:t>Usando</a:t>
            </a:r>
            <a:r>
              <a:rPr lang="en" sz="2400" dirty="0"/>
              <a:t> </a:t>
            </a:r>
            <a:r>
              <a:rPr lang="en" sz="2400" dirty="0" err="1"/>
              <a:t>algoritmos</a:t>
            </a:r>
            <a:r>
              <a:rPr lang="en" sz="2400" dirty="0"/>
              <a:t>, </a:t>
            </a:r>
            <a:r>
              <a:rPr lang="en" sz="2400" dirty="0" err="1"/>
              <a:t>elas</a:t>
            </a:r>
            <a:r>
              <a:rPr lang="en" sz="2400" dirty="0"/>
              <a:t> </a:t>
            </a:r>
            <a:r>
              <a:rPr lang="en" sz="2400" dirty="0" err="1"/>
              <a:t>podem</a:t>
            </a:r>
            <a:r>
              <a:rPr lang="en" sz="2400" dirty="0"/>
              <a:t> </a:t>
            </a:r>
            <a:r>
              <a:rPr lang="en" sz="2400" dirty="0" err="1"/>
              <a:t>reconhecer</a:t>
            </a:r>
            <a:r>
              <a:rPr lang="en" sz="2400" dirty="0"/>
              <a:t> </a:t>
            </a:r>
            <a:r>
              <a:rPr lang="en" sz="2400" dirty="0" err="1"/>
              <a:t>padrões</a:t>
            </a:r>
            <a:r>
              <a:rPr lang="en" sz="2400" dirty="0"/>
              <a:t> </a:t>
            </a:r>
            <a:r>
              <a:rPr lang="en" sz="2400" dirty="0" err="1"/>
              <a:t>escondidos</a:t>
            </a:r>
            <a:r>
              <a:rPr lang="en" sz="2400" dirty="0"/>
              <a:t> e </a:t>
            </a:r>
            <a:r>
              <a:rPr lang="en" sz="2400" dirty="0" err="1"/>
              <a:t>correlações</a:t>
            </a:r>
            <a:r>
              <a:rPr lang="en" sz="2400" dirty="0"/>
              <a:t> </a:t>
            </a:r>
            <a:r>
              <a:rPr lang="en" sz="2400" dirty="0" err="1"/>
              <a:t>em</a:t>
            </a:r>
            <a:r>
              <a:rPr lang="en" sz="2400" dirty="0"/>
              <a:t> dados </a:t>
            </a:r>
            <a:r>
              <a:rPr lang="en" sz="2400" dirty="0" err="1"/>
              <a:t>brutos</a:t>
            </a:r>
            <a:r>
              <a:rPr lang="en" sz="2400" dirty="0"/>
              <a:t>, </a:t>
            </a:r>
            <a:r>
              <a:rPr lang="en" sz="2400" dirty="0" err="1"/>
              <a:t>agrupá</a:t>
            </a:r>
            <a:r>
              <a:rPr lang="en" sz="2400" dirty="0"/>
              <a:t>-los e </a:t>
            </a:r>
            <a:r>
              <a:rPr lang="en" sz="2400" dirty="0" err="1"/>
              <a:t>classificá</a:t>
            </a:r>
            <a:r>
              <a:rPr lang="en" sz="2400" dirty="0"/>
              <a:t>-los, e – com o tempo – </a:t>
            </a:r>
            <a:r>
              <a:rPr lang="en" sz="2400" dirty="0" err="1"/>
              <a:t>aprender</a:t>
            </a:r>
            <a:r>
              <a:rPr lang="en" sz="2400" dirty="0"/>
              <a:t> e </a:t>
            </a:r>
            <a:r>
              <a:rPr lang="en" sz="2400" dirty="0" err="1"/>
              <a:t>melhorar</a:t>
            </a:r>
            <a:r>
              <a:rPr lang="en" sz="2400" dirty="0"/>
              <a:t> </a:t>
            </a:r>
            <a:r>
              <a:rPr lang="en" sz="2400" dirty="0" err="1"/>
              <a:t>continuamente</a:t>
            </a:r>
            <a:r>
              <a:rPr lang="en" sz="2400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86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413310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/>
              <a:t>Funcionamento do Cérebro</a:t>
            </a:r>
            <a:endParaRPr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Imagem 4" descr="Mapa colorido com texto preto sobre fundo branco&#10;&#10;Descrição gerada com alta confiança">
            <a:extLst>
              <a:ext uri="{FF2B5EF4-FFF2-40B4-BE49-F238E27FC236}">
                <a16:creationId xmlns:a16="http://schemas.microsoft.com/office/drawing/2014/main" id="{71D5F8AD-2B8D-421F-B930-0F8FD6EB6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13" y="1343865"/>
            <a:ext cx="5840359" cy="2925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84C2673-5A7A-4328-8426-621F6F0806E1}"/>
              </a:ext>
            </a:extLst>
          </p:cNvPr>
          <p:cNvSpPr txBox="1"/>
          <p:nvPr/>
        </p:nvSpPr>
        <p:spPr>
          <a:xfrm>
            <a:off x="6349042" y="1394245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Dendrito é a zona do neurônio que recebe impulsos elétricos. Dependendo do impulso ele ativa ou não o neurônio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A3FD58-F9DB-4CF8-8E23-03B038F6DEB3}"/>
              </a:ext>
            </a:extLst>
          </p:cNvPr>
          <p:cNvSpPr txBox="1"/>
          <p:nvPr/>
        </p:nvSpPr>
        <p:spPr>
          <a:xfrm>
            <a:off x="6349042" y="267742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Axônio transmite o impulso elétrico.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EF7766-8B95-4CB8-BA9B-BD33BB71D62D}"/>
              </a:ext>
            </a:extLst>
          </p:cNvPr>
          <p:cNvSpPr txBox="1"/>
          <p:nvPr/>
        </p:nvSpPr>
        <p:spPr>
          <a:xfrm>
            <a:off x="6349042" y="320579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Terminal do axônio interliga demais Dendritos. </a:t>
            </a:r>
          </a:p>
        </p:txBody>
      </p:sp>
    </p:spTree>
    <p:extLst>
      <p:ext uri="{BB962C8B-B14F-4D97-AF65-F5344CB8AC3E}">
        <p14:creationId xmlns:p14="http://schemas.microsoft.com/office/powerpoint/2010/main" val="140511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0C9897-1D5D-49BD-8C58-D5A1D5C07A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 lang="pt-BR"/>
          </a:p>
        </p:txBody>
      </p:sp>
      <p:sp>
        <p:nvSpPr>
          <p:cNvPr id="9" name="Google Shape;59;p12">
            <a:extLst>
              <a:ext uri="{FF2B5EF4-FFF2-40B4-BE49-F238E27FC236}">
                <a16:creationId xmlns:a16="http://schemas.microsoft.com/office/drawing/2014/main" id="{3E9EDBC4-A69E-4E7B-BDE6-6F0BC56CF5D4}"/>
              </a:ext>
            </a:extLst>
          </p:cNvPr>
          <p:cNvSpPr txBox="1">
            <a:spLocks/>
          </p:cNvSpPr>
          <p:nvPr/>
        </p:nvSpPr>
        <p:spPr>
          <a:xfrm>
            <a:off x="457200" y="413310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pt-BR" sz="3600" dirty="0"/>
              <a:t>Ativação de um neurônio</a:t>
            </a:r>
          </a:p>
        </p:txBody>
      </p:sp>
      <p:pic>
        <p:nvPicPr>
          <p:cNvPr id="10" name="Imagem 10" descr="Uma imagem contendo screenshot, texto&#10;&#10;Descrição gerada com muito alta confiança">
            <a:extLst>
              <a:ext uri="{FF2B5EF4-FFF2-40B4-BE49-F238E27FC236}">
                <a16:creationId xmlns:a16="http://schemas.microsoft.com/office/drawing/2014/main" id="{6D0811AF-4789-44B1-B159-E642BF3F9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37" y="1559341"/>
            <a:ext cx="6586998" cy="2651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24AB50C-71A5-4003-8D6B-54B3335DADCA}"/>
              </a:ext>
            </a:extLst>
          </p:cNvPr>
          <p:cNvSpPr txBox="1"/>
          <p:nvPr/>
        </p:nvSpPr>
        <p:spPr>
          <a:xfrm>
            <a:off x="7168551" y="17716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Linear de </a:t>
            </a:r>
            <a:r>
              <a:rPr lang="pt-BR" b="1">
                <a:solidFill>
                  <a:schemeClr val="bg1"/>
                </a:solidFill>
              </a:rPr>
              <a:t>threshold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0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60F3D-D621-4355-8EA5-8C2DDB77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575"/>
            <a:ext cx="8034967" cy="848183"/>
          </a:xfrm>
        </p:spPr>
        <p:txBody>
          <a:bodyPr/>
          <a:lstStyle/>
          <a:p>
            <a:r>
              <a:rPr lang="pt-BR" dirty="0"/>
              <a:t>Neurônio de um gato </a:t>
            </a:r>
            <a:r>
              <a:rPr lang="pt-BR" sz="1600" dirty="0"/>
              <a:t>(Hubel </a:t>
            </a:r>
            <a:r>
              <a:rPr lang="pt-BR" sz="1600" dirty="0" err="1"/>
              <a:t>and</a:t>
            </a:r>
            <a:r>
              <a:rPr lang="pt-BR" sz="1600" dirty="0"/>
              <a:t> Wiesel 1959)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856ABD-142E-477B-8475-D483338021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 lang="pt-BR"/>
          </a:p>
        </p:txBody>
      </p:sp>
      <p:pic>
        <p:nvPicPr>
          <p:cNvPr id="6" name="Imagem 6" descr="Uma imagem contendo texto, traçado&#10;&#10;Descrição gerada com muito alta confiança">
            <a:extLst>
              <a:ext uri="{FF2B5EF4-FFF2-40B4-BE49-F238E27FC236}">
                <a16:creationId xmlns:a16="http://schemas.microsoft.com/office/drawing/2014/main" id="{E9275392-5A5D-4B49-B15B-726D6AEC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13" y="1394620"/>
            <a:ext cx="5600699" cy="2870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E775DD8-2D7E-4985-ABF5-81A33C5C7A66}"/>
              </a:ext>
            </a:extLst>
          </p:cNvPr>
          <p:cNvSpPr txBox="1"/>
          <p:nvPr/>
        </p:nvSpPr>
        <p:spPr>
          <a:xfrm>
            <a:off x="6111816" y="1663820"/>
            <a:ext cx="2743200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Círculo ou Quadra.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Cada neurônio tem um linear de ativação diferente.</a:t>
            </a:r>
            <a:endParaRPr lang="pt-BR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2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0DA1A-DEED-4C23-96CE-AD0C5CEF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 </a:t>
            </a:r>
            <a:r>
              <a:rPr lang="pt-BR" dirty="0" err="1"/>
              <a:t>Perceptron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F8F7F4-CE48-45AE-88AF-244A0E4177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 lang="pt-BR"/>
          </a:p>
        </p:txBody>
      </p:sp>
      <p:pic>
        <p:nvPicPr>
          <p:cNvPr id="6" name="Imagem 6" descr="Uma imagem contendo relógio&#10;&#10;Descrição gerada com muito alta confiança">
            <a:extLst>
              <a:ext uri="{FF2B5EF4-FFF2-40B4-BE49-F238E27FC236}">
                <a16:creationId xmlns:a16="http://schemas.microsoft.com/office/drawing/2014/main" id="{578157BC-81D6-4EA1-BC47-34371F1F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26" y="1501674"/>
            <a:ext cx="5490086" cy="27669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0931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DE1FC-7465-4B73-BF60-29315046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Rede recorrente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255910-F116-4D0E-A375-B0D7795C0E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 lang="pt-BR"/>
          </a:p>
        </p:txBody>
      </p:sp>
      <p:pic>
        <p:nvPicPr>
          <p:cNvPr id="8" name="Imagem 8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940CA021-716F-4B5C-A3E3-3C9EC50BB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52" y="1391191"/>
            <a:ext cx="7573297" cy="2545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672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15793-2B51-43F3-ABA7-33EE0C11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B5F255-7304-433A-B744-BDFACEF1D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Supervisionado</a:t>
            </a:r>
          </a:p>
          <a:p>
            <a:pPr marL="101600" indent="0">
              <a:buNone/>
            </a:pPr>
            <a:endParaRPr lang="pt-BR" dirty="0"/>
          </a:p>
          <a:p>
            <a:pPr marL="101600" indent="0">
              <a:buNone/>
            </a:pPr>
            <a:r>
              <a:rPr lang="pt-BR" dirty="0"/>
              <a:t> É apresentado um conjunto de treino, consistindo de entradas e correspondentes saídas desejadas.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9A5A34-4533-4F64-8C2F-D7FF15AA596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b="1" dirty="0"/>
              <a:t>Não supervisionado</a:t>
            </a:r>
          </a:p>
          <a:p>
            <a:pPr marL="101600" indent="0">
              <a:buNone/>
            </a:pPr>
            <a:endParaRPr lang="pt-BR" b="1" dirty="0"/>
          </a:p>
          <a:p>
            <a:pPr marL="101600" indent="0">
              <a:buNone/>
            </a:pPr>
            <a:r>
              <a:rPr lang="pt-BR" dirty="0"/>
              <a:t>A rede atualiza seus pesos sem o uso de pares entrada-saídas desejadas e sem indicações sobre a adequação das saídas produzidas.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28D2C3-C140-44CE-A3D0-B19A93C639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964391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1288</Words>
  <Application>Microsoft Office PowerPoint</Application>
  <PresentationFormat>Apresentação na tela (16:9)</PresentationFormat>
  <Paragraphs>211</Paragraphs>
  <Slides>13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Ninacor template</vt:lpstr>
      <vt:lpstr>Rede Neurais</vt:lpstr>
      <vt:lpstr>Sumário</vt:lpstr>
      <vt:lpstr>Introdução</vt:lpstr>
      <vt:lpstr>Funcionamento do Cérebro</vt:lpstr>
      <vt:lpstr>Apresentação do PowerPoint</vt:lpstr>
      <vt:lpstr>Neurônio de um gato (Hubel and Wiesel 1959)</vt:lpstr>
      <vt:lpstr>Modelo de Perceptron</vt:lpstr>
      <vt:lpstr>Modelo Rede recorrente</vt:lpstr>
      <vt:lpstr>Aprendizado</vt:lpstr>
      <vt:lpstr>Apresentação do PowerPoint</vt:lpstr>
      <vt:lpstr>Apresentação do PowerPoint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Redes Neurais</dc:title>
  <cp:lastModifiedBy>Matheus Lopes</cp:lastModifiedBy>
  <cp:revision>309</cp:revision>
  <dcterms:modified xsi:type="dcterms:W3CDTF">2019-11-27T21:52:07Z</dcterms:modified>
</cp:coreProperties>
</file>