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Semi-Bold" charset="1" panose="00000700000000000000"/>
      <p:regular r:id="rId16"/>
    </p:embeddedFont>
    <p:embeddedFont>
      <p:font typeface="Poppins Light" charset="1" panose="00000400000000000000"/>
      <p:regular r:id="rId17"/>
    </p:embeddedFont>
    <p:embeddedFont>
      <p:font typeface="Poppins Bold" charset="1" panose="00000800000000000000"/>
      <p:regular r:id="rId18"/>
    </p:embeddedFont>
    <p:embeddedFont>
      <p:font typeface="Open Sans Bold" charset="1" panose="020B0806030504020204"/>
      <p:regular r:id="rId19"/>
    </p:embeddedFont>
    <p:embeddedFont>
      <p:font typeface="Poppins Medium" charset="1" panose="00000600000000000000"/>
      <p:regular r:id="rId20"/>
    </p:embeddedFont>
    <p:embeddedFont>
      <p:font typeface="Poppin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true" flipV="true" rot="0">
            <a:off x="12005738" y="2260462"/>
            <a:ext cx="7641615" cy="5845836"/>
          </a:xfrm>
          <a:custGeom>
            <a:avLst/>
            <a:gdLst/>
            <a:ahLst/>
            <a:cxnLst/>
            <a:rect r="r" b="b" t="t" l="l"/>
            <a:pathLst>
              <a:path h="5845836" w="7641615">
                <a:moveTo>
                  <a:pt x="7641616" y="5845836"/>
                </a:moveTo>
                <a:lnTo>
                  <a:pt x="0" y="5845836"/>
                </a:lnTo>
                <a:lnTo>
                  <a:pt x="0" y="0"/>
                </a:lnTo>
                <a:lnTo>
                  <a:pt x="7641616" y="0"/>
                </a:lnTo>
                <a:lnTo>
                  <a:pt x="7641616" y="5845836"/>
                </a:lnTo>
                <a:close/>
              </a:path>
            </a:pathLst>
          </a:custGeom>
          <a:blipFill>
            <a:blip r:embed="rId2"/>
            <a:stretch>
              <a:fillRect l="0" t="0" r="0" b="0"/>
            </a:stretch>
          </a:blipFill>
        </p:spPr>
      </p:sp>
      <p:grpSp>
        <p:nvGrpSpPr>
          <p:cNvPr name="Group 3" id="3"/>
          <p:cNvGrpSpPr/>
          <p:nvPr/>
        </p:nvGrpSpPr>
        <p:grpSpPr>
          <a:xfrm rot="0">
            <a:off x="460821" y="1245494"/>
            <a:ext cx="13079769" cy="4621195"/>
            <a:chOff x="0" y="0"/>
            <a:chExt cx="17439692" cy="6161594"/>
          </a:xfrm>
        </p:grpSpPr>
        <p:sp>
          <p:nvSpPr>
            <p:cNvPr name="TextBox 4" id="4"/>
            <p:cNvSpPr txBox="true"/>
            <p:nvPr/>
          </p:nvSpPr>
          <p:spPr>
            <a:xfrm rot="0">
              <a:off x="0" y="-19050"/>
              <a:ext cx="5674982" cy="454901"/>
            </a:xfrm>
            <a:prstGeom prst="rect">
              <a:avLst/>
            </a:prstGeom>
          </p:spPr>
          <p:txBody>
            <a:bodyPr anchor="t" rtlCol="false" tIns="0" lIns="0" bIns="0" rIns="0">
              <a:spAutoFit/>
            </a:bodyPr>
            <a:lstStyle/>
            <a:p>
              <a:pPr algn="l">
                <a:lnSpc>
                  <a:spcPts val="2573"/>
                </a:lnSpc>
              </a:pPr>
            </a:p>
          </p:txBody>
        </p:sp>
        <p:sp>
          <p:nvSpPr>
            <p:cNvPr name="TextBox 5" id="5"/>
            <p:cNvSpPr txBox="true"/>
            <p:nvPr/>
          </p:nvSpPr>
          <p:spPr>
            <a:xfrm rot="0">
              <a:off x="0" y="1351583"/>
              <a:ext cx="17439692" cy="3892395"/>
            </a:xfrm>
            <a:prstGeom prst="rect">
              <a:avLst/>
            </a:prstGeom>
          </p:spPr>
          <p:txBody>
            <a:bodyPr anchor="t" rtlCol="false" tIns="0" lIns="0" bIns="0" rIns="0">
              <a:spAutoFit/>
            </a:bodyPr>
            <a:lstStyle/>
            <a:p>
              <a:pPr algn="l">
                <a:lnSpc>
                  <a:spcPts val="11010"/>
                </a:lnSpc>
              </a:pPr>
              <a:r>
                <a:rPr lang="en-US" sz="10009" b="true">
                  <a:solidFill>
                    <a:srgbClr val="FFFFFF"/>
                  </a:solidFill>
                  <a:latin typeface="Poppins Semi-Bold"/>
                  <a:ea typeface="Poppins Semi-Bold"/>
                  <a:cs typeface="Poppins Semi-Bold"/>
                  <a:sym typeface="Poppins Semi-Bold"/>
                </a:rPr>
                <a:t>Rational Unified Process (RUP)</a:t>
              </a:r>
            </a:p>
          </p:txBody>
        </p:sp>
        <p:sp>
          <p:nvSpPr>
            <p:cNvPr name="TextBox 6" id="6"/>
            <p:cNvSpPr txBox="true"/>
            <p:nvPr/>
          </p:nvSpPr>
          <p:spPr>
            <a:xfrm rot="0">
              <a:off x="0" y="5701281"/>
              <a:ext cx="17439692" cy="461523"/>
            </a:xfrm>
            <a:prstGeom prst="rect">
              <a:avLst/>
            </a:prstGeom>
          </p:spPr>
          <p:txBody>
            <a:bodyPr anchor="t" rtlCol="false" tIns="0" lIns="0" bIns="0" rIns="0">
              <a:spAutoFit/>
            </a:bodyPr>
            <a:lstStyle/>
            <a:p>
              <a:pPr algn="l">
                <a:lnSpc>
                  <a:spcPts val="2802"/>
                </a:lnSpc>
              </a:pPr>
            </a:p>
          </p:txBody>
        </p:sp>
      </p:grpSp>
      <p:sp>
        <p:nvSpPr>
          <p:cNvPr name="Freeform 7" id="7"/>
          <p:cNvSpPr/>
          <p:nvPr/>
        </p:nvSpPr>
        <p:spPr>
          <a:xfrm flipH="false" flipV="false" rot="0">
            <a:off x="8120896" y="-716402"/>
            <a:ext cx="3586584" cy="2976864"/>
          </a:xfrm>
          <a:custGeom>
            <a:avLst/>
            <a:gdLst/>
            <a:ahLst/>
            <a:cxnLst/>
            <a:rect r="r" b="b" t="t" l="l"/>
            <a:pathLst>
              <a:path h="2976864" w="3586584">
                <a:moveTo>
                  <a:pt x="0" y="0"/>
                </a:moveTo>
                <a:lnTo>
                  <a:pt x="3586583" y="0"/>
                </a:lnTo>
                <a:lnTo>
                  <a:pt x="3586583" y="2976864"/>
                </a:lnTo>
                <a:lnTo>
                  <a:pt x="0" y="2976864"/>
                </a:lnTo>
                <a:lnTo>
                  <a:pt x="0" y="0"/>
                </a:lnTo>
                <a:close/>
              </a:path>
            </a:pathLst>
          </a:custGeom>
          <a:blipFill>
            <a:blip r:embed="rId3"/>
            <a:stretch>
              <a:fillRect l="0" t="0" r="0" b="0"/>
            </a:stretch>
          </a:blipFill>
        </p:spPr>
      </p:sp>
      <p:sp>
        <p:nvSpPr>
          <p:cNvPr name="TextBox 8" id="8"/>
          <p:cNvSpPr txBox="true"/>
          <p:nvPr/>
        </p:nvSpPr>
        <p:spPr>
          <a:xfrm rot="0">
            <a:off x="4677555" y="6111252"/>
            <a:ext cx="8932890" cy="3401060"/>
          </a:xfrm>
          <a:prstGeom prst="rect">
            <a:avLst/>
          </a:prstGeom>
        </p:spPr>
        <p:txBody>
          <a:bodyPr anchor="t" rtlCol="false" tIns="0" lIns="0" bIns="0" rIns="0">
            <a:spAutoFit/>
          </a:bodyPr>
          <a:lstStyle/>
          <a:p>
            <a:pPr algn="ctr">
              <a:lnSpc>
                <a:spcPts val="5407"/>
              </a:lnSpc>
            </a:pPr>
          </a:p>
          <a:p>
            <a:pPr algn="ctr">
              <a:lnSpc>
                <a:spcPts val="5407"/>
              </a:lnSpc>
            </a:pPr>
            <a:r>
              <a:rPr lang="en-US" sz="3862">
                <a:solidFill>
                  <a:srgbClr val="FFFFFF"/>
                </a:solidFill>
                <a:latin typeface="Poppins Light"/>
                <a:ea typeface="Poppins Light"/>
                <a:cs typeface="Poppins Light"/>
                <a:sym typeface="Poppins Light"/>
              </a:rPr>
              <a:t>Syarah Yanti (13020230038)</a:t>
            </a:r>
          </a:p>
          <a:p>
            <a:pPr algn="ctr">
              <a:lnSpc>
                <a:spcPts val="5407"/>
              </a:lnSpc>
            </a:pPr>
            <a:r>
              <a:rPr lang="en-US" sz="3862">
                <a:solidFill>
                  <a:srgbClr val="FFFFFF"/>
                </a:solidFill>
                <a:latin typeface="Poppins Light"/>
                <a:ea typeface="Poppins Light"/>
                <a:cs typeface="Poppins Light"/>
                <a:sym typeface="Poppins Light"/>
              </a:rPr>
              <a:t>Nova Febryna A. (13020230040)</a:t>
            </a:r>
          </a:p>
          <a:p>
            <a:pPr algn="ctr">
              <a:lnSpc>
                <a:spcPts val="5407"/>
              </a:lnSpc>
            </a:pPr>
            <a:r>
              <a:rPr lang="en-US" sz="3862">
                <a:solidFill>
                  <a:srgbClr val="FFFFFF"/>
                </a:solidFill>
                <a:latin typeface="Poppins Light"/>
                <a:ea typeface="Poppins Light"/>
                <a:cs typeface="Poppins Light"/>
                <a:sym typeface="Poppins Light"/>
              </a:rPr>
              <a:t>Sahra Zhafirah (13020230043)</a:t>
            </a:r>
          </a:p>
          <a:p>
            <a:pPr algn="ctr">
              <a:lnSpc>
                <a:spcPts val="5407"/>
              </a:lnSpc>
              <a:spcBef>
                <a:spcPct val="0"/>
              </a:spcBef>
            </a:pPr>
            <a:r>
              <a:rPr lang="en-US" sz="3862">
                <a:solidFill>
                  <a:srgbClr val="FFFFFF"/>
                </a:solidFill>
                <a:latin typeface="Poppins Light"/>
                <a:ea typeface="Poppins Light"/>
                <a:cs typeface="Poppins Light"/>
                <a:sym typeface="Poppins Light"/>
              </a:rPr>
              <a:t>Khayla Alifia Indrawati (13020230329)</a:t>
            </a:r>
          </a:p>
        </p:txBody>
      </p:sp>
      <p:sp>
        <p:nvSpPr>
          <p:cNvPr name="TextBox 9" id="9"/>
          <p:cNvSpPr txBox="true"/>
          <p:nvPr/>
        </p:nvSpPr>
        <p:spPr>
          <a:xfrm rot="0">
            <a:off x="7296076" y="5742864"/>
            <a:ext cx="3695849" cy="800101"/>
          </a:xfrm>
          <a:prstGeom prst="rect">
            <a:avLst/>
          </a:prstGeom>
        </p:spPr>
        <p:txBody>
          <a:bodyPr anchor="t" rtlCol="false" tIns="0" lIns="0" bIns="0" rIns="0">
            <a:spAutoFit/>
          </a:bodyPr>
          <a:lstStyle/>
          <a:p>
            <a:pPr algn="ctr">
              <a:lnSpc>
                <a:spcPts val="6299"/>
              </a:lnSpc>
              <a:spcBef>
                <a:spcPct val="0"/>
              </a:spcBef>
            </a:pPr>
            <a:r>
              <a:rPr lang="en-US" b="true" sz="4499">
                <a:solidFill>
                  <a:srgbClr val="FFFFFF"/>
                </a:solidFill>
                <a:latin typeface="Poppins Bold"/>
                <a:ea typeface="Poppins Bold"/>
                <a:cs typeface="Poppins Bold"/>
                <a:sym typeface="Poppins Bold"/>
              </a:rPr>
              <a:t>KELOMPOK 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1333500" y="4920320"/>
            <a:ext cx="5172523" cy="3956980"/>
          </a:xfrm>
          <a:custGeom>
            <a:avLst/>
            <a:gdLst/>
            <a:ahLst/>
            <a:cxnLst/>
            <a:rect r="r" b="b" t="t" l="l"/>
            <a:pathLst>
              <a:path h="3956980" w="5172523">
                <a:moveTo>
                  <a:pt x="0" y="0"/>
                </a:moveTo>
                <a:lnTo>
                  <a:pt x="5172523" y="0"/>
                </a:lnTo>
                <a:lnTo>
                  <a:pt x="5172523" y="3956980"/>
                </a:lnTo>
                <a:lnTo>
                  <a:pt x="0" y="3956980"/>
                </a:lnTo>
                <a:lnTo>
                  <a:pt x="0" y="0"/>
                </a:lnTo>
                <a:close/>
              </a:path>
            </a:pathLst>
          </a:custGeom>
          <a:blipFill>
            <a:blip r:embed="rId2"/>
            <a:stretch>
              <a:fillRect l="0" t="0" r="0" b="0"/>
            </a:stretch>
          </a:blipFill>
        </p:spPr>
      </p:sp>
      <p:sp>
        <p:nvSpPr>
          <p:cNvPr name="TextBox 3" id="3"/>
          <p:cNvSpPr txBox="true"/>
          <p:nvPr/>
        </p:nvSpPr>
        <p:spPr>
          <a:xfrm rot="0">
            <a:off x="3320933" y="4105275"/>
            <a:ext cx="11646135" cy="1952625"/>
          </a:xfrm>
          <a:prstGeom prst="rect">
            <a:avLst/>
          </a:prstGeom>
        </p:spPr>
        <p:txBody>
          <a:bodyPr anchor="t" rtlCol="false" tIns="0" lIns="0" bIns="0" rIns="0">
            <a:spAutoFit/>
          </a:bodyPr>
          <a:lstStyle/>
          <a:p>
            <a:pPr algn="ctr">
              <a:lnSpc>
                <a:spcPts val="14400"/>
              </a:lnSpc>
            </a:pPr>
            <a:r>
              <a:rPr lang="en-US" sz="12000" b="true">
                <a:solidFill>
                  <a:srgbClr val="FFFFFF"/>
                </a:solidFill>
                <a:latin typeface="Poppins Semi-Bold"/>
                <a:ea typeface="Poppins Semi-Bold"/>
                <a:cs typeface="Poppins Semi-Bold"/>
                <a:sym typeface="Poppins Semi-Bold"/>
              </a:rPr>
              <a:t>TERIMA KASIH</a:t>
            </a:r>
          </a:p>
        </p:txBody>
      </p:sp>
      <p:sp>
        <p:nvSpPr>
          <p:cNvPr name="Freeform 4" id="4"/>
          <p:cNvSpPr/>
          <p:nvPr/>
        </p:nvSpPr>
        <p:spPr>
          <a:xfrm flipH="false" flipV="false" rot="-479821">
            <a:off x="15520716" y="1619948"/>
            <a:ext cx="3477167" cy="2886049"/>
          </a:xfrm>
          <a:custGeom>
            <a:avLst/>
            <a:gdLst/>
            <a:ahLst/>
            <a:cxnLst/>
            <a:rect r="r" b="b" t="t" l="l"/>
            <a:pathLst>
              <a:path h="2886049" w="3477167">
                <a:moveTo>
                  <a:pt x="0" y="0"/>
                </a:moveTo>
                <a:lnTo>
                  <a:pt x="3477168" y="0"/>
                </a:lnTo>
                <a:lnTo>
                  <a:pt x="3477168" y="2886049"/>
                </a:lnTo>
                <a:lnTo>
                  <a:pt x="0" y="2886049"/>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false" flipV="false" rot="0">
            <a:off x="6246580" y="1028700"/>
            <a:ext cx="1901285" cy="6700564"/>
          </a:xfrm>
          <a:custGeom>
            <a:avLst/>
            <a:gdLst/>
            <a:ahLst/>
            <a:cxnLst/>
            <a:rect r="r" b="b" t="t" l="l"/>
            <a:pathLst>
              <a:path h="6700564" w="1901285">
                <a:moveTo>
                  <a:pt x="0" y="0"/>
                </a:moveTo>
                <a:lnTo>
                  <a:pt x="1901285" y="0"/>
                </a:lnTo>
                <a:lnTo>
                  <a:pt x="1901285" y="6700564"/>
                </a:lnTo>
                <a:lnTo>
                  <a:pt x="0" y="6700564"/>
                </a:lnTo>
                <a:lnTo>
                  <a:pt x="0" y="0"/>
                </a:lnTo>
                <a:close/>
              </a:path>
            </a:pathLst>
          </a:custGeom>
          <a:blipFill>
            <a:blip r:embed="rId2"/>
            <a:stretch>
              <a:fillRect l="0" t="0" r="0" b="0"/>
            </a:stretch>
          </a:blipFill>
        </p:spPr>
      </p:sp>
      <p:grpSp>
        <p:nvGrpSpPr>
          <p:cNvPr name="Group 3" id="3"/>
          <p:cNvGrpSpPr/>
          <p:nvPr/>
        </p:nvGrpSpPr>
        <p:grpSpPr>
          <a:xfrm rot="0">
            <a:off x="642802" y="3227526"/>
            <a:ext cx="6077873" cy="3831948"/>
            <a:chOff x="0" y="0"/>
            <a:chExt cx="8103830" cy="5109264"/>
          </a:xfrm>
        </p:grpSpPr>
        <p:sp>
          <p:nvSpPr>
            <p:cNvPr name="TextBox 4" id="4"/>
            <p:cNvSpPr txBox="true"/>
            <p:nvPr/>
          </p:nvSpPr>
          <p:spPr>
            <a:xfrm rot="0">
              <a:off x="0" y="4471089"/>
              <a:ext cx="8103830" cy="638175"/>
            </a:xfrm>
            <a:prstGeom prst="rect">
              <a:avLst/>
            </a:prstGeom>
          </p:spPr>
          <p:txBody>
            <a:bodyPr anchor="t" rtlCol="false" tIns="0" lIns="0" bIns="0" rIns="0">
              <a:spAutoFit/>
            </a:bodyPr>
            <a:lstStyle/>
            <a:p>
              <a:pPr algn="l">
                <a:lnSpc>
                  <a:spcPts val="3600"/>
                </a:lnSpc>
              </a:pPr>
            </a:p>
          </p:txBody>
        </p:sp>
        <p:sp>
          <p:nvSpPr>
            <p:cNvPr name="TextBox 5" id="5"/>
            <p:cNvSpPr txBox="true"/>
            <p:nvPr/>
          </p:nvSpPr>
          <p:spPr>
            <a:xfrm rot="0">
              <a:off x="0" y="-66675"/>
              <a:ext cx="8103830" cy="3444875"/>
            </a:xfrm>
            <a:prstGeom prst="rect">
              <a:avLst/>
            </a:prstGeom>
          </p:spPr>
          <p:txBody>
            <a:bodyPr anchor="t" rtlCol="false" tIns="0" lIns="0" bIns="0" rIns="0">
              <a:spAutoFit/>
            </a:bodyPr>
            <a:lstStyle/>
            <a:p>
              <a:pPr algn="l">
                <a:lnSpc>
                  <a:spcPts val="9990"/>
                </a:lnSpc>
              </a:pPr>
              <a:r>
                <a:rPr lang="en-US" sz="8325" b="true">
                  <a:solidFill>
                    <a:srgbClr val="FFFFFF"/>
                  </a:solidFill>
                  <a:latin typeface="Poppins Semi-Bold"/>
                  <a:ea typeface="Poppins Semi-Bold"/>
                  <a:cs typeface="Poppins Semi-Bold"/>
                  <a:sym typeface="Poppins Semi-Bold"/>
                </a:rPr>
                <a:t>DEFINISI &amp; SEJARAH</a:t>
              </a:r>
            </a:p>
          </p:txBody>
        </p:sp>
      </p:grpSp>
      <p:sp>
        <p:nvSpPr>
          <p:cNvPr name="AutoShape 6" id="6"/>
          <p:cNvSpPr/>
          <p:nvPr/>
        </p:nvSpPr>
        <p:spPr>
          <a:xfrm>
            <a:off x="9917770" y="9095845"/>
            <a:ext cx="8370230" cy="0"/>
          </a:xfrm>
          <a:prstGeom prst="line">
            <a:avLst/>
          </a:prstGeom>
          <a:ln cap="rnd" w="19050">
            <a:solidFill>
              <a:srgbClr val="10B5BF"/>
            </a:solidFill>
            <a:prstDash val="solid"/>
            <a:headEnd type="none" len="sm" w="sm"/>
            <a:tailEnd type="none" len="sm" w="sm"/>
          </a:ln>
        </p:spPr>
      </p:sp>
      <p:sp>
        <p:nvSpPr>
          <p:cNvPr name="AutoShape 7" id="7"/>
          <p:cNvSpPr/>
          <p:nvPr/>
        </p:nvSpPr>
        <p:spPr>
          <a:xfrm>
            <a:off x="9406545" y="1717112"/>
            <a:ext cx="7539949" cy="0"/>
          </a:xfrm>
          <a:prstGeom prst="line">
            <a:avLst/>
          </a:prstGeom>
          <a:ln cap="rnd" w="19050">
            <a:solidFill>
              <a:srgbClr val="10B5BF"/>
            </a:solidFill>
            <a:prstDash val="solid"/>
            <a:headEnd type="none" len="sm" w="sm"/>
            <a:tailEnd type="none" len="sm" w="sm"/>
          </a:ln>
        </p:spPr>
      </p:sp>
      <p:sp>
        <p:nvSpPr>
          <p:cNvPr name="AutoShape 8" id="8"/>
          <p:cNvSpPr/>
          <p:nvPr/>
        </p:nvSpPr>
        <p:spPr>
          <a:xfrm flipV="true">
            <a:off x="642812" y="9105370"/>
            <a:ext cx="9274967" cy="9525"/>
          </a:xfrm>
          <a:prstGeom prst="line">
            <a:avLst/>
          </a:prstGeom>
          <a:ln cap="rnd" w="19050">
            <a:solidFill>
              <a:srgbClr val="10B5BF"/>
            </a:solidFill>
            <a:prstDash val="solid"/>
            <a:headEnd type="none" len="sm" w="sm"/>
            <a:tailEnd type="none" len="sm" w="sm"/>
          </a:ln>
        </p:spPr>
      </p:sp>
      <p:sp>
        <p:nvSpPr>
          <p:cNvPr name="TextBox 9" id="9"/>
          <p:cNvSpPr txBox="true"/>
          <p:nvPr/>
        </p:nvSpPr>
        <p:spPr>
          <a:xfrm rot="0">
            <a:off x="8599624" y="2134838"/>
            <a:ext cx="9153791" cy="5950649"/>
          </a:xfrm>
          <a:prstGeom prst="rect">
            <a:avLst/>
          </a:prstGeom>
        </p:spPr>
        <p:txBody>
          <a:bodyPr anchor="t" rtlCol="false" tIns="0" lIns="0" bIns="0" rIns="0">
            <a:spAutoFit/>
          </a:bodyPr>
          <a:lstStyle/>
          <a:p>
            <a:pPr algn="ctr">
              <a:lnSpc>
                <a:spcPts val="3392"/>
              </a:lnSpc>
              <a:spcBef>
                <a:spcPct val="0"/>
              </a:spcBef>
            </a:pPr>
            <a:r>
              <a:rPr lang="en-US" sz="2423">
                <a:solidFill>
                  <a:srgbClr val="FFFFFF"/>
                </a:solidFill>
                <a:latin typeface="Poppins Light"/>
                <a:ea typeface="Poppins Light"/>
                <a:cs typeface="Poppins Light"/>
                <a:sym typeface="Poppins Light"/>
              </a:rPr>
              <a:t>Rational Unified Process (RUP) adalah sebuah kerangka kerja dalam rekayasa perangkat lunak yang bersifat iteratif (berulang), incremental (bertahap), dan berbasis objek. RUP menekankan pentingnya arsitektur sistem yang kuat serta penggunaan use-case sebagai dasar pengembangan. Sejarahnya berawal dari Objectory Process yang diperkenalkan oleh Ivar Jacobson pada tahun 1987. Kemudian pada tahun 1995, proses ini diakuisisi oleh Rational Software dan dikembangkan menjadi RUP. Seiring perkembangan, RUP diperkaya dengan Unified Modeling Language (UML) dan praktik manajemen kebutuhan, sehingga menjadikannya salah satu standar industri dalam metodologi pengembangan perangkat lunak skala menengah hingga besar.</a:t>
            </a:r>
          </a:p>
        </p:txBody>
      </p:sp>
      <p:sp>
        <p:nvSpPr>
          <p:cNvPr name="TextBox 10" id="10"/>
          <p:cNvSpPr txBox="true"/>
          <p:nvPr/>
        </p:nvSpPr>
        <p:spPr>
          <a:xfrm rot="0">
            <a:off x="10041817" y="783022"/>
            <a:ext cx="6269406" cy="449689"/>
          </a:xfrm>
          <a:prstGeom prst="rect">
            <a:avLst/>
          </a:prstGeom>
        </p:spPr>
        <p:txBody>
          <a:bodyPr anchor="t" rtlCol="false" tIns="0" lIns="0" bIns="0" rIns="0">
            <a:spAutoFit/>
          </a:bodyPr>
          <a:lstStyle/>
          <a:p>
            <a:pPr algn="ctr">
              <a:lnSpc>
                <a:spcPts val="3696"/>
              </a:lnSpc>
            </a:pPr>
            <a:r>
              <a:rPr lang="en-US" sz="2640" b="true">
                <a:solidFill>
                  <a:srgbClr val="FFFFFF"/>
                </a:solidFill>
                <a:latin typeface="Open Sans Bold"/>
                <a:ea typeface="Open Sans Bold"/>
                <a:cs typeface="Open Sans Bold"/>
                <a:sym typeface="Open Sans Bold"/>
              </a:rPr>
              <a:t>Apa itu Rational Unified Process?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375885" y="1600088"/>
            <a:ext cx="15536230" cy="2362200"/>
          </a:xfrm>
          <a:prstGeom prst="rect">
            <a:avLst/>
          </a:prstGeom>
        </p:spPr>
        <p:txBody>
          <a:bodyPr anchor="t" rtlCol="false" tIns="0" lIns="0" bIns="0" rIns="0">
            <a:spAutoFit/>
          </a:bodyPr>
          <a:lstStyle/>
          <a:p>
            <a:pPr algn="l">
              <a:lnSpc>
                <a:spcPts val="9000"/>
              </a:lnSpc>
            </a:pPr>
            <a:r>
              <a:rPr lang="en-US" sz="7500" b="true">
                <a:solidFill>
                  <a:srgbClr val="FFFFFF"/>
                </a:solidFill>
                <a:latin typeface="Poppins Semi-Bold"/>
                <a:ea typeface="Poppins Semi-Bold"/>
                <a:cs typeface="Poppins Semi-Bold"/>
                <a:sym typeface="Poppins Semi-Bold"/>
              </a:rPr>
              <a:t>FASE UTAMA RATIONAL UNIFIED PROCESS</a:t>
            </a:r>
          </a:p>
        </p:txBody>
      </p:sp>
      <p:sp>
        <p:nvSpPr>
          <p:cNvPr name="TextBox 3" id="3"/>
          <p:cNvSpPr txBox="true"/>
          <p:nvPr/>
        </p:nvSpPr>
        <p:spPr>
          <a:xfrm rot="0">
            <a:off x="1028700" y="4332735"/>
            <a:ext cx="2287958" cy="485775"/>
          </a:xfrm>
          <a:prstGeom prst="rect">
            <a:avLst/>
          </a:prstGeom>
        </p:spPr>
        <p:txBody>
          <a:bodyPr anchor="t" rtlCol="false" tIns="0" lIns="0" bIns="0" rIns="0">
            <a:spAutoFit/>
          </a:bodyPr>
          <a:lstStyle/>
          <a:p>
            <a:pPr algn="l">
              <a:lnSpc>
                <a:spcPts val="3600"/>
              </a:lnSpc>
            </a:pPr>
            <a:r>
              <a:rPr lang="en-US" b="true" sz="3000">
                <a:solidFill>
                  <a:srgbClr val="FFFFFF"/>
                </a:solidFill>
                <a:latin typeface="Poppins Medium"/>
                <a:ea typeface="Poppins Medium"/>
                <a:cs typeface="Poppins Medium"/>
                <a:sym typeface="Poppins Medium"/>
              </a:rPr>
              <a:t>1</a:t>
            </a:r>
          </a:p>
        </p:txBody>
      </p:sp>
      <p:sp>
        <p:nvSpPr>
          <p:cNvPr name="AutoShape 4" id="4"/>
          <p:cNvSpPr/>
          <p:nvPr/>
        </p:nvSpPr>
        <p:spPr>
          <a:xfrm rot="0">
            <a:off x="1028700" y="5143500"/>
            <a:ext cx="2287958" cy="634396"/>
          </a:xfrm>
          <a:prstGeom prst="rect">
            <a:avLst/>
          </a:prstGeom>
          <a:solidFill>
            <a:srgbClr val="10B5BF"/>
          </a:solidFill>
        </p:spPr>
      </p:sp>
      <p:sp>
        <p:nvSpPr>
          <p:cNvPr name="TextBox 5" id="5"/>
          <p:cNvSpPr txBox="true"/>
          <p:nvPr/>
        </p:nvSpPr>
        <p:spPr>
          <a:xfrm rot="0">
            <a:off x="1028700" y="5228484"/>
            <a:ext cx="1945058" cy="398780"/>
          </a:xfrm>
          <a:prstGeom prst="rect">
            <a:avLst/>
          </a:prstGeom>
        </p:spPr>
        <p:txBody>
          <a:bodyPr anchor="t" rtlCol="false" tIns="0" lIns="0" bIns="0" rIns="0">
            <a:spAutoFit/>
          </a:bodyPr>
          <a:lstStyle/>
          <a:p>
            <a:pPr algn="l">
              <a:lnSpc>
                <a:spcPts val="3219"/>
              </a:lnSpc>
            </a:pPr>
            <a:r>
              <a:rPr lang="en-US" sz="2300">
                <a:solidFill>
                  <a:srgbClr val="FFFFFF"/>
                </a:solidFill>
                <a:latin typeface="Poppins Light"/>
                <a:ea typeface="Poppins Light"/>
                <a:cs typeface="Poppins Light"/>
                <a:sym typeface="Poppins Light"/>
              </a:rPr>
              <a:t>Inception</a:t>
            </a:r>
          </a:p>
        </p:txBody>
      </p:sp>
      <p:sp>
        <p:nvSpPr>
          <p:cNvPr name="TextBox 6" id="6"/>
          <p:cNvSpPr txBox="true"/>
          <p:nvPr/>
        </p:nvSpPr>
        <p:spPr>
          <a:xfrm rot="0">
            <a:off x="1028700" y="6187471"/>
            <a:ext cx="3009925" cy="1577532"/>
          </a:xfrm>
          <a:prstGeom prst="rect">
            <a:avLst/>
          </a:prstGeom>
        </p:spPr>
        <p:txBody>
          <a:bodyPr anchor="t" rtlCol="false" tIns="0" lIns="0" bIns="0" rIns="0">
            <a:spAutoFit/>
          </a:bodyPr>
          <a:lstStyle/>
          <a:p>
            <a:pPr algn="l">
              <a:lnSpc>
                <a:spcPts val="2532"/>
              </a:lnSpc>
            </a:pPr>
            <a:r>
              <a:rPr lang="en-US" sz="1808">
                <a:solidFill>
                  <a:srgbClr val="FFFFFF"/>
                </a:solidFill>
                <a:latin typeface="Poppins Light"/>
                <a:ea typeface="Poppins Light"/>
                <a:cs typeface="Poppins Light"/>
                <a:sym typeface="Poppins Light"/>
              </a:rPr>
              <a:t> tahap awal yang berfokus pada identifikasi kebutuhan sistem, ruang lingkup proyek, dan pemodelan bisnis.</a:t>
            </a:r>
          </a:p>
        </p:txBody>
      </p:sp>
      <p:sp>
        <p:nvSpPr>
          <p:cNvPr name="TextBox 7" id="7"/>
          <p:cNvSpPr txBox="true"/>
          <p:nvPr/>
        </p:nvSpPr>
        <p:spPr>
          <a:xfrm rot="0">
            <a:off x="5282706" y="4332735"/>
            <a:ext cx="2287958" cy="485775"/>
          </a:xfrm>
          <a:prstGeom prst="rect">
            <a:avLst/>
          </a:prstGeom>
        </p:spPr>
        <p:txBody>
          <a:bodyPr anchor="t" rtlCol="false" tIns="0" lIns="0" bIns="0" rIns="0">
            <a:spAutoFit/>
          </a:bodyPr>
          <a:lstStyle/>
          <a:p>
            <a:pPr algn="l">
              <a:lnSpc>
                <a:spcPts val="3600"/>
              </a:lnSpc>
            </a:pPr>
            <a:r>
              <a:rPr lang="en-US" b="true" sz="3000">
                <a:solidFill>
                  <a:srgbClr val="FFFFFF"/>
                </a:solidFill>
                <a:latin typeface="Poppins Medium"/>
                <a:ea typeface="Poppins Medium"/>
                <a:cs typeface="Poppins Medium"/>
                <a:sym typeface="Poppins Medium"/>
              </a:rPr>
              <a:t>2</a:t>
            </a:r>
          </a:p>
        </p:txBody>
      </p:sp>
      <p:sp>
        <p:nvSpPr>
          <p:cNvPr name="AutoShape 8" id="8"/>
          <p:cNvSpPr/>
          <p:nvPr/>
        </p:nvSpPr>
        <p:spPr>
          <a:xfrm rot="0">
            <a:off x="5282706" y="5139251"/>
            <a:ext cx="2287958" cy="634396"/>
          </a:xfrm>
          <a:prstGeom prst="rect">
            <a:avLst/>
          </a:prstGeom>
          <a:solidFill>
            <a:srgbClr val="10B5BF"/>
          </a:solidFill>
        </p:spPr>
      </p:sp>
      <p:sp>
        <p:nvSpPr>
          <p:cNvPr name="TextBox 9" id="9"/>
          <p:cNvSpPr txBox="true"/>
          <p:nvPr/>
        </p:nvSpPr>
        <p:spPr>
          <a:xfrm rot="0">
            <a:off x="5454156" y="5228484"/>
            <a:ext cx="1945058" cy="398780"/>
          </a:xfrm>
          <a:prstGeom prst="rect">
            <a:avLst/>
          </a:prstGeom>
        </p:spPr>
        <p:txBody>
          <a:bodyPr anchor="t" rtlCol="false" tIns="0" lIns="0" bIns="0" rIns="0">
            <a:spAutoFit/>
          </a:bodyPr>
          <a:lstStyle/>
          <a:p>
            <a:pPr algn="l">
              <a:lnSpc>
                <a:spcPts val="3219"/>
              </a:lnSpc>
            </a:pPr>
            <a:r>
              <a:rPr lang="en-US" sz="2300">
                <a:solidFill>
                  <a:srgbClr val="FFFFFF"/>
                </a:solidFill>
                <a:latin typeface="Poppins Light"/>
                <a:ea typeface="Poppins Light"/>
                <a:cs typeface="Poppins Light"/>
                <a:sym typeface="Poppins Light"/>
              </a:rPr>
              <a:t>Elaboration</a:t>
            </a:r>
          </a:p>
        </p:txBody>
      </p:sp>
      <p:sp>
        <p:nvSpPr>
          <p:cNvPr name="TextBox 10" id="10"/>
          <p:cNvSpPr txBox="true"/>
          <p:nvPr/>
        </p:nvSpPr>
        <p:spPr>
          <a:xfrm rot="0">
            <a:off x="5282706" y="6183222"/>
            <a:ext cx="3338566" cy="2525776"/>
          </a:xfrm>
          <a:prstGeom prst="rect">
            <a:avLst/>
          </a:prstGeom>
        </p:spPr>
        <p:txBody>
          <a:bodyPr anchor="t" rtlCol="false" tIns="0" lIns="0" bIns="0" rIns="0">
            <a:spAutoFit/>
          </a:bodyPr>
          <a:lstStyle/>
          <a:p>
            <a:pPr algn="l">
              <a:lnSpc>
                <a:spcPts val="2533"/>
              </a:lnSpc>
            </a:pPr>
            <a:r>
              <a:rPr lang="en-US" sz="1809">
                <a:solidFill>
                  <a:srgbClr val="FFFFFF"/>
                </a:solidFill>
                <a:latin typeface="Poppins Light"/>
                <a:ea typeface="Poppins Light"/>
                <a:cs typeface="Poppins Light"/>
                <a:sym typeface="Poppins Light"/>
              </a:rPr>
              <a:t> tahap analisis dan perancangan sistem. Pada fase ini dilakukan pembuatan desain yang lebih detail serta pembuatan prototipe untuk memvalidasi kebutuhan sebelum pembangunan dimulai. </a:t>
            </a:r>
          </a:p>
        </p:txBody>
      </p:sp>
      <p:sp>
        <p:nvSpPr>
          <p:cNvPr name="TextBox 11" id="11"/>
          <p:cNvSpPr txBox="true"/>
          <p:nvPr/>
        </p:nvSpPr>
        <p:spPr>
          <a:xfrm rot="0">
            <a:off x="9572624" y="4332735"/>
            <a:ext cx="2287958" cy="485775"/>
          </a:xfrm>
          <a:prstGeom prst="rect">
            <a:avLst/>
          </a:prstGeom>
        </p:spPr>
        <p:txBody>
          <a:bodyPr anchor="t" rtlCol="false" tIns="0" lIns="0" bIns="0" rIns="0">
            <a:spAutoFit/>
          </a:bodyPr>
          <a:lstStyle/>
          <a:p>
            <a:pPr algn="l">
              <a:lnSpc>
                <a:spcPts val="3600"/>
              </a:lnSpc>
            </a:pPr>
            <a:r>
              <a:rPr lang="en-US" b="true" sz="3000">
                <a:solidFill>
                  <a:srgbClr val="FFFFFF"/>
                </a:solidFill>
                <a:latin typeface="Poppins Medium"/>
                <a:ea typeface="Poppins Medium"/>
                <a:cs typeface="Poppins Medium"/>
                <a:sym typeface="Poppins Medium"/>
              </a:rPr>
              <a:t>3</a:t>
            </a:r>
          </a:p>
        </p:txBody>
      </p:sp>
      <p:sp>
        <p:nvSpPr>
          <p:cNvPr name="AutoShape 12" id="12"/>
          <p:cNvSpPr/>
          <p:nvPr/>
        </p:nvSpPr>
        <p:spPr>
          <a:xfrm rot="0">
            <a:off x="9572624" y="5139251"/>
            <a:ext cx="2287958" cy="634396"/>
          </a:xfrm>
          <a:prstGeom prst="rect">
            <a:avLst/>
          </a:prstGeom>
          <a:solidFill>
            <a:srgbClr val="10B5BF"/>
          </a:solidFill>
        </p:spPr>
      </p:sp>
      <p:sp>
        <p:nvSpPr>
          <p:cNvPr name="TextBox 13" id="13"/>
          <p:cNvSpPr txBox="true"/>
          <p:nvPr/>
        </p:nvSpPr>
        <p:spPr>
          <a:xfrm rot="0">
            <a:off x="9744074" y="5228484"/>
            <a:ext cx="1945058" cy="398780"/>
          </a:xfrm>
          <a:prstGeom prst="rect">
            <a:avLst/>
          </a:prstGeom>
        </p:spPr>
        <p:txBody>
          <a:bodyPr anchor="t" rtlCol="false" tIns="0" lIns="0" bIns="0" rIns="0">
            <a:spAutoFit/>
          </a:bodyPr>
          <a:lstStyle/>
          <a:p>
            <a:pPr algn="l">
              <a:lnSpc>
                <a:spcPts val="3219"/>
              </a:lnSpc>
            </a:pPr>
            <a:r>
              <a:rPr lang="en-US" sz="2300">
                <a:solidFill>
                  <a:srgbClr val="FFFFFF"/>
                </a:solidFill>
                <a:latin typeface="Poppins Light"/>
                <a:ea typeface="Poppins Light"/>
                <a:cs typeface="Poppins Light"/>
                <a:sym typeface="Poppins Light"/>
              </a:rPr>
              <a:t>Construction</a:t>
            </a:r>
          </a:p>
        </p:txBody>
      </p:sp>
      <p:sp>
        <p:nvSpPr>
          <p:cNvPr name="TextBox 14" id="14"/>
          <p:cNvSpPr txBox="true"/>
          <p:nvPr/>
        </p:nvSpPr>
        <p:spPr>
          <a:xfrm rot="0">
            <a:off x="9572624" y="6037237"/>
            <a:ext cx="3135817" cy="2525776"/>
          </a:xfrm>
          <a:prstGeom prst="rect">
            <a:avLst/>
          </a:prstGeom>
        </p:spPr>
        <p:txBody>
          <a:bodyPr anchor="t" rtlCol="false" tIns="0" lIns="0" bIns="0" rIns="0">
            <a:spAutoFit/>
          </a:bodyPr>
          <a:lstStyle/>
          <a:p>
            <a:pPr algn="l">
              <a:lnSpc>
                <a:spcPts val="2533"/>
              </a:lnSpc>
            </a:pPr>
            <a:r>
              <a:rPr lang="en-US" sz="1809">
                <a:solidFill>
                  <a:srgbClr val="FFFFFF"/>
                </a:solidFill>
                <a:latin typeface="Poppins Light"/>
                <a:ea typeface="Poppins Light"/>
                <a:cs typeface="Poppins Light"/>
                <a:sym typeface="Poppins Light"/>
              </a:rPr>
              <a:t>fase pengembangan inti berupa implementasi kode program dan pengujian sistem. Di sini perangkat lunak mulai dibangun secara nyata berdasarkan desain yang telah disepakati.</a:t>
            </a:r>
          </a:p>
        </p:txBody>
      </p:sp>
      <p:sp>
        <p:nvSpPr>
          <p:cNvPr name="TextBox 15" id="15"/>
          <p:cNvSpPr txBox="true"/>
          <p:nvPr/>
        </p:nvSpPr>
        <p:spPr>
          <a:xfrm rot="0">
            <a:off x="14107920" y="4332735"/>
            <a:ext cx="2287958" cy="485775"/>
          </a:xfrm>
          <a:prstGeom prst="rect">
            <a:avLst/>
          </a:prstGeom>
        </p:spPr>
        <p:txBody>
          <a:bodyPr anchor="t" rtlCol="false" tIns="0" lIns="0" bIns="0" rIns="0">
            <a:spAutoFit/>
          </a:bodyPr>
          <a:lstStyle/>
          <a:p>
            <a:pPr algn="l">
              <a:lnSpc>
                <a:spcPts val="3600"/>
              </a:lnSpc>
            </a:pPr>
            <a:r>
              <a:rPr lang="en-US" b="true" sz="3000">
                <a:solidFill>
                  <a:srgbClr val="FFFFFF"/>
                </a:solidFill>
                <a:latin typeface="Poppins Medium"/>
                <a:ea typeface="Poppins Medium"/>
                <a:cs typeface="Poppins Medium"/>
                <a:sym typeface="Poppins Medium"/>
              </a:rPr>
              <a:t>4</a:t>
            </a:r>
          </a:p>
        </p:txBody>
      </p:sp>
      <p:sp>
        <p:nvSpPr>
          <p:cNvPr name="AutoShape 16" id="16"/>
          <p:cNvSpPr/>
          <p:nvPr/>
        </p:nvSpPr>
        <p:spPr>
          <a:xfrm rot="0">
            <a:off x="14107920" y="5139251"/>
            <a:ext cx="2287958" cy="634396"/>
          </a:xfrm>
          <a:prstGeom prst="rect">
            <a:avLst/>
          </a:prstGeom>
          <a:solidFill>
            <a:srgbClr val="10B5BF"/>
          </a:solidFill>
        </p:spPr>
      </p:sp>
      <p:sp>
        <p:nvSpPr>
          <p:cNvPr name="TextBox 17" id="17"/>
          <p:cNvSpPr txBox="true"/>
          <p:nvPr/>
        </p:nvSpPr>
        <p:spPr>
          <a:xfrm rot="0">
            <a:off x="14279370" y="5228484"/>
            <a:ext cx="1945058" cy="398780"/>
          </a:xfrm>
          <a:prstGeom prst="rect">
            <a:avLst/>
          </a:prstGeom>
        </p:spPr>
        <p:txBody>
          <a:bodyPr anchor="t" rtlCol="false" tIns="0" lIns="0" bIns="0" rIns="0">
            <a:spAutoFit/>
          </a:bodyPr>
          <a:lstStyle/>
          <a:p>
            <a:pPr algn="l">
              <a:lnSpc>
                <a:spcPts val="3219"/>
              </a:lnSpc>
            </a:pPr>
            <a:r>
              <a:rPr lang="en-US" sz="2300">
                <a:solidFill>
                  <a:srgbClr val="FFFFFF"/>
                </a:solidFill>
                <a:latin typeface="Poppins Light"/>
                <a:ea typeface="Poppins Light"/>
                <a:cs typeface="Poppins Light"/>
                <a:sym typeface="Poppins Light"/>
              </a:rPr>
              <a:t>Transition</a:t>
            </a:r>
          </a:p>
        </p:txBody>
      </p:sp>
      <p:sp>
        <p:nvSpPr>
          <p:cNvPr name="TextBox 18" id="18"/>
          <p:cNvSpPr txBox="true"/>
          <p:nvPr/>
        </p:nvSpPr>
        <p:spPr>
          <a:xfrm rot="0">
            <a:off x="14107920" y="6037237"/>
            <a:ext cx="3151380" cy="2840101"/>
          </a:xfrm>
          <a:prstGeom prst="rect">
            <a:avLst/>
          </a:prstGeom>
        </p:spPr>
        <p:txBody>
          <a:bodyPr anchor="t" rtlCol="false" tIns="0" lIns="0" bIns="0" rIns="0">
            <a:spAutoFit/>
          </a:bodyPr>
          <a:lstStyle/>
          <a:p>
            <a:pPr algn="l">
              <a:lnSpc>
                <a:spcPts val="2533"/>
              </a:lnSpc>
            </a:pPr>
            <a:r>
              <a:rPr lang="en-US" sz="1809">
                <a:solidFill>
                  <a:srgbClr val="FFFFFF"/>
                </a:solidFill>
                <a:latin typeface="Poppins Light"/>
                <a:ea typeface="Poppins Light"/>
                <a:cs typeface="Poppins Light"/>
                <a:sym typeface="Poppins Light"/>
              </a:rPr>
              <a:t>tahap di mana perangkat lunak yang sudah jadi dideploy atau dipasang ke lingkungan pengguna, dilakukan pelatihan (training), serta penyerahan sistem kepada user agar dapat digunakan secara optimal.</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028700" y="503707"/>
            <a:ext cx="14835430" cy="2013873"/>
            <a:chOff x="0" y="0"/>
            <a:chExt cx="19780573" cy="2685164"/>
          </a:xfrm>
        </p:grpSpPr>
        <p:sp>
          <p:nvSpPr>
            <p:cNvPr name="TextBox 3" id="3"/>
            <p:cNvSpPr txBox="true"/>
            <p:nvPr/>
          </p:nvSpPr>
          <p:spPr>
            <a:xfrm rot="0">
              <a:off x="0" y="2046989"/>
              <a:ext cx="19780573" cy="638175"/>
            </a:xfrm>
            <a:prstGeom prst="rect">
              <a:avLst/>
            </a:prstGeom>
          </p:spPr>
          <p:txBody>
            <a:bodyPr anchor="t" rtlCol="false" tIns="0" lIns="0" bIns="0" rIns="0">
              <a:spAutoFit/>
            </a:bodyPr>
            <a:lstStyle/>
            <a:p>
              <a:pPr algn="l">
                <a:lnSpc>
                  <a:spcPts val="3600"/>
                </a:lnSpc>
              </a:pPr>
            </a:p>
          </p:txBody>
        </p:sp>
        <p:sp>
          <p:nvSpPr>
            <p:cNvPr name="TextBox 4" id="4"/>
            <p:cNvSpPr txBox="true"/>
            <p:nvPr/>
          </p:nvSpPr>
          <p:spPr>
            <a:xfrm rot="0">
              <a:off x="0" y="-85725"/>
              <a:ext cx="19780573" cy="1711325"/>
            </a:xfrm>
            <a:prstGeom prst="rect">
              <a:avLst/>
            </a:prstGeom>
          </p:spPr>
          <p:txBody>
            <a:bodyPr anchor="t" rtlCol="false" tIns="0" lIns="0" bIns="0" rIns="0">
              <a:spAutoFit/>
            </a:bodyPr>
            <a:lstStyle/>
            <a:p>
              <a:pPr algn="l">
                <a:lnSpc>
                  <a:spcPts val="9600"/>
                </a:lnSpc>
              </a:pPr>
              <a:r>
                <a:rPr lang="en-US" sz="8000" b="true">
                  <a:solidFill>
                    <a:srgbClr val="FFFFFF"/>
                  </a:solidFill>
                  <a:latin typeface="Poppins Semi-Bold"/>
                  <a:ea typeface="Poppins Semi-Bold"/>
                  <a:cs typeface="Poppins Semi-Bold"/>
                  <a:sym typeface="Poppins Semi-Bold"/>
                </a:rPr>
                <a:t>Karakteristik RUP</a:t>
              </a:r>
            </a:p>
          </p:txBody>
        </p:sp>
      </p:grpSp>
      <p:grpSp>
        <p:nvGrpSpPr>
          <p:cNvPr name="Group 5" id="5"/>
          <p:cNvGrpSpPr/>
          <p:nvPr/>
        </p:nvGrpSpPr>
        <p:grpSpPr>
          <a:xfrm rot="0">
            <a:off x="2307634" y="6038255"/>
            <a:ext cx="3736667" cy="1860401"/>
            <a:chOff x="0" y="0"/>
            <a:chExt cx="4982222" cy="2480535"/>
          </a:xfrm>
        </p:grpSpPr>
        <p:sp>
          <p:nvSpPr>
            <p:cNvPr name="TextBox 6" id="6"/>
            <p:cNvSpPr txBox="true"/>
            <p:nvPr/>
          </p:nvSpPr>
          <p:spPr>
            <a:xfrm rot="0">
              <a:off x="0" y="-19050"/>
              <a:ext cx="4982222" cy="545566"/>
            </a:xfrm>
            <a:prstGeom prst="rect">
              <a:avLst/>
            </a:prstGeom>
          </p:spPr>
          <p:txBody>
            <a:bodyPr anchor="t" rtlCol="false" tIns="0" lIns="0" bIns="0" rIns="0">
              <a:spAutoFit/>
            </a:bodyPr>
            <a:lstStyle/>
            <a:p>
              <a:pPr algn="l">
                <a:lnSpc>
                  <a:spcPts val="3109"/>
                </a:lnSpc>
              </a:pPr>
              <a:r>
                <a:rPr lang="en-US" b="true" sz="2591">
                  <a:solidFill>
                    <a:srgbClr val="FFFFFF"/>
                  </a:solidFill>
                  <a:latin typeface="Poppins Medium"/>
                  <a:ea typeface="Poppins Medium"/>
                  <a:cs typeface="Poppins Medium"/>
                  <a:sym typeface="Poppins Medium"/>
                </a:rPr>
                <a:t>BERORIENTASI RESIKO</a:t>
              </a:r>
            </a:p>
          </p:txBody>
        </p:sp>
        <p:sp>
          <p:nvSpPr>
            <p:cNvPr name="TextBox 7" id="7"/>
            <p:cNvSpPr txBox="true"/>
            <p:nvPr/>
          </p:nvSpPr>
          <p:spPr>
            <a:xfrm rot="0">
              <a:off x="0" y="1292856"/>
              <a:ext cx="4982222" cy="1143072"/>
            </a:xfrm>
            <a:prstGeom prst="rect">
              <a:avLst/>
            </a:prstGeom>
          </p:spPr>
          <p:txBody>
            <a:bodyPr anchor="t" rtlCol="false" tIns="0" lIns="0" bIns="0" rIns="0">
              <a:spAutoFit/>
            </a:bodyPr>
            <a:lstStyle/>
            <a:p>
              <a:pPr algn="l">
                <a:lnSpc>
                  <a:spcPts val="2327"/>
                </a:lnSpc>
              </a:pPr>
              <a:r>
                <a:rPr lang="en-US" sz="1662">
                  <a:solidFill>
                    <a:srgbClr val="FFFFFF"/>
                  </a:solidFill>
                  <a:latin typeface="Poppins Light"/>
                  <a:ea typeface="Poppins Light"/>
                  <a:cs typeface="Poppins Light"/>
                  <a:sym typeface="Poppins Light"/>
                </a:rPr>
                <a:t>RUP secara khusus mengidentifikasi dan mengelola risiko sejak awal agar kesalahan bisa diminimalisir.</a:t>
              </a:r>
            </a:p>
          </p:txBody>
        </p:sp>
        <p:sp>
          <p:nvSpPr>
            <p:cNvPr name="AutoShape 8" id="8"/>
            <p:cNvSpPr/>
            <p:nvPr/>
          </p:nvSpPr>
          <p:spPr>
            <a:xfrm>
              <a:off x="0" y="933499"/>
              <a:ext cx="4982222" cy="0"/>
            </a:xfrm>
            <a:prstGeom prst="line">
              <a:avLst/>
            </a:prstGeom>
            <a:ln cap="rnd" w="21938">
              <a:solidFill>
                <a:srgbClr val="10B5BF"/>
              </a:solidFill>
              <a:prstDash val="solid"/>
              <a:headEnd type="none" len="sm" w="sm"/>
              <a:tailEnd type="none" len="sm" w="sm"/>
            </a:ln>
          </p:spPr>
        </p:sp>
      </p:grpSp>
      <p:grpSp>
        <p:nvGrpSpPr>
          <p:cNvPr name="Group 9" id="9"/>
          <p:cNvGrpSpPr/>
          <p:nvPr/>
        </p:nvGrpSpPr>
        <p:grpSpPr>
          <a:xfrm rot="0">
            <a:off x="7034901" y="6020894"/>
            <a:ext cx="4218198" cy="2142645"/>
            <a:chOff x="0" y="0"/>
            <a:chExt cx="5624264" cy="2856860"/>
          </a:xfrm>
        </p:grpSpPr>
        <p:sp>
          <p:nvSpPr>
            <p:cNvPr name="TextBox 10" id="10"/>
            <p:cNvSpPr txBox="true"/>
            <p:nvPr/>
          </p:nvSpPr>
          <p:spPr>
            <a:xfrm rot="0">
              <a:off x="0" y="-19050"/>
              <a:ext cx="5624264" cy="552450"/>
            </a:xfrm>
            <a:prstGeom prst="rect">
              <a:avLst/>
            </a:prstGeom>
          </p:spPr>
          <p:txBody>
            <a:bodyPr anchor="t" rtlCol="false" tIns="0" lIns="0" bIns="0" rIns="0">
              <a:spAutoFit/>
            </a:bodyPr>
            <a:lstStyle/>
            <a:p>
              <a:pPr algn="l">
                <a:lnSpc>
                  <a:spcPts val="3192"/>
                </a:lnSpc>
              </a:pPr>
              <a:r>
                <a:rPr lang="en-US" sz="2660" b="true">
                  <a:solidFill>
                    <a:srgbClr val="FFFFFF"/>
                  </a:solidFill>
                  <a:latin typeface="Poppins Medium"/>
                  <a:ea typeface="Poppins Medium"/>
                  <a:cs typeface="Poppins Medium"/>
                  <a:sym typeface="Poppins Medium"/>
                </a:rPr>
                <a:t>DOKUMENTASI LENGKAP</a:t>
              </a:r>
            </a:p>
          </p:txBody>
        </p:sp>
        <p:sp>
          <p:nvSpPr>
            <p:cNvPr name="TextBox 11" id="11"/>
            <p:cNvSpPr txBox="true"/>
            <p:nvPr/>
          </p:nvSpPr>
          <p:spPr>
            <a:xfrm rot="0">
              <a:off x="0" y="1404632"/>
              <a:ext cx="5624264" cy="1134406"/>
            </a:xfrm>
            <a:prstGeom prst="rect">
              <a:avLst/>
            </a:prstGeom>
          </p:spPr>
          <p:txBody>
            <a:bodyPr anchor="t" rtlCol="false" tIns="0" lIns="0" bIns="0" rIns="0">
              <a:spAutoFit/>
            </a:bodyPr>
            <a:lstStyle/>
            <a:p>
              <a:pPr algn="l">
                <a:lnSpc>
                  <a:spcPts val="2323"/>
                </a:lnSpc>
              </a:pPr>
              <a:r>
                <a:rPr lang="en-US" sz="1659">
                  <a:solidFill>
                    <a:srgbClr val="FFFFFF"/>
                  </a:solidFill>
                  <a:latin typeface="Poppins Light"/>
                  <a:ea typeface="Poppins Light"/>
                  <a:cs typeface="Poppins Light"/>
                  <a:sym typeface="Poppins Light"/>
                </a:rPr>
                <a:t>RUP menghasilkan dokumentasi yang terperinci mulai dari kebutuhan, desain, implementasi, hingga pengujian.</a:t>
              </a:r>
            </a:p>
          </p:txBody>
        </p:sp>
        <p:sp>
          <p:nvSpPr>
            <p:cNvPr name="AutoShape 12" id="12"/>
            <p:cNvSpPr/>
            <p:nvPr/>
          </p:nvSpPr>
          <p:spPr>
            <a:xfrm>
              <a:off x="0" y="992829"/>
              <a:ext cx="5624264" cy="0"/>
            </a:xfrm>
            <a:prstGeom prst="line">
              <a:avLst/>
            </a:prstGeom>
            <a:ln cap="rnd" w="24765">
              <a:solidFill>
                <a:srgbClr val="10B5BF"/>
              </a:solidFill>
              <a:prstDash val="solid"/>
              <a:headEnd type="none" len="sm" w="sm"/>
              <a:tailEnd type="none" len="sm" w="sm"/>
            </a:ln>
          </p:spPr>
        </p:sp>
      </p:grpSp>
      <p:sp>
        <p:nvSpPr>
          <p:cNvPr name="TextBox 13" id="13"/>
          <p:cNvSpPr txBox="true"/>
          <p:nvPr/>
        </p:nvSpPr>
        <p:spPr>
          <a:xfrm rot="0">
            <a:off x="12079493" y="6001844"/>
            <a:ext cx="5504460" cy="419100"/>
          </a:xfrm>
          <a:prstGeom prst="rect">
            <a:avLst/>
          </a:prstGeom>
        </p:spPr>
        <p:txBody>
          <a:bodyPr anchor="t" rtlCol="false" tIns="0" lIns="0" bIns="0" rIns="0">
            <a:spAutoFit/>
          </a:bodyPr>
          <a:lstStyle/>
          <a:p>
            <a:pPr algn="l">
              <a:lnSpc>
                <a:spcPts val="3192"/>
              </a:lnSpc>
            </a:pPr>
            <a:r>
              <a:rPr lang="en-US" sz="2660" b="true">
                <a:solidFill>
                  <a:srgbClr val="FFFFFF"/>
                </a:solidFill>
                <a:latin typeface="Poppins Medium"/>
                <a:ea typeface="Poppins Medium"/>
                <a:cs typeface="Poppins Medium"/>
                <a:sym typeface="Poppins Medium"/>
              </a:rPr>
              <a:t>MENDUKUNG BERBAGAI DISIPLIN</a:t>
            </a:r>
          </a:p>
        </p:txBody>
      </p:sp>
      <p:sp>
        <p:nvSpPr>
          <p:cNvPr name="TextBox 14" id="14"/>
          <p:cNvSpPr txBox="true"/>
          <p:nvPr/>
        </p:nvSpPr>
        <p:spPr>
          <a:xfrm rot="0">
            <a:off x="12079493" y="7060663"/>
            <a:ext cx="4006136" cy="1434211"/>
          </a:xfrm>
          <a:prstGeom prst="rect">
            <a:avLst/>
          </a:prstGeom>
        </p:spPr>
        <p:txBody>
          <a:bodyPr anchor="t" rtlCol="false" tIns="0" lIns="0" bIns="0" rIns="0">
            <a:spAutoFit/>
          </a:bodyPr>
          <a:lstStyle/>
          <a:p>
            <a:pPr algn="l">
              <a:lnSpc>
                <a:spcPts val="2323"/>
              </a:lnSpc>
            </a:pPr>
            <a:r>
              <a:rPr lang="en-US" sz="1659">
                <a:solidFill>
                  <a:srgbClr val="FFFFFF"/>
                </a:solidFill>
                <a:latin typeface="Poppins Light"/>
                <a:ea typeface="Poppins Light"/>
                <a:cs typeface="Poppins Light"/>
                <a:sym typeface="Poppins Light"/>
              </a:rPr>
              <a:t>RUP mencakup disiplin seperti analisis bisnis, manajemen proyek, pengujian, hingga pemeliharaan untuk mendukung keberhasilan proyek perangkat lunak.</a:t>
            </a:r>
          </a:p>
        </p:txBody>
      </p:sp>
      <p:sp>
        <p:nvSpPr>
          <p:cNvPr name="AutoShape 15" id="15"/>
          <p:cNvSpPr/>
          <p:nvPr/>
        </p:nvSpPr>
        <p:spPr>
          <a:xfrm>
            <a:off x="12079493" y="6781039"/>
            <a:ext cx="5504460" cy="0"/>
          </a:xfrm>
          <a:prstGeom prst="line">
            <a:avLst/>
          </a:prstGeom>
          <a:ln cap="rnd" w="19050">
            <a:solidFill>
              <a:srgbClr val="10B5BF"/>
            </a:solidFill>
            <a:prstDash val="solid"/>
            <a:headEnd type="none" len="sm" w="sm"/>
            <a:tailEnd type="none" len="sm" w="sm"/>
          </a:ln>
        </p:spPr>
      </p:sp>
      <p:grpSp>
        <p:nvGrpSpPr>
          <p:cNvPr name="Group 16" id="16"/>
          <p:cNvGrpSpPr/>
          <p:nvPr/>
        </p:nvGrpSpPr>
        <p:grpSpPr>
          <a:xfrm rot="0">
            <a:off x="9554051" y="2399824"/>
            <a:ext cx="3823488" cy="2492618"/>
            <a:chOff x="0" y="0"/>
            <a:chExt cx="5097984" cy="3323491"/>
          </a:xfrm>
        </p:grpSpPr>
        <p:sp>
          <p:nvSpPr>
            <p:cNvPr name="TextBox 17" id="17"/>
            <p:cNvSpPr txBox="true"/>
            <p:nvPr/>
          </p:nvSpPr>
          <p:spPr>
            <a:xfrm rot="0">
              <a:off x="0" y="-19050"/>
              <a:ext cx="5097984" cy="552450"/>
            </a:xfrm>
            <a:prstGeom prst="rect">
              <a:avLst/>
            </a:prstGeom>
          </p:spPr>
          <p:txBody>
            <a:bodyPr anchor="t" rtlCol="false" tIns="0" lIns="0" bIns="0" rIns="0">
              <a:spAutoFit/>
            </a:bodyPr>
            <a:lstStyle/>
            <a:p>
              <a:pPr algn="l">
                <a:lnSpc>
                  <a:spcPts val="3192"/>
                </a:lnSpc>
              </a:pPr>
              <a:r>
                <a:rPr lang="en-US" b="true" sz="2660">
                  <a:solidFill>
                    <a:srgbClr val="FFFFFF"/>
                  </a:solidFill>
                  <a:latin typeface="Poppins Medium"/>
                  <a:ea typeface="Poppins Medium"/>
                  <a:cs typeface="Poppins Medium"/>
                  <a:sym typeface="Poppins Medium"/>
                </a:rPr>
                <a:t>ARSITEKTUR SENTRIS</a:t>
              </a:r>
            </a:p>
          </p:txBody>
        </p:sp>
        <p:sp>
          <p:nvSpPr>
            <p:cNvPr name="TextBox 18" id="18"/>
            <p:cNvSpPr txBox="true"/>
            <p:nvPr/>
          </p:nvSpPr>
          <p:spPr>
            <a:xfrm rot="0">
              <a:off x="0" y="1355753"/>
              <a:ext cx="5097984" cy="1967738"/>
            </a:xfrm>
            <a:prstGeom prst="rect">
              <a:avLst/>
            </a:prstGeom>
          </p:spPr>
          <p:txBody>
            <a:bodyPr anchor="t" rtlCol="false" tIns="0" lIns="0" bIns="0" rIns="0">
              <a:spAutoFit/>
            </a:bodyPr>
            <a:lstStyle/>
            <a:p>
              <a:pPr algn="l">
                <a:lnSpc>
                  <a:spcPts val="2394"/>
                </a:lnSpc>
              </a:pPr>
              <a:r>
                <a:rPr lang="en-US" sz="1710">
                  <a:solidFill>
                    <a:srgbClr val="FFFFFF"/>
                  </a:solidFill>
                  <a:latin typeface="Poppins Light"/>
                  <a:ea typeface="Poppins Light"/>
                  <a:cs typeface="Poppins Light"/>
                  <a:sym typeface="Poppins Light"/>
                </a:rPr>
                <a:t>RUP menekankan pentingnya arsitektur sebagai pusat pengembangan agar sistem lebih terstruktur dan mudah dikembangkan.</a:t>
              </a:r>
            </a:p>
          </p:txBody>
        </p:sp>
        <p:sp>
          <p:nvSpPr>
            <p:cNvPr name="AutoShape 19" id="19"/>
            <p:cNvSpPr/>
            <p:nvPr/>
          </p:nvSpPr>
          <p:spPr>
            <a:xfrm>
              <a:off x="0" y="973152"/>
              <a:ext cx="5097984" cy="0"/>
            </a:xfrm>
            <a:prstGeom prst="line">
              <a:avLst/>
            </a:prstGeom>
            <a:ln cap="rnd" w="23705">
              <a:solidFill>
                <a:srgbClr val="10B5BF"/>
              </a:solidFill>
              <a:prstDash val="solid"/>
              <a:headEnd type="none" len="sm" w="sm"/>
              <a:tailEnd type="none" len="sm" w="sm"/>
            </a:ln>
          </p:spPr>
        </p:sp>
      </p:grpSp>
      <p:sp>
        <p:nvSpPr>
          <p:cNvPr name="TextBox 20" id="20"/>
          <p:cNvSpPr txBox="true"/>
          <p:nvPr/>
        </p:nvSpPr>
        <p:spPr>
          <a:xfrm rot="0">
            <a:off x="5109989" y="2383679"/>
            <a:ext cx="4197728" cy="419100"/>
          </a:xfrm>
          <a:prstGeom prst="rect">
            <a:avLst/>
          </a:prstGeom>
        </p:spPr>
        <p:txBody>
          <a:bodyPr anchor="t" rtlCol="false" tIns="0" lIns="0" bIns="0" rIns="0">
            <a:spAutoFit/>
          </a:bodyPr>
          <a:lstStyle/>
          <a:p>
            <a:pPr algn="l">
              <a:lnSpc>
                <a:spcPts val="3192"/>
              </a:lnSpc>
            </a:pPr>
            <a:r>
              <a:rPr lang="en-US" b="true" sz="2660">
                <a:solidFill>
                  <a:srgbClr val="FFFFFF"/>
                </a:solidFill>
                <a:latin typeface="Poppins Medium"/>
                <a:ea typeface="Poppins Medium"/>
                <a:cs typeface="Poppins Medium"/>
                <a:sym typeface="Poppins Medium"/>
              </a:rPr>
              <a:t>ITERATIF &amp; INCREMENTAL</a:t>
            </a:r>
          </a:p>
        </p:txBody>
      </p:sp>
      <p:sp>
        <p:nvSpPr>
          <p:cNvPr name="TextBox 21" id="21"/>
          <p:cNvSpPr txBox="true"/>
          <p:nvPr/>
        </p:nvSpPr>
        <p:spPr>
          <a:xfrm rot="0">
            <a:off x="5356323" y="3358134"/>
            <a:ext cx="3492364" cy="1785366"/>
          </a:xfrm>
          <a:prstGeom prst="rect">
            <a:avLst/>
          </a:prstGeom>
        </p:spPr>
        <p:txBody>
          <a:bodyPr anchor="t" rtlCol="false" tIns="0" lIns="0" bIns="0" rIns="0">
            <a:spAutoFit/>
          </a:bodyPr>
          <a:lstStyle/>
          <a:p>
            <a:pPr algn="l">
              <a:lnSpc>
                <a:spcPts val="2394"/>
              </a:lnSpc>
            </a:pPr>
            <a:r>
              <a:rPr lang="en-US" sz="1710">
                <a:solidFill>
                  <a:srgbClr val="FFFFFF"/>
                </a:solidFill>
                <a:latin typeface="Poppins Light"/>
                <a:ea typeface="Poppins Light"/>
                <a:cs typeface="Poppins Light"/>
                <a:sym typeface="Poppins Light"/>
              </a:rPr>
              <a:t>Pengembangan dilakukan secara berulang (iteratif) dan bertahap (incremental), sehingga perangkat lunak berkembang sedikit demi sedikit hingga lengkap.</a:t>
            </a:r>
          </a:p>
        </p:txBody>
      </p:sp>
      <p:sp>
        <p:nvSpPr>
          <p:cNvPr name="AutoShape 22" id="22"/>
          <p:cNvSpPr/>
          <p:nvPr/>
        </p:nvSpPr>
        <p:spPr>
          <a:xfrm>
            <a:off x="5356665" y="3107579"/>
            <a:ext cx="3492364" cy="0"/>
          </a:xfrm>
          <a:prstGeom prst="line">
            <a:avLst/>
          </a:prstGeom>
          <a:ln cap="rnd" w="19050">
            <a:solidFill>
              <a:srgbClr val="10B5BF"/>
            </a:solidFill>
            <a:prstDash val="solid"/>
            <a:headEnd type="none" len="sm" w="sm"/>
            <a:tailEnd type="none" len="sm" w="sm"/>
          </a:ln>
        </p:spPr>
      </p:sp>
      <p:grpSp>
        <p:nvGrpSpPr>
          <p:cNvPr name="Group 23" id="23"/>
          <p:cNvGrpSpPr/>
          <p:nvPr/>
        </p:nvGrpSpPr>
        <p:grpSpPr>
          <a:xfrm rot="0">
            <a:off x="1028700" y="2399824"/>
            <a:ext cx="3834954" cy="2204849"/>
            <a:chOff x="0" y="0"/>
            <a:chExt cx="5113273" cy="2939799"/>
          </a:xfrm>
        </p:grpSpPr>
        <p:sp>
          <p:nvSpPr>
            <p:cNvPr name="TextBox 24" id="24"/>
            <p:cNvSpPr txBox="true"/>
            <p:nvPr/>
          </p:nvSpPr>
          <p:spPr>
            <a:xfrm rot="0">
              <a:off x="0" y="-19050"/>
              <a:ext cx="5113273" cy="559416"/>
            </a:xfrm>
            <a:prstGeom prst="rect">
              <a:avLst/>
            </a:prstGeom>
          </p:spPr>
          <p:txBody>
            <a:bodyPr anchor="t" rtlCol="false" tIns="0" lIns="0" bIns="0" rIns="0">
              <a:spAutoFit/>
            </a:bodyPr>
            <a:lstStyle/>
            <a:p>
              <a:pPr algn="l">
                <a:lnSpc>
                  <a:spcPts val="3191"/>
                </a:lnSpc>
              </a:pPr>
              <a:r>
                <a:rPr lang="en-US" b="true" sz="2659">
                  <a:solidFill>
                    <a:srgbClr val="FFFFFF"/>
                  </a:solidFill>
                  <a:latin typeface="Poppins Medium"/>
                  <a:ea typeface="Poppins Medium"/>
                  <a:cs typeface="Poppins Medium"/>
                  <a:sym typeface="Poppins Medium"/>
                </a:rPr>
                <a:t>BERBASIS OBJEK</a:t>
              </a:r>
            </a:p>
          </p:txBody>
        </p:sp>
        <p:sp>
          <p:nvSpPr>
            <p:cNvPr name="TextBox 25" id="25"/>
            <p:cNvSpPr txBox="true"/>
            <p:nvPr/>
          </p:nvSpPr>
          <p:spPr>
            <a:xfrm rot="0">
              <a:off x="0" y="1318590"/>
              <a:ext cx="5113273" cy="1575427"/>
            </a:xfrm>
            <a:prstGeom prst="rect">
              <a:avLst/>
            </a:prstGeom>
          </p:spPr>
          <p:txBody>
            <a:bodyPr anchor="t" rtlCol="false" tIns="0" lIns="0" bIns="0" rIns="0">
              <a:spAutoFit/>
            </a:bodyPr>
            <a:lstStyle/>
            <a:p>
              <a:pPr algn="l">
                <a:lnSpc>
                  <a:spcPts val="2388"/>
                </a:lnSpc>
              </a:pPr>
              <a:r>
                <a:rPr lang="en-US" sz="1706">
                  <a:solidFill>
                    <a:srgbClr val="FFFFFF"/>
                  </a:solidFill>
                  <a:latin typeface="Poppins Light"/>
                  <a:ea typeface="Poppins Light"/>
                  <a:cs typeface="Poppins Light"/>
                  <a:sym typeface="Poppins Light"/>
                </a:rPr>
                <a:t>RUP menggunakan pendekatan berorientasi objek, di mana sistem dibangun sebagai kumpulan objek yang saling berinteraksi.</a:t>
              </a:r>
            </a:p>
          </p:txBody>
        </p:sp>
        <p:sp>
          <p:nvSpPr>
            <p:cNvPr name="AutoShape 26" id="26"/>
            <p:cNvSpPr/>
            <p:nvPr/>
          </p:nvSpPr>
          <p:spPr>
            <a:xfrm>
              <a:off x="0" y="958053"/>
              <a:ext cx="5113273" cy="0"/>
            </a:xfrm>
            <a:prstGeom prst="line">
              <a:avLst/>
            </a:prstGeom>
            <a:ln cap="rnd" w="22515">
              <a:solidFill>
                <a:srgbClr val="10B5BF"/>
              </a:solidFill>
              <a:prstDash val="solid"/>
              <a:headEnd type="none" len="sm" w="sm"/>
              <a:tailEnd type="none" len="sm" w="sm"/>
            </a:ln>
          </p:spPr>
        </p:sp>
      </p:grpSp>
      <p:grpSp>
        <p:nvGrpSpPr>
          <p:cNvPr name="Group 27" id="27"/>
          <p:cNvGrpSpPr/>
          <p:nvPr/>
        </p:nvGrpSpPr>
        <p:grpSpPr>
          <a:xfrm rot="0">
            <a:off x="14082389" y="2360151"/>
            <a:ext cx="3176740" cy="2244521"/>
            <a:chOff x="0" y="0"/>
            <a:chExt cx="4235653" cy="2992695"/>
          </a:xfrm>
        </p:grpSpPr>
        <p:sp>
          <p:nvSpPr>
            <p:cNvPr name="TextBox 28" id="28"/>
            <p:cNvSpPr txBox="true"/>
            <p:nvPr/>
          </p:nvSpPr>
          <p:spPr>
            <a:xfrm rot="0">
              <a:off x="0" y="-19050"/>
              <a:ext cx="4235653" cy="552450"/>
            </a:xfrm>
            <a:prstGeom prst="rect">
              <a:avLst/>
            </a:prstGeom>
          </p:spPr>
          <p:txBody>
            <a:bodyPr anchor="t" rtlCol="false" tIns="0" lIns="0" bIns="0" rIns="0">
              <a:spAutoFit/>
            </a:bodyPr>
            <a:lstStyle/>
            <a:p>
              <a:pPr algn="l">
                <a:lnSpc>
                  <a:spcPts val="3192"/>
                </a:lnSpc>
              </a:pPr>
              <a:r>
                <a:rPr lang="en-US" b="true" sz="2660">
                  <a:solidFill>
                    <a:srgbClr val="FFFFFF"/>
                  </a:solidFill>
                  <a:latin typeface="Poppins Medium"/>
                  <a:ea typeface="Poppins Medium"/>
                  <a:cs typeface="Poppins Medium"/>
                  <a:sym typeface="Poppins Medium"/>
                </a:rPr>
                <a:t>USE - CASE DRIVEN</a:t>
              </a:r>
            </a:p>
          </p:txBody>
        </p:sp>
        <p:sp>
          <p:nvSpPr>
            <p:cNvPr name="TextBox 29" id="29"/>
            <p:cNvSpPr txBox="true"/>
            <p:nvPr/>
          </p:nvSpPr>
          <p:spPr>
            <a:xfrm rot="0">
              <a:off x="0" y="1418657"/>
              <a:ext cx="4235653" cy="1574038"/>
            </a:xfrm>
            <a:prstGeom prst="rect">
              <a:avLst/>
            </a:prstGeom>
          </p:spPr>
          <p:txBody>
            <a:bodyPr anchor="t" rtlCol="false" tIns="0" lIns="0" bIns="0" rIns="0">
              <a:spAutoFit/>
            </a:bodyPr>
            <a:lstStyle/>
            <a:p>
              <a:pPr algn="l">
                <a:lnSpc>
                  <a:spcPts val="2394"/>
                </a:lnSpc>
              </a:pPr>
              <a:r>
                <a:rPr lang="en-US" sz="1710">
                  <a:solidFill>
                    <a:srgbClr val="FFFFFF"/>
                  </a:solidFill>
                  <a:latin typeface="Poppins Light"/>
                  <a:ea typeface="Poppins Light"/>
                  <a:cs typeface="Poppins Light"/>
                  <a:sym typeface="Poppins Light"/>
                </a:rPr>
                <a:t>RUP berfokus pada use-case untuk menggambarkan kebutuhan pengguna dan alur interaksi sistem.</a:t>
              </a:r>
            </a:p>
          </p:txBody>
        </p:sp>
        <p:sp>
          <p:nvSpPr>
            <p:cNvPr name="AutoShape 30" id="30"/>
            <p:cNvSpPr/>
            <p:nvPr/>
          </p:nvSpPr>
          <p:spPr>
            <a:xfrm>
              <a:off x="0" y="1004604"/>
              <a:ext cx="4235653" cy="0"/>
            </a:xfrm>
            <a:prstGeom prst="line">
              <a:avLst/>
            </a:prstGeom>
            <a:ln cap="rnd" w="25400">
              <a:solidFill>
                <a:srgbClr val="10B5BF"/>
              </a:solidFill>
              <a:prstDash val="solid"/>
              <a:headEnd type="none" len="sm" w="sm"/>
              <a:tailEnd type="none" len="sm" w="sm"/>
            </a:ln>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Freeform 2" id="2"/>
          <p:cNvSpPr/>
          <p:nvPr/>
        </p:nvSpPr>
        <p:spPr>
          <a:xfrm flipH="true" flipV="false" rot="0">
            <a:off x="12686321" y="7460934"/>
            <a:ext cx="4024687" cy="4528480"/>
          </a:xfrm>
          <a:custGeom>
            <a:avLst/>
            <a:gdLst/>
            <a:ahLst/>
            <a:cxnLst/>
            <a:rect r="r" b="b" t="t" l="l"/>
            <a:pathLst>
              <a:path h="4528480" w="4024687">
                <a:moveTo>
                  <a:pt x="4024687" y="0"/>
                </a:moveTo>
                <a:lnTo>
                  <a:pt x="0" y="0"/>
                </a:lnTo>
                <a:lnTo>
                  <a:pt x="0" y="4528480"/>
                </a:lnTo>
                <a:lnTo>
                  <a:pt x="4024687" y="4528480"/>
                </a:lnTo>
                <a:lnTo>
                  <a:pt x="4024687" y="0"/>
                </a:lnTo>
                <a:close/>
              </a:path>
            </a:pathLst>
          </a:custGeom>
          <a:blipFill>
            <a:blip r:embed="rId2"/>
            <a:stretch>
              <a:fillRect l="0" t="0" r="0" b="0"/>
            </a:stretch>
          </a:blipFill>
        </p:spPr>
      </p:sp>
      <p:grpSp>
        <p:nvGrpSpPr>
          <p:cNvPr name="Group 3" id="3"/>
          <p:cNvGrpSpPr/>
          <p:nvPr/>
        </p:nvGrpSpPr>
        <p:grpSpPr>
          <a:xfrm rot="0">
            <a:off x="1028700" y="588766"/>
            <a:ext cx="8041846" cy="7672618"/>
            <a:chOff x="0" y="0"/>
            <a:chExt cx="10722462" cy="10230157"/>
          </a:xfrm>
        </p:grpSpPr>
        <p:sp>
          <p:nvSpPr>
            <p:cNvPr name="TextBox 4" id="4"/>
            <p:cNvSpPr txBox="true"/>
            <p:nvPr/>
          </p:nvSpPr>
          <p:spPr>
            <a:xfrm rot="0">
              <a:off x="0" y="-47625"/>
              <a:ext cx="10722462" cy="1322540"/>
            </a:xfrm>
            <a:prstGeom prst="rect">
              <a:avLst/>
            </a:prstGeom>
          </p:spPr>
          <p:txBody>
            <a:bodyPr anchor="t" rtlCol="false" tIns="0" lIns="0" bIns="0" rIns="0">
              <a:spAutoFit/>
            </a:bodyPr>
            <a:lstStyle/>
            <a:p>
              <a:pPr algn="l">
                <a:lnSpc>
                  <a:spcPts val="7570"/>
                </a:lnSpc>
              </a:pPr>
              <a:r>
                <a:rPr lang="en-US" sz="6308" b="true">
                  <a:solidFill>
                    <a:srgbClr val="FFFFFF"/>
                  </a:solidFill>
                  <a:latin typeface="Poppins Semi-Bold"/>
                  <a:ea typeface="Poppins Semi-Bold"/>
                  <a:cs typeface="Poppins Semi-Bold"/>
                  <a:sym typeface="Poppins Semi-Bold"/>
                </a:rPr>
                <a:t>KELEBIHAN</a:t>
              </a:r>
            </a:p>
          </p:txBody>
        </p:sp>
        <p:sp>
          <p:nvSpPr>
            <p:cNvPr name="TextBox 5" id="5"/>
            <p:cNvSpPr txBox="true"/>
            <p:nvPr/>
          </p:nvSpPr>
          <p:spPr>
            <a:xfrm rot="0">
              <a:off x="0" y="2783383"/>
              <a:ext cx="10722462" cy="7446774"/>
            </a:xfrm>
            <a:prstGeom prst="rect">
              <a:avLst/>
            </a:prstGeom>
          </p:spPr>
          <p:txBody>
            <a:bodyPr anchor="t" rtlCol="false" tIns="0" lIns="0" bIns="0" rIns="0">
              <a:spAutoFit/>
            </a:bodyPr>
            <a:lstStyle/>
            <a:p>
              <a:pPr algn="l" marL="497100" indent="-248550" lvl="1">
                <a:lnSpc>
                  <a:spcPts val="3223"/>
                </a:lnSpc>
                <a:buAutoNum type="arabicPeriod" startAt="1"/>
              </a:pPr>
              <a:r>
                <a:rPr lang="en-US" sz="2302">
                  <a:solidFill>
                    <a:srgbClr val="FFFFFF"/>
                  </a:solidFill>
                  <a:latin typeface="Poppins"/>
                  <a:ea typeface="Poppins"/>
                  <a:cs typeface="Poppins"/>
                  <a:sym typeface="Poppins"/>
                </a:rPr>
                <a:t>Menyediakan akses mudah terhadap pengetahuan dasar bagi anggota tim.</a:t>
              </a:r>
            </a:p>
            <a:p>
              <a:pPr algn="l" marL="497100" indent="-248550" lvl="1">
                <a:lnSpc>
                  <a:spcPts val="3223"/>
                </a:lnSpc>
                <a:buAutoNum type="arabicPeriod" startAt="1"/>
              </a:pPr>
              <a:r>
                <a:rPr lang="en-US" sz="2302">
                  <a:solidFill>
                    <a:srgbClr val="FFFFFF"/>
                  </a:solidFill>
                  <a:latin typeface="Poppins"/>
                  <a:ea typeface="Poppins"/>
                  <a:cs typeface="Poppins"/>
                  <a:sym typeface="Poppins"/>
                </a:rPr>
                <a:t>Memberikan panduan penggunaan UML secara efektif.</a:t>
              </a:r>
            </a:p>
            <a:p>
              <a:pPr algn="l" marL="497100" indent="-248550" lvl="1">
                <a:lnSpc>
                  <a:spcPts val="3223"/>
                </a:lnSpc>
                <a:buAutoNum type="arabicPeriod" startAt="1"/>
              </a:pPr>
              <a:r>
                <a:rPr lang="en-US" sz="2302">
                  <a:solidFill>
                    <a:srgbClr val="FFFFFF"/>
                  </a:solidFill>
                  <a:latin typeface="Poppins"/>
                  <a:ea typeface="Poppins"/>
                  <a:cs typeface="Poppins"/>
                  <a:sym typeface="Poppins"/>
                </a:rPr>
                <a:t>Mendukung proses iteratif dalam pengembangan perangkat lunak.</a:t>
              </a:r>
            </a:p>
            <a:p>
              <a:pPr algn="l" marL="497100" indent="-248550" lvl="1">
                <a:lnSpc>
                  <a:spcPts val="3223"/>
                </a:lnSpc>
                <a:buAutoNum type="arabicPeriod" startAt="1"/>
              </a:pPr>
              <a:r>
                <a:rPr lang="en-US" sz="2302">
                  <a:solidFill>
                    <a:srgbClr val="FFFFFF"/>
                  </a:solidFill>
                  <a:latin typeface="Poppins"/>
                  <a:ea typeface="Poppins"/>
                  <a:cs typeface="Poppins"/>
                  <a:sym typeface="Poppins"/>
                </a:rPr>
                <a:t>Memungkinkan penambahan atau perluasan proses sesuai kebutuhan.</a:t>
              </a:r>
            </a:p>
            <a:p>
              <a:pPr algn="l" marL="497100" indent="-248550" lvl="1">
                <a:lnSpc>
                  <a:spcPts val="3223"/>
                </a:lnSpc>
                <a:buAutoNum type="arabicPeriod" startAt="1"/>
              </a:pPr>
              <a:r>
                <a:rPr lang="en-US" sz="2302">
                  <a:solidFill>
                    <a:srgbClr val="FFFFFF"/>
                  </a:solidFill>
                  <a:latin typeface="Poppins"/>
                  <a:ea typeface="Poppins"/>
                  <a:cs typeface="Poppins"/>
                  <a:sym typeface="Poppins"/>
                </a:rPr>
                <a:t>Memfasilitasi kontrol perubahan perangkat lunak secara sistematis.</a:t>
              </a:r>
            </a:p>
            <a:p>
              <a:pPr algn="l" marL="497100" indent="-248550" lvl="1">
                <a:lnSpc>
                  <a:spcPts val="3223"/>
                </a:lnSpc>
                <a:buAutoNum type="arabicPeriod" startAt="1"/>
              </a:pPr>
              <a:r>
                <a:rPr lang="en-US" sz="2302">
                  <a:solidFill>
                    <a:srgbClr val="FFFFFF"/>
                  </a:solidFill>
                  <a:latin typeface="Poppins"/>
                  <a:ea typeface="Poppins"/>
                  <a:cs typeface="Poppins"/>
                  <a:sym typeface="Poppins"/>
                </a:rPr>
                <a:t>Mendukung pengujian perangkat lunak secara berulang untuk meningkatkan kualitas.</a:t>
              </a:r>
            </a:p>
            <a:p>
              <a:pPr algn="l">
                <a:lnSpc>
                  <a:spcPts val="3223"/>
                </a:lnSpc>
              </a:pPr>
            </a:p>
            <a:p>
              <a:pPr algn="l">
                <a:lnSpc>
                  <a:spcPts val="3223"/>
                </a:lnSpc>
              </a:pPr>
            </a:p>
          </p:txBody>
        </p:sp>
        <p:sp>
          <p:nvSpPr>
            <p:cNvPr name="AutoShape 6" id="6"/>
            <p:cNvSpPr/>
            <p:nvPr/>
          </p:nvSpPr>
          <p:spPr>
            <a:xfrm>
              <a:off x="0" y="2074099"/>
              <a:ext cx="10722462" cy="0"/>
            </a:xfrm>
            <a:prstGeom prst="line">
              <a:avLst/>
            </a:prstGeom>
            <a:ln cap="rnd" w="23393">
              <a:solidFill>
                <a:srgbClr val="10B5BF"/>
              </a:solidFill>
              <a:prstDash val="solid"/>
              <a:headEnd type="none" len="sm" w="sm"/>
              <a:tailEnd type="none" len="sm" w="sm"/>
            </a:ln>
          </p:spPr>
        </p:sp>
      </p:grpSp>
      <p:sp>
        <p:nvSpPr>
          <p:cNvPr name="TextBox 7" id="7"/>
          <p:cNvSpPr txBox="true"/>
          <p:nvPr/>
        </p:nvSpPr>
        <p:spPr>
          <a:xfrm rot="0">
            <a:off x="9387321" y="541141"/>
            <a:ext cx="8171109" cy="1000125"/>
          </a:xfrm>
          <a:prstGeom prst="rect">
            <a:avLst/>
          </a:prstGeom>
        </p:spPr>
        <p:txBody>
          <a:bodyPr anchor="t" rtlCol="false" tIns="0" lIns="0" bIns="0" rIns="0">
            <a:spAutoFit/>
          </a:bodyPr>
          <a:lstStyle/>
          <a:p>
            <a:pPr algn="l">
              <a:lnSpc>
                <a:spcPts val="7571"/>
              </a:lnSpc>
            </a:pPr>
            <a:r>
              <a:rPr lang="en-US" sz="6309" b="true">
                <a:solidFill>
                  <a:srgbClr val="FFFFFF"/>
                </a:solidFill>
                <a:latin typeface="Poppins Semi-Bold"/>
                <a:ea typeface="Poppins Semi-Bold"/>
                <a:cs typeface="Poppins Semi-Bold"/>
                <a:sym typeface="Poppins Semi-Bold"/>
              </a:rPr>
              <a:t>KELEMAHAN</a:t>
            </a:r>
          </a:p>
        </p:txBody>
      </p:sp>
      <p:sp>
        <p:nvSpPr>
          <p:cNvPr name="TextBox 8" id="8"/>
          <p:cNvSpPr txBox="true"/>
          <p:nvPr/>
        </p:nvSpPr>
        <p:spPr>
          <a:xfrm rot="0">
            <a:off x="9387321" y="2759075"/>
            <a:ext cx="8171109" cy="3599180"/>
          </a:xfrm>
          <a:prstGeom prst="rect">
            <a:avLst/>
          </a:prstGeom>
        </p:spPr>
        <p:txBody>
          <a:bodyPr anchor="t" rtlCol="false" tIns="0" lIns="0" bIns="0" rIns="0">
            <a:spAutoFit/>
          </a:bodyPr>
          <a:lstStyle/>
          <a:p>
            <a:pPr algn="l" marL="496571" indent="-248285" lvl="1">
              <a:lnSpc>
                <a:spcPts val="3220"/>
              </a:lnSpc>
              <a:buAutoNum type="arabicPeriod" startAt="1"/>
            </a:pPr>
            <a:r>
              <a:rPr lang="en-US" sz="2300">
                <a:solidFill>
                  <a:srgbClr val="FFFFFF"/>
                </a:solidFill>
                <a:latin typeface="Poppins Light"/>
                <a:ea typeface="Poppins Light"/>
                <a:cs typeface="Poppins Light"/>
                <a:sym typeface="Poppins Light"/>
              </a:rPr>
              <a:t>Hanya sesuai untuk pengembangan perangkat lunak berorientasi objek dengan fokus pada UML.</a:t>
            </a:r>
          </a:p>
          <a:p>
            <a:pPr algn="l" marL="496571" indent="-248285" lvl="1">
              <a:lnSpc>
                <a:spcPts val="3220"/>
              </a:lnSpc>
              <a:buAutoNum type="arabicPeriod" startAt="1"/>
            </a:pPr>
            <a:r>
              <a:rPr lang="en-US" sz="2300">
                <a:solidFill>
                  <a:srgbClr val="FFFFFF"/>
                </a:solidFill>
                <a:latin typeface="Poppins Light"/>
                <a:ea typeface="Poppins Light"/>
                <a:cs typeface="Poppins Light"/>
                <a:sym typeface="Poppins Light"/>
              </a:rPr>
              <a:t>Membutuhkan waktu lebih lama dibandingkan metode lain.</a:t>
            </a:r>
          </a:p>
          <a:p>
            <a:pPr algn="l" marL="496571" indent="-248285" lvl="1">
              <a:lnSpc>
                <a:spcPts val="3220"/>
              </a:lnSpc>
              <a:buAutoNum type="arabicPeriod" startAt="1"/>
            </a:pPr>
            <a:r>
              <a:rPr lang="en-US" sz="2300">
                <a:solidFill>
                  <a:srgbClr val="FFFFFF"/>
                </a:solidFill>
                <a:latin typeface="Poppins Light"/>
                <a:ea typeface="Poppins Light"/>
                <a:cs typeface="Poppins Light"/>
                <a:sym typeface="Poppins Light"/>
              </a:rPr>
              <a:t>Biaya implementasi relatif lebih tinggi karena analisis risiko yang mendalam, dokumentasi terperinci, serta penggunaan sumber daya yang lebih besar</a:t>
            </a:r>
          </a:p>
          <a:p>
            <a:pPr algn="l">
              <a:lnSpc>
                <a:spcPts val="3220"/>
              </a:lnSpc>
            </a:pPr>
          </a:p>
        </p:txBody>
      </p:sp>
      <p:sp>
        <p:nvSpPr>
          <p:cNvPr name="AutoShape 9" id="9"/>
          <p:cNvSpPr/>
          <p:nvPr/>
        </p:nvSpPr>
        <p:spPr>
          <a:xfrm>
            <a:off x="9387321" y="2131120"/>
            <a:ext cx="8171109" cy="0"/>
          </a:xfrm>
          <a:prstGeom prst="line">
            <a:avLst/>
          </a:prstGeom>
          <a:ln cap="rnd" w="19050">
            <a:solidFill>
              <a:srgbClr val="10B5B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028700" y="2627276"/>
            <a:ext cx="10964355" cy="1047750"/>
          </a:xfrm>
          <a:prstGeom prst="rect">
            <a:avLst/>
          </a:prstGeom>
        </p:spPr>
        <p:txBody>
          <a:bodyPr anchor="t" rtlCol="false" tIns="0" lIns="0" bIns="0" rIns="0">
            <a:spAutoFit/>
          </a:bodyPr>
          <a:lstStyle/>
          <a:p>
            <a:pPr algn="l">
              <a:lnSpc>
                <a:spcPts val="4020"/>
              </a:lnSpc>
            </a:pPr>
            <a:r>
              <a:rPr lang="en-US" sz="3350" b="true">
                <a:solidFill>
                  <a:srgbClr val="10B5BF"/>
                </a:solidFill>
                <a:latin typeface="Poppins Medium"/>
                <a:ea typeface="Poppins Medium"/>
                <a:cs typeface="Poppins Medium"/>
                <a:sym typeface="Poppins Medium"/>
              </a:rPr>
              <a:t>Perbandingan RUP dengan model lain</a:t>
            </a:r>
          </a:p>
          <a:p>
            <a:pPr algn="l">
              <a:lnSpc>
                <a:spcPts val="4019"/>
              </a:lnSpc>
            </a:pPr>
          </a:p>
        </p:txBody>
      </p:sp>
      <p:sp>
        <p:nvSpPr>
          <p:cNvPr name="TextBox 3" id="3"/>
          <p:cNvSpPr txBox="true"/>
          <p:nvPr/>
        </p:nvSpPr>
        <p:spPr>
          <a:xfrm rot="0">
            <a:off x="1028700" y="509732"/>
            <a:ext cx="10964355" cy="1905000"/>
          </a:xfrm>
          <a:prstGeom prst="rect">
            <a:avLst/>
          </a:prstGeom>
        </p:spPr>
        <p:txBody>
          <a:bodyPr anchor="t" rtlCol="false" tIns="0" lIns="0" bIns="0" rIns="0">
            <a:spAutoFit/>
          </a:bodyPr>
          <a:lstStyle/>
          <a:p>
            <a:pPr algn="l">
              <a:lnSpc>
                <a:spcPts val="7320"/>
              </a:lnSpc>
            </a:pPr>
            <a:r>
              <a:rPr lang="en-US" sz="6100" b="true">
                <a:solidFill>
                  <a:srgbClr val="FFFFFF"/>
                </a:solidFill>
                <a:latin typeface="Poppins Semi-Bold"/>
                <a:ea typeface="Poppins Semi-Bold"/>
                <a:cs typeface="Poppins Semi-Bold"/>
                <a:sym typeface="Poppins Semi-Bold"/>
              </a:rPr>
              <a:t>Perbandingan dengan Model lain</a:t>
            </a:r>
          </a:p>
        </p:txBody>
      </p:sp>
      <p:sp>
        <p:nvSpPr>
          <p:cNvPr name="TextBox 4" id="4"/>
          <p:cNvSpPr txBox="true"/>
          <p:nvPr/>
        </p:nvSpPr>
        <p:spPr>
          <a:xfrm rot="0">
            <a:off x="1028700" y="3417167"/>
            <a:ext cx="12380302" cy="6318885"/>
          </a:xfrm>
          <a:prstGeom prst="rect">
            <a:avLst/>
          </a:prstGeom>
        </p:spPr>
        <p:txBody>
          <a:bodyPr anchor="t" rtlCol="false" tIns="0" lIns="0" bIns="0" rIns="0">
            <a:spAutoFit/>
          </a:bodyPr>
          <a:lstStyle/>
          <a:p>
            <a:pPr algn="l">
              <a:lnSpc>
                <a:spcPts val="2940"/>
              </a:lnSpc>
            </a:pPr>
            <a:r>
              <a:rPr lang="en-US" sz="2100" b="true">
                <a:solidFill>
                  <a:srgbClr val="FFFFFF"/>
                </a:solidFill>
                <a:latin typeface="Poppins Bold"/>
                <a:ea typeface="Poppins Bold"/>
                <a:cs typeface="Poppins Bold"/>
                <a:sym typeface="Poppins Bold"/>
              </a:rPr>
              <a:t>1. RUP vs Waterfall</a:t>
            </a:r>
          </a:p>
          <a:p>
            <a:pPr algn="l">
              <a:lnSpc>
                <a:spcPts val="2940"/>
              </a:lnSpc>
            </a:pPr>
            <a:r>
              <a:rPr lang="en-US" sz="2100">
                <a:solidFill>
                  <a:srgbClr val="FFFFFF"/>
                </a:solidFill>
                <a:latin typeface="Poppins Light"/>
                <a:ea typeface="Poppins Light"/>
                <a:cs typeface="Poppins Light"/>
                <a:sym typeface="Poppins Light"/>
              </a:rPr>
              <a:t>RUP lebih fleksibel karena memungkinkan perubahan di tiap tahap, cocok untuk proyek             dengan kebutuhan yang dinamis. Waterfall lebih kaku, sederhana, dan cocok untuk kebutuhan sistem yang stabil.</a:t>
            </a:r>
          </a:p>
          <a:p>
            <a:pPr algn="l">
              <a:lnSpc>
                <a:spcPts val="2940"/>
              </a:lnSpc>
            </a:pPr>
            <a:r>
              <a:rPr lang="en-US" sz="2100" b="true">
                <a:solidFill>
                  <a:srgbClr val="FFFFFF"/>
                </a:solidFill>
                <a:latin typeface="Poppins Bold"/>
                <a:ea typeface="Poppins Bold"/>
                <a:cs typeface="Poppins Bold"/>
                <a:sym typeface="Poppins Bold"/>
              </a:rPr>
              <a:t>2. </a:t>
            </a:r>
            <a:r>
              <a:rPr lang="en-US" sz="2100" b="true">
                <a:solidFill>
                  <a:srgbClr val="FFFFFF"/>
                </a:solidFill>
                <a:latin typeface="Poppins Bold"/>
                <a:ea typeface="Poppins Bold"/>
                <a:cs typeface="Poppins Bold"/>
                <a:sym typeface="Poppins Bold"/>
              </a:rPr>
              <a:t>RUP vs Prototyping</a:t>
            </a:r>
          </a:p>
          <a:p>
            <a:pPr algn="l">
              <a:lnSpc>
                <a:spcPts val="2940"/>
              </a:lnSpc>
            </a:pPr>
            <a:r>
              <a:rPr lang="en-US" sz="2100">
                <a:solidFill>
                  <a:srgbClr val="FFFFFF"/>
                </a:solidFill>
                <a:latin typeface="Poppins Light"/>
                <a:ea typeface="Poppins Light"/>
                <a:cs typeface="Poppins Light"/>
                <a:sym typeface="Poppins Light"/>
              </a:rPr>
              <a:t>RUP unggul dalam dokumentasi, analisis risiko, dan proyek besar dengan spesifikasi jelas. Prototyping lebih cepat, murah, dan sesuai untuk kebutuhan yang belum pasti karena melibatkan pengguna secara intensif.</a:t>
            </a:r>
          </a:p>
          <a:p>
            <a:pPr algn="l">
              <a:lnSpc>
                <a:spcPts val="2940"/>
              </a:lnSpc>
            </a:pPr>
            <a:r>
              <a:rPr lang="en-US" sz="2100" b="true">
                <a:solidFill>
                  <a:srgbClr val="FFFFFF"/>
                </a:solidFill>
                <a:latin typeface="Poppins Bold"/>
                <a:ea typeface="Poppins Bold"/>
                <a:cs typeface="Poppins Bold"/>
                <a:sym typeface="Poppins Bold"/>
              </a:rPr>
              <a:t>3. </a:t>
            </a:r>
            <a:r>
              <a:rPr lang="en-US" sz="2100" b="true">
                <a:solidFill>
                  <a:srgbClr val="FFFFFF"/>
                </a:solidFill>
                <a:latin typeface="Poppins Bold"/>
                <a:ea typeface="Poppins Bold"/>
                <a:cs typeface="Poppins Bold"/>
                <a:sym typeface="Poppins Bold"/>
              </a:rPr>
              <a:t>RUP vs AUP (Agile Unified Process)</a:t>
            </a:r>
          </a:p>
          <a:p>
            <a:pPr algn="l">
              <a:lnSpc>
                <a:spcPts val="2940"/>
              </a:lnSpc>
            </a:pPr>
            <a:r>
              <a:rPr lang="en-US" sz="2100">
                <a:solidFill>
                  <a:srgbClr val="FFFFFF"/>
                </a:solidFill>
                <a:latin typeface="Poppins Light"/>
                <a:ea typeface="Poppins Light"/>
                <a:cs typeface="Poppins Light"/>
                <a:sym typeface="Poppins Light"/>
              </a:rPr>
              <a:t>AUP adalah versi ringan dari RUP, dengan iterasi singkat (±2 minggu), dokumentasi lebih ringkas, serta fokus pada nilai-nilai Agile (kolaborasi, adaptasi cepat). RUP lebih berat dengan dokumentasi detail dan analisis risiko mendalam.</a:t>
            </a:r>
          </a:p>
          <a:p>
            <a:pPr algn="l">
              <a:lnSpc>
                <a:spcPts val="2940"/>
              </a:lnSpc>
            </a:pPr>
            <a:r>
              <a:rPr lang="en-US" sz="2100" b="true">
                <a:solidFill>
                  <a:srgbClr val="FFFFFF"/>
                </a:solidFill>
                <a:latin typeface="Poppins Bold"/>
                <a:ea typeface="Poppins Bold"/>
                <a:cs typeface="Poppins Bold"/>
                <a:sym typeface="Poppins Bold"/>
              </a:rPr>
              <a:t>4. </a:t>
            </a:r>
            <a:r>
              <a:rPr lang="en-US" sz="2100" b="true">
                <a:solidFill>
                  <a:srgbClr val="FFFFFF"/>
                </a:solidFill>
                <a:latin typeface="Poppins Bold"/>
                <a:ea typeface="Poppins Bold"/>
                <a:cs typeface="Poppins Bold"/>
                <a:sym typeface="Poppins Bold"/>
              </a:rPr>
              <a:t>RUP vs RAD (Rapid Application Development)</a:t>
            </a:r>
          </a:p>
          <a:p>
            <a:pPr algn="l">
              <a:lnSpc>
                <a:spcPts val="2940"/>
              </a:lnSpc>
            </a:pPr>
            <a:r>
              <a:rPr lang="en-US" sz="2100">
                <a:solidFill>
                  <a:srgbClr val="FFFFFF"/>
                </a:solidFill>
                <a:latin typeface="Poppins Light"/>
                <a:ea typeface="Poppins Light"/>
                <a:cs typeface="Poppins Light"/>
                <a:sym typeface="Poppins Light"/>
              </a:rPr>
              <a:t>RUP cocok untuk proyek besar dan kompleks dengan struktur dan dokumentasi kuat. RAD menekankan kecepatan (60–90 hari), biaya rendah, dan keterlibatan intensif pengguna, namun dokumentasi terbatas dan kurang cocok untuk proyek besar.</a:t>
            </a:r>
          </a:p>
          <a:p>
            <a:pPr algn="l">
              <a:lnSpc>
                <a:spcPts val="2940"/>
              </a:lnSpc>
            </a:pPr>
          </a:p>
        </p:txBody>
      </p:sp>
      <p:sp>
        <p:nvSpPr>
          <p:cNvPr name="Freeform 5" id="5"/>
          <p:cNvSpPr/>
          <p:nvPr/>
        </p:nvSpPr>
        <p:spPr>
          <a:xfrm flipH="true" flipV="true" rot="0">
            <a:off x="12865622" y="1028700"/>
            <a:ext cx="7641615" cy="5845836"/>
          </a:xfrm>
          <a:custGeom>
            <a:avLst/>
            <a:gdLst/>
            <a:ahLst/>
            <a:cxnLst/>
            <a:rect r="r" b="b" t="t" l="l"/>
            <a:pathLst>
              <a:path h="5845836" w="7641615">
                <a:moveTo>
                  <a:pt x="7641615" y="5845836"/>
                </a:moveTo>
                <a:lnTo>
                  <a:pt x="0" y="5845836"/>
                </a:lnTo>
                <a:lnTo>
                  <a:pt x="0" y="0"/>
                </a:lnTo>
                <a:lnTo>
                  <a:pt x="7641615" y="0"/>
                </a:lnTo>
                <a:lnTo>
                  <a:pt x="7641615" y="5845836"/>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sp>
        <p:nvSpPr>
          <p:cNvPr name="TextBox 2" id="2"/>
          <p:cNvSpPr txBox="true"/>
          <p:nvPr/>
        </p:nvSpPr>
        <p:spPr>
          <a:xfrm rot="0">
            <a:off x="1229882" y="2329472"/>
            <a:ext cx="6894576" cy="4295775"/>
          </a:xfrm>
          <a:prstGeom prst="rect">
            <a:avLst/>
          </a:prstGeom>
        </p:spPr>
        <p:txBody>
          <a:bodyPr anchor="t" rtlCol="false" tIns="0" lIns="0" bIns="0" rIns="0">
            <a:spAutoFit/>
          </a:bodyPr>
          <a:lstStyle/>
          <a:p>
            <a:pPr algn="l">
              <a:lnSpc>
                <a:spcPts val="8400"/>
              </a:lnSpc>
            </a:pPr>
            <a:r>
              <a:rPr lang="en-US" sz="7000" b="true">
                <a:solidFill>
                  <a:srgbClr val="FFFFFF"/>
                </a:solidFill>
                <a:latin typeface="Poppins Semi-Bold"/>
                <a:ea typeface="Poppins Semi-Bold"/>
                <a:cs typeface="Poppins Semi-Bold"/>
                <a:sym typeface="Poppins Semi-Bold"/>
              </a:rPr>
              <a:t>Alat Bantu Rational Unified Process (RUP)</a:t>
            </a:r>
          </a:p>
        </p:txBody>
      </p:sp>
      <p:sp>
        <p:nvSpPr>
          <p:cNvPr name="AutoShape 3" id="3"/>
          <p:cNvSpPr/>
          <p:nvPr/>
        </p:nvSpPr>
        <p:spPr>
          <a:xfrm flipV="true">
            <a:off x="9144000" y="1028700"/>
            <a:ext cx="9525" cy="8229600"/>
          </a:xfrm>
          <a:prstGeom prst="line">
            <a:avLst/>
          </a:prstGeom>
          <a:ln cap="rnd" w="19050">
            <a:solidFill>
              <a:srgbClr val="10B5BF"/>
            </a:solidFill>
            <a:prstDash val="solid"/>
            <a:headEnd type="none" len="sm" w="sm"/>
            <a:tailEnd type="none" len="sm" w="sm"/>
          </a:ln>
        </p:spPr>
      </p:sp>
      <p:grpSp>
        <p:nvGrpSpPr>
          <p:cNvPr name="Group 4" id="4"/>
          <p:cNvGrpSpPr/>
          <p:nvPr/>
        </p:nvGrpSpPr>
        <p:grpSpPr>
          <a:xfrm rot="0">
            <a:off x="10163175" y="1618953"/>
            <a:ext cx="6828961" cy="2891744"/>
            <a:chOff x="0" y="0"/>
            <a:chExt cx="9105281" cy="3855659"/>
          </a:xfrm>
        </p:grpSpPr>
        <p:sp>
          <p:nvSpPr>
            <p:cNvPr name="TextBox 5" id="5"/>
            <p:cNvSpPr txBox="true"/>
            <p:nvPr/>
          </p:nvSpPr>
          <p:spPr>
            <a:xfrm rot="0">
              <a:off x="0" y="-28575"/>
              <a:ext cx="9105281" cy="689061"/>
            </a:xfrm>
            <a:prstGeom prst="rect">
              <a:avLst/>
            </a:prstGeom>
          </p:spPr>
          <p:txBody>
            <a:bodyPr anchor="t" rtlCol="false" tIns="0" lIns="0" bIns="0" rIns="0">
              <a:spAutoFit/>
            </a:bodyPr>
            <a:lstStyle/>
            <a:p>
              <a:pPr algn="l">
                <a:lnSpc>
                  <a:spcPts val="3900"/>
                </a:lnSpc>
              </a:pPr>
              <a:r>
                <a:rPr lang="en-US" b="true" sz="3250">
                  <a:solidFill>
                    <a:srgbClr val="FFFFFF"/>
                  </a:solidFill>
                  <a:latin typeface="Poppins Medium"/>
                  <a:ea typeface="Poppins Medium"/>
                  <a:cs typeface="Poppins Medium"/>
                  <a:sym typeface="Poppins Medium"/>
                </a:rPr>
                <a:t>ENTERPRISE ARCHITECT</a:t>
              </a:r>
            </a:p>
          </p:txBody>
        </p:sp>
        <p:sp>
          <p:nvSpPr>
            <p:cNvPr name="TextBox 6" id="6"/>
            <p:cNvSpPr txBox="true"/>
            <p:nvPr/>
          </p:nvSpPr>
          <p:spPr>
            <a:xfrm rot="0">
              <a:off x="0" y="816798"/>
              <a:ext cx="9105281" cy="3048035"/>
            </a:xfrm>
            <a:prstGeom prst="rect">
              <a:avLst/>
            </a:prstGeom>
          </p:spPr>
          <p:txBody>
            <a:bodyPr anchor="t" rtlCol="false" tIns="0" lIns="0" bIns="0" rIns="0">
              <a:spAutoFit/>
            </a:bodyPr>
            <a:lstStyle/>
            <a:p>
              <a:pPr algn="l">
                <a:lnSpc>
                  <a:spcPts val="3033"/>
                </a:lnSpc>
              </a:pPr>
              <a:r>
                <a:rPr lang="en-US" sz="2166">
                  <a:solidFill>
                    <a:srgbClr val="FFFFFF"/>
                  </a:solidFill>
                  <a:latin typeface="Poppins Light"/>
                  <a:ea typeface="Poppins Light"/>
                  <a:cs typeface="Poppins Light"/>
                  <a:sym typeface="Poppins Light"/>
                </a:rPr>
                <a:t>Merupakan perangkat lunak yang mendukung pemodelan menggunakan UML. Dengan Enterprise Architect, pengembang dapat membuat diagram yang lebih terstruktur, terdokumentasi, dan mudah dipahami untuk kebutuhan desain serta dokumentasi sistem.</a:t>
              </a:r>
            </a:p>
          </p:txBody>
        </p:sp>
      </p:grpSp>
      <p:grpSp>
        <p:nvGrpSpPr>
          <p:cNvPr name="Group 7" id="7"/>
          <p:cNvGrpSpPr/>
          <p:nvPr/>
        </p:nvGrpSpPr>
        <p:grpSpPr>
          <a:xfrm rot="0">
            <a:off x="10163175" y="5143500"/>
            <a:ext cx="6828961" cy="3524022"/>
            <a:chOff x="0" y="0"/>
            <a:chExt cx="9105281" cy="4698696"/>
          </a:xfrm>
        </p:grpSpPr>
        <p:sp>
          <p:nvSpPr>
            <p:cNvPr name="TextBox 8" id="8"/>
            <p:cNvSpPr txBox="true"/>
            <p:nvPr/>
          </p:nvSpPr>
          <p:spPr>
            <a:xfrm rot="0">
              <a:off x="0" y="-38100"/>
              <a:ext cx="9105281" cy="657306"/>
            </a:xfrm>
            <a:prstGeom prst="rect">
              <a:avLst/>
            </a:prstGeom>
          </p:spPr>
          <p:txBody>
            <a:bodyPr anchor="t" rtlCol="false" tIns="0" lIns="0" bIns="0" rIns="0">
              <a:spAutoFit/>
            </a:bodyPr>
            <a:lstStyle/>
            <a:p>
              <a:pPr algn="l">
                <a:lnSpc>
                  <a:spcPts val="3705"/>
                </a:lnSpc>
              </a:pPr>
              <a:r>
                <a:rPr lang="en-US" b="true" sz="3087">
                  <a:solidFill>
                    <a:srgbClr val="FFFFFF"/>
                  </a:solidFill>
                  <a:latin typeface="Poppins Medium"/>
                  <a:ea typeface="Poppins Medium"/>
                  <a:cs typeface="Poppins Medium"/>
                  <a:sym typeface="Poppins Medium"/>
                </a:rPr>
                <a:t>SIMPHONY.NET</a:t>
              </a:r>
            </a:p>
          </p:txBody>
        </p:sp>
        <p:sp>
          <p:nvSpPr>
            <p:cNvPr name="TextBox 9" id="9"/>
            <p:cNvSpPr txBox="true"/>
            <p:nvPr/>
          </p:nvSpPr>
          <p:spPr>
            <a:xfrm rot="0">
              <a:off x="0" y="808542"/>
              <a:ext cx="9105281" cy="3848874"/>
            </a:xfrm>
            <a:prstGeom prst="rect">
              <a:avLst/>
            </a:prstGeom>
          </p:spPr>
          <p:txBody>
            <a:bodyPr anchor="t" rtlCol="false" tIns="0" lIns="0" bIns="0" rIns="0">
              <a:spAutoFit/>
            </a:bodyPr>
            <a:lstStyle/>
            <a:p>
              <a:pPr algn="l">
                <a:lnSpc>
                  <a:spcPts val="2919"/>
                </a:lnSpc>
              </a:pPr>
              <a:r>
                <a:rPr lang="en-US" sz="2085">
                  <a:solidFill>
                    <a:srgbClr val="FFFFFF"/>
                  </a:solidFill>
                  <a:latin typeface="Poppins Light"/>
                  <a:ea typeface="Poppins Light"/>
                  <a:cs typeface="Poppins Light"/>
                  <a:sym typeface="Poppins Light"/>
                </a:rPr>
                <a:t>Digunakan sebagai alat simulasi proses pengembangan perangkat lunak. Aplikasi ini mampu memodelkan sumber daya proyek (seperti analis, programmer, dan tester), probabilitas kesalahan, serta iterasi proyek. Hasil simulasi membantu memperkirakan jalannya proyek secara realistis pada berbagai skala (kecil, menengah, hingga besar).</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738415" y="1539052"/>
            <a:ext cx="14811170" cy="7208895"/>
            <a:chOff x="0" y="0"/>
            <a:chExt cx="19748227" cy="9611860"/>
          </a:xfrm>
        </p:grpSpPr>
        <p:sp>
          <p:nvSpPr>
            <p:cNvPr name="TextBox 3" id="3"/>
            <p:cNvSpPr txBox="true"/>
            <p:nvPr/>
          </p:nvSpPr>
          <p:spPr>
            <a:xfrm rot="0">
              <a:off x="0" y="3325360"/>
              <a:ext cx="19748227" cy="6036733"/>
            </a:xfrm>
            <a:prstGeom prst="rect">
              <a:avLst/>
            </a:prstGeom>
          </p:spPr>
          <p:txBody>
            <a:bodyPr anchor="t" rtlCol="false" tIns="0" lIns="0" bIns="0" rIns="0">
              <a:spAutoFit/>
            </a:bodyPr>
            <a:lstStyle/>
            <a:p>
              <a:pPr algn="l">
                <a:lnSpc>
                  <a:spcPts val="4025"/>
                </a:lnSpc>
                <a:spcBef>
                  <a:spcPct val="0"/>
                </a:spcBef>
              </a:pPr>
              <a:r>
                <a:rPr lang="en-US" sz="2875">
                  <a:solidFill>
                    <a:srgbClr val="FFFFFF"/>
                  </a:solidFill>
                  <a:latin typeface="Poppins Light"/>
                  <a:ea typeface="Poppins Light"/>
                  <a:cs typeface="Poppins Light"/>
                  <a:sym typeface="Poppins Light"/>
                </a:rPr>
                <a:t>Rational Unified Process (RUP) adalah metodologi pengembangan perangkat lunak yang bersifat iteratif, incremental, arsitektur-sentris, dan use-case driven. Metodologi ini sangat cocok digunakan pada proyek berskala menengah hingga besar, karena mampu menjamin kualitas sistem melalui dokumentasi yang lengkap, manajemen risiko yang terstruktur, serta pengujian bertahap di setiap fase pengembangan. Selain itu, penerapan RUP didukung oleh berbagai alat bantu seperti Enterprise Architect untuk pemodelan UML dan Simphony.NET untuk simulasi proses, sehingga menjadikannya metodologi yang komprehensif dalam menghasilkan perangkat lunak yang berkualitas dan terorganisir.</a:t>
              </a:r>
            </a:p>
          </p:txBody>
        </p:sp>
        <p:sp>
          <p:nvSpPr>
            <p:cNvPr name="TextBox 4" id="4"/>
            <p:cNvSpPr txBox="true"/>
            <p:nvPr/>
          </p:nvSpPr>
          <p:spPr>
            <a:xfrm rot="0">
              <a:off x="0" y="-79375"/>
              <a:ext cx="19748227" cy="1476375"/>
            </a:xfrm>
            <a:prstGeom prst="rect">
              <a:avLst/>
            </a:prstGeom>
          </p:spPr>
          <p:txBody>
            <a:bodyPr anchor="t" rtlCol="false" tIns="0" lIns="0" bIns="0" rIns="0">
              <a:spAutoFit/>
            </a:bodyPr>
            <a:lstStyle/>
            <a:p>
              <a:pPr algn="l">
                <a:lnSpc>
                  <a:spcPts val="8400"/>
                </a:lnSpc>
              </a:pPr>
              <a:r>
                <a:rPr lang="en-US" sz="7000" b="true">
                  <a:solidFill>
                    <a:srgbClr val="FFFFFF"/>
                  </a:solidFill>
                  <a:latin typeface="Poppins Semi-Bold"/>
                  <a:ea typeface="Poppins Semi-Bold"/>
                  <a:cs typeface="Poppins Semi-Bold"/>
                  <a:sym typeface="Poppins Semi-Bold"/>
                </a:rPr>
                <a:t>KESIMPULAN</a:t>
              </a:r>
            </a:p>
          </p:txBody>
        </p:sp>
        <p:sp>
          <p:nvSpPr>
            <p:cNvPr name="AutoShape 5" id="5"/>
            <p:cNvSpPr/>
            <p:nvPr/>
          </p:nvSpPr>
          <p:spPr>
            <a:xfrm>
              <a:off x="0" y="2168438"/>
              <a:ext cx="19748227" cy="0"/>
            </a:xfrm>
            <a:prstGeom prst="line">
              <a:avLst/>
            </a:prstGeom>
            <a:ln cap="rnd" w="25400">
              <a:solidFill>
                <a:srgbClr val="10B5BF"/>
              </a:solidFill>
              <a:prstDash val="solid"/>
              <a:headEnd type="none" len="sm" w="sm"/>
              <a:tailEnd type="none" len="sm" w="sm"/>
            </a:ln>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414"/>
        </a:solidFill>
      </p:bgPr>
    </p:bg>
    <p:spTree>
      <p:nvGrpSpPr>
        <p:cNvPr id="1" name=""/>
        <p:cNvGrpSpPr/>
        <p:nvPr/>
      </p:nvGrpSpPr>
      <p:grpSpPr>
        <a:xfrm>
          <a:off x="0" y="0"/>
          <a:ext cx="0" cy="0"/>
          <a:chOff x="0" y="0"/>
          <a:chExt cx="0" cy="0"/>
        </a:xfrm>
      </p:grpSpPr>
      <p:grpSp>
        <p:nvGrpSpPr>
          <p:cNvPr name="Group 2" id="2"/>
          <p:cNvGrpSpPr/>
          <p:nvPr/>
        </p:nvGrpSpPr>
        <p:grpSpPr>
          <a:xfrm rot="0">
            <a:off x="1639388" y="4814863"/>
            <a:ext cx="10336162" cy="3828138"/>
            <a:chOff x="0" y="0"/>
            <a:chExt cx="13781550" cy="5104183"/>
          </a:xfrm>
        </p:grpSpPr>
        <p:sp>
          <p:nvSpPr>
            <p:cNvPr name="TextBox 3" id="3"/>
            <p:cNvSpPr txBox="true"/>
            <p:nvPr/>
          </p:nvSpPr>
          <p:spPr>
            <a:xfrm rot="0">
              <a:off x="0" y="4643808"/>
              <a:ext cx="13781550" cy="460375"/>
            </a:xfrm>
            <a:prstGeom prst="rect">
              <a:avLst/>
            </a:prstGeom>
          </p:spPr>
          <p:txBody>
            <a:bodyPr anchor="t" rtlCol="false" tIns="0" lIns="0" bIns="0" rIns="0">
              <a:spAutoFit/>
            </a:bodyPr>
            <a:lstStyle/>
            <a:p>
              <a:pPr algn="l">
                <a:lnSpc>
                  <a:spcPts val="2610"/>
                </a:lnSpc>
              </a:pPr>
              <a:r>
                <a:rPr lang="en-US" sz="2175" b="true">
                  <a:solidFill>
                    <a:srgbClr val="10B5BF"/>
                  </a:solidFill>
                  <a:latin typeface="Poppins Medium"/>
                  <a:ea typeface="Poppins Medium"/>
                  <a:cs typeface="Poppins Medium"/>
                  <a:sym typeface="Poppins Medium"/>
                </a:rPr>
                <a:t>Ayo teman-teman silahkan bertanya</a:t>
              </a:r>
            </a:p>
          </p:txBody>
        </p:sp>
        <p:sp>
          <p:nvSpPr>
            <p:cNvPr name="TextBox 4" id="4"/>
            <p:cNvSpPr txBox="true"/>
            <p:nvPr/>
          </p:nvSpPr>
          <p:spPr>
            <a:xfrm rot="0">
              <a:off x="0" y="-85725"/>
              <a:ext cx="13781550" cy="3743325"/>
            </a:xfrm>
            <a:prstGeom prst="rect">
              <a:avLst/>
            </a:prstGeom>
          </p:spPr>
          <p:txBody>
            <a:bodyPr anchor="t" rtlCol="false" tIns="0" lIns="0" bIns="0" rIns="0">
              <a:spAutoFit/>
            </a:bodyPr>
            <a:lstStyle/>
            <a:p>
              <a:pPr algn="l">
                <a:lnSpc>
                  <a:spcPts val="10800"/>
                </a:lnSpc>
              </a:pPr>
              <a:r>
                <a:rPr lang="en-US" sz="9000" b="true">
                  <a:solidFill>
                    <a:srgbClr val="FFFFFF"/>
                  </a:solidFill>
                  <a:latin typeface="Poppins Semi-Bold"/>
                  <a:ea typeface="Poppins Semi-Bold"/>
                  <a:cs typeface="Poppins Semi-Bold"/>
                  <a:sym typeface="Poppins Semi-Bold"/>
                </a:rPr>
                <a:t>Ada pertanyaan?</a:t>
              </a:r>
            </a:p>
          </p:txBody>
        </p:sp>
      </p:grpSp>
      <p:sp>
        <p:nvSpPr>
          <p:cNvPr name="Freeform 5" id="5"/>
          <p:cNvSpPr/>
          <p:nvPr/>
        </p:nvSpPr>
        <p:spPr>
          <a:xfrm flipH="false" flipV="false" rot="0">
            <a:off x="9144000" y="-1400753"/>
            <a:ext cx="7160084" cy="5477464"/>
          </a:xfrm>
          <a:custGeom>
            <a:avLst/>
            <a:gdLst/>
            <a:ahLst/>
            <a:cxnLst/>
            <a:rect r="r" b="b" t="t" l="l"/>
            <a:pathLst>
              <a:path h="5477464" w="7160084">
                <a:moveTo>
                  <a:pt x="0" y="0"/>
                </a:moveTo>
                <a:lnTo>
                  <a:pt x="7160084" y="0"/>
                </a:lnTo>
                <a:lnTo>
                  <a:pt x="7160084" y="5477464"/>
                </a:lnTo>
                <a:lnTo>
                  <a:pt x="0" y="5477464"/>
                </a:lnTo>
                <a:lnTo>
                  <a:pt x="0" y="0"/>
                </a:lnTo>
                <a:close/>
              </a:path>
            </a:pathLst>
          </a:custGeom>
          <a:blipFill>
            <a:blip r:embed="rId2"/>
            <a:stretch>
              <a:fillRect l="0" t="0" r="0" b="0"/>
            </a:stretch>
          </a:blipFill>
        </p:spPr>
      </p:sp>
      <p:sp>
        <p:nvSpPr>
          <p:cNvPr name="Freeform 6" id="6"/>
          <p:cNvSpPr/>
          <p:nvPr/>
        </p:nvSpPr>
        <p:spPr>
          <a:xfrm flipH="true" flipV="false" rot="-7698346">
            <a:off x="14309952" y="2598981"/>
            <a:ext cx="2866797" cy="2955461"/>
          </a:xfrm>
          <a:custGeom>
            <a:avLst/>
            <a:gdLst/>
            <a:ahLst/>
            <a:cxnLst/>
            <a:rect r="r" b="b" t="t" l="l"/>
            <a:pathLst>
              <a:path h="2955461" w="2866797">
                <a:moveTo>
                  <a:pt x="2866796" y="0"/>
                </a:moveTo>
                <a:lnTo>
                  <a:pt x="0" y="0"/>
                </a:lnTo>
                <a:lnTo>
                  <a:pt x="0" y="2955460"/>
                </a:lnTo>
                <a:lnTo>
                  <a:pt x="2866796" y="2955460"/>
                </a:lnTo>
                <a:lnTo>
                  <a:pt x="2866796"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DAG0GOSp1i4</dc:identifier>
  <dcterms:modified xsi:type="dcterms:W3CDTF">2011-08-01T06:04:30Z</dcterms:modified>
  <cp:revision>1</cp:revision>
  <dc:title>Presentasi Teknologi 5G Elemen 3D Biru</dc:title>
</cp:coreProperties>
</file>