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2" r:id="rId1"/>
  </p:sldMasterIdLst>
  <p:sldIdLst>
    <p:sldId id="256" r:id="rId2"/>
    <p:sldId id="257" r:id="rId3"/>
    <p:sldId id="258" r:id="rId4"/>
    <p:sldId id="271" r:id="rId5"/>
    <p:sldId id="259" r:id="rId6"/>
    <p:sldId id="260" r:id="rId7"/>
    <p:sldId id="262" r:id="rId8"/>
    <p:sldId id="263" r:id="rId9"/>
    <p:sldId id="264" r:id="rId10"/>
    <p:sldId id="265" r:id="rId11"/>
    <p:sldId id="269" r:id="rId12"/>
    <p:sldId id="267" r:id="rId13"/>
    <p:sldId id="268"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B OKELLO" initials="JO" lastIdx="1" clrIdx="0">
    <p:extLst>
      <p:ext uri="{19B8F6BF-5375-455C-9EA6-DF929625EA0E}">
        <p15:presenceInfo xmlns:p15="http://schemas.microsoft.com/office/powerpoint/2012/main" userId="ab4812c66bf2f81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6" d="100"/>
          <a:sy n="116" d="100"/>
        </p:scale>
        <p:origin x="39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smtClean="0"/>
              <a:pPr/>
              <a:t>11/29/2018</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3046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128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3206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36087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34265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03701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28499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898537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50835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3970212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26795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11/29/2018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3361360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64595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965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11/29/2018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57071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49566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711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11/29/2018</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58615211"/>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66D8B-8A1D-4DF1-9046-FE488C97E989}"/>
              </a:ext>
            </a:extLst>
          </p:cNvPr>
          <p:cNvSpPr>
            <a:spLocks noGrp="1"/>
          </p:cNvSpPr>
          <p:nvPr>
            <p:ph type="ctrTitle"/>
          </p:nvPr>
        </p:nvSpPr>
        <p:spPr/>
        <p:txBody>
          <a:bodyPr/>
          <a:lstStyle/>
          <a:p>
            <a:r>
              <a:rPr lang="en-US" sz="4000" dirty="0"/>
              <a:t>ONLINE PEACE TAILORING SHOPPING STORE</a:t>
            </a:r>
          </a:p>
        </p:txBody>
      </p:sp>
      <p:sp>
        <p:nvSpPr>
          <p:cNvPr id="3" name="Subtitle 2">
            <a:extLst>
              <a:ext uri="{FF2B5EF4-FFF2-40B4-BE49-F238E27FC236}">
                <a16:creationId xmlns:a16="http://schemas.microsoft.com/office/drawing/2014/main" id="{4EC06B55-CCCF-4E1D-9867-D10030AB1867}"/>
              </a:ext>
            </a:extLst>
          </p:cNvPr>
          <p:cNvSpPr>
            <a:spLocks noGrp="1"/>
          </p:cNvSpPr>
          <p:nvPr>
            <p:ph type="subTitle" idx="1"/>
          </p:nvPr>
        </p:nvSpPr>
        <p:spPr/>
        <p:txBody>
          <a:bodyPr>
            <a:normAutofit lnSpcReduction="10000"/>
          </a:bodyPr>
          <a:lstStyle/>
          <a:p>
            <a:r>
              <a:rPr lang="en-US" dirty="0"/>
              <a:t>By Sylvia Yvonne Onserio</a:t>
            </a:r>
          </a:p>
          <a:p>
            <a:r>
              <a:rPr lang="en-US" dirty="0"/>
              <a:t>Reg No : 17s03adit018</a:t>
            </a:r>
          </a:p>
          <a:p>
            <a:r>
              <a:rPr lang="en-US" dirty="0"/>
              <a:t>Supervisor : Ambrose Njeru</a:t>
            </a:r>
          </a:p>
        </p:txBody>
      </p:sp>
    </p:spTree>
    <p:extLst>
      <p:ext uri="{BB962C8B-B14F-4D97-AF65-F5344CB8AC3E}">
        <p14:creationId xmlns:p14="http://schemas.microsoft.com/office/powerpoint/2010/main" val="3182444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C41BA-88B0-43FE-AAD9-9638E0F3EC51}"/>
              </a:ext>
            </a:extLst>
          </p:cNvPr>
          <p:cNvSpPr>
            <a:spLocks noGrp="1"/>
          </p:cNvSpPr>
          <p:nvPr>
            <p:ph type="title"/>
          </p:nvPr>
        </p:nvSpPr>
        <p:spPr/>
        <p:txBody>
          <a:bodyPr/>
          <a:lstStyle/>
          <a:p>
            <a:r>
              <a:rPr lang="en-US" dirty="0"/>
              <a:t>Design</a:t>
            </a:r>
          </a:p>
        </p:txBody>
      </p:sp>
      <p:sp>
        <p:nvSpPr>
          <p:cNvPr id="3" name="Content Placeholder 2">
            <a:extLst>
              <a:ext uri="{FF2B5EF4-FFF2-40B4-BE49-F238E27FC236}">
                <a16:creationId xmlns:a16="http://schemas.microsoft.com/office/drawing/2014/main" id="{DC971D44-1C92-48C7-B56C-5E50160F2BB7}"/>
              </a:ext>
            </a:extLst>
          </p:cNvPr>
          <p:cNvSpPr>
            <a:spLocks noGrp="1"/>
          </p:cNvSpPr>
          <p:nvPr>
            <p:ph idx="1"/>
          </p:nvPr>
        </p:nvSpPr>
        <p:spPr/>
        <p:txBody>
          <a:bodyPr/>
          <a:lstStyle/>
          <a:p>
            <a:r>
              <a:rPr lang="en-US" dirty="0"/>
              <a:t>Context Diagram</a:t>
            </a:r>
          </a:p>
        </p:txBody>
      </p:sp>
      <p:pic>
        <p:nvPicPr>
          <p:cNvPr id="4" name="Picture 3">
            <a:extLst>
              <a:ext uri="{FF2B5EF4-FFF2-40B4-BE49-F238E27FC236}">
                <a16:creationId xmlns:a16="http://schemas.microsoft.com/office/drawing/2014/main" id="{1853C575-07AB-46A2-A8E8-3F1385FA1C47}"/>
              </a:ext>
            </a:extLst>
          </p:cNvPr>
          <p:cNvPicPr>
            <a:picLocks noChangeAspect="1"/>
          </p:cNvPicPr>
          <p:nvPr/>
        </p:nvPicPr>
        <p:blipFill>
          <a:blip r:embed="rId2"/>
          <a:stretch>
            <a:fillRect/>
          </a:stretch>
        </p:blipFill>
        <p:spPr>
          <a:xfrm>
            <a:off x="4301514" y="2833944"/>
            <a:ext cx="3923116" cy="3041924"/>
          </a:xfrm>
          <a:prstGeom prst="rect">
            <a:avLst/>
          </a:prstGeom>
        </p:spPr>
      </p:pic>
    </p:spTree>
    <p:extLst>
      <p:ext uri="{BB962C8B-B14F-4D97-AF65-F5344CB8AC3E}">
        <p14:creationId xmlns:p14="http://schemas.microsoft.com/office/powerpoint/2010/main" val="1889045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A3933-F958-47AC-9EB0-46D6D58F617E}"/>
              </a:ext>
            </a:extLst>
          </p:cNvPr>
          <p:cNvSpPr>
            <a:spLocks noGrp="1"/>
          </p:cNvSpPr>
          <p:nvPr>
            <p:ph type="title"/>
          </p:nvPr>
        </p:nvSpPr>
        <p:spPr/>
        <p:txBody>
          <a:bodyPr/>
          <a:lstStyle/>
          <a:p>
            <a:r>
              <a:rPr lang="en-US" dirty="0"/>
              <a:t>Design(cont…)</a:t>
            </a:r>
          </a:p>
        </p:txBody>
      </p:sp>
      <p:sp>
        <p:nvSpPr>
          <p:cNvPr id="3" name="Content Placeholder 2">
            <a:extLst>
              <a:ext uri="{FF2B5EF4-FFF2-40B4-BE49-F238E27FC236}">
                <a16:creationId xmlns:a16="http://schemas.microsoft.com/office/drawing/2014/main" id="{9F32FFCB-C867-4B98-BC59-EF6ED4EE5EEC}"/>
              </a:ext>
            </a:extLst>
          </p:cNvPr>
          <p:cNvSpPr>
            <a:spLocks noGrp="1"/>
          </p:cNvSpPr>
          <p:nvPr>
            <p:ph idx="1"/>
          </p:nvPr>
        </p:nvSpPr>
        <p:spPr/>
        <p:txBody>
          <a:bodyPr/>
          <a:lstStyle/>
          <a:p>
            <a:r>
              <a:rPr lang="en-US" dirty="0"/>
              <a:t>Level 0 DFD</a:t>
            </a:r>
          </a:p>
        </p:txBody>
      </p:sp>
      <p:pic>
        <p:nvPicPr>
          <p:cNvPr id="5" name="Picture 4">
            <a:extLst>
              <a:ext uri="{FF2B5EF4-FFF2-40B4-BE49-F238E27FC236}">
                <a16:creationId xmlns:a16="http://schemas.microsoft.com/office/drawing/2014/main" id="{9DB8CAD5-7A93-4EE7-8510-408BD9E2055F}"/>
              </a:ext>
            </a:extLst>
          </p:cNvPr>
          <p:cNvPicPr>
            <a:picLocks noChangeAspect="1"/>
          </p:cNvPicPr>
          <p:nvPr/>
        </p:nvPicPr>
        <p:blipFill>
          <a:blip r:embed="rId2"/>
          <a:stretch>
            <a:fillRect/>
          </a:stretch>
        </p:blipFill>
        <p:spPr>
          <a:xfrm>
            <a:off x="3327033" y="2285999"/>
            <a:ext cx="5293737" cy="4014747"/>
          </a:xfrm>
          <a:prstGeom prst="rect">
            <a:avLst/>
          </a:prstGeom>
        </p:spPr>
      </p:pic>
    </p:spTree>
    <p:extLst>
      <p:ext uri="{BB962C8B-B14F-4D97-AF65-F5344CB8AC3E}">
        <p14:creationId xmlns:p14="http://schemas.microsoft.com/office/powerpoint/2010/main" val="3776374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441E7-64E8-49A7-B1A0-AAC5E184DC21}"/>
              </a:ext>
            </a:extLst>
          </p:cNvPr>
          <p:cNvSpPr>
            <a:spLocks noGrp="1"/>
          </p:cNvSpPr>
          <p:nvPr>
            <p:ph type="title"/>
          </p:nvPr>
        </p:nvSpPr>
        <p:spPr/>
        <p:txBody>
          <a:bodyPr/>
          <a:lstStyle/>
          <a:p>
            <a:r>
              <a:rPr lang="en-US" dirty="0"/>
              <a:t>Project Work Plan</a:t>
            </a:r>
          </a:p>
        </p:txBody>
      </p:sp>
      <p:sp>
        <p:nvSpPr>
          <p:cNvPr id="3" name="Content Placeholder 2">
            <a:extLst>
              <a:ext uri="{FF2B5EF4-FFF2-40B4-BE49-F238E27FC236}">
                <a16:creationId xmlns:a16="http://schemas.microsoft.com/office/drawing/2014/main" id="{9848B7F9-5EEC-4C41-BA7F-5BD92E4D1608}"/>
              </a:ext>
            </a:extLst>
          </p:cNvPr>
          <p:cNvSpPr>
            <a:spLocks noGrp="1"/>
          </p:cNvSpPr>
          <p:nvPr>
            <p:ph idx="1"/>
          </p:nvPr>
        </p:nvSpPr>
        <p:spPr/>
        <p:txBody>
          <a:bodyPr/>
          <a:lstStyle/>
          <a:p>
            <a:r>
              <a:rPr lang="en-US" dirty="0"/>
              <a:t>The Gantt chart below gives the project activity plan.</a:t>
            </a:r>
          </a:p>
          <a:p>
            <a:endParaRPr lang="en-US" dirty="0"/>
          </a:p>
        </p:txBody>
      </p:sp>
      <p:graphicFrame>
        <p:nvGraphicFramePr>
          <p:cNvPr id="5" name="Table 4">
            <a:extLst>
              <a:ext uri="{FF2B5EF4-FFF2-40B4-BE49-F238E27FC236}">
                <a16:creationId xmlns:a16="http://schemas.microsoft.com/office/drawing/2014/main" id="{629492A3-E318-4C46-B074-30C30A8D98FF}"/>
              </a:ext>
            </a:extLst>
          </p:cNvPr>
          <p:cNvGraphicFramePr>
            <a:graphicFrameLocks noGrp="1"/>
          </p:cNvGraphicFramePr>
          <p:nvPr>
            <p:extLst>
              <p:ext uri="{D42A27DB-BD31-4B8C-83A1-F6EECF244321}">
                <p14:modId xmlns:p14="http://schemas.microsoft.com/office/powerpoint/2010/main" val="861227062"/>
              </p:ext>
            </p:extLst>
          </p:nvPr>
        </p:nvGraphicFramePr>
        <p:xfrm>
          <a:off x="1966097" y="2993309"/>
          <a:ext cx="8086947" cy="3078480"/>
        </p:xfrm>
        <a:graphic>
          <a:graphicData uri="http://schemas.openxmlformats.org/drawingml/2006/table">
            <a:tbl>
              <a:tblPr firstRow="1" bandRow="1">
                <a:tableStyleId>{073A0DAA-6AF3-43AB-8588-CEC1D06C72B9}</a:tableStyleId>
              </a:tblPr>
              <a:tblGrid>
                <a:gridCol w="514668">
                  <a:extLst>
                    <a:ext uri="{9D8B030D-6E8A-4147-A177-3AD203B41FA5}">
                      <a16:colId xmlns:a16="http://schemas.microsoft.com/office/drawing/2014/main" val="23299891"/>
                    </a:ext>
                  </a:extLst>
                </a:gridCol>
                <a:gridCol w="1512474">
                  <a:extLst>
                    <a:ext uri="{9D8B030D-6E8A-4147-A177-3AD203B41FA5}">
                      <a16:colId xmlns:a16="http://schemas.microsoft.com/office/drawing/2014/main" val="3835776459"/>
                    </a:ext>
                  </a:extLst>
                </a:gridCol>
                <a:gridCol w="1016000">
                  <a:extLst>
                    <a:ext uri="{9D8B030D-6E8A-4147-A177-3AD203B41FA5}">
                      <a16:colId xmlns:a16="http://schemas.microsoft.com/office/drawing/2014/main" val="1455981556"/>
                    </a:ext>
                  </a:extLst>
                </a:gridCol>
                <a:gridCol w="1016000">
                  <a:extLst>
                    <a:ext uri="{9D8B030D-6E8A-4147-A177-3AD203B41FA5}">
                      <a16:colId xmlns:a16="http://schemas.microsoft.com/office/drawing/2014/main" val="2856493880"/>
                    </a:ext>
                  </a:extLst>
                </a:gridCol>
                <a:gridCol w="1016000">
                  <a:extLst>
                    <a:ext uri="{9D8B030D-6E8A-4147-A177-3AD203B41FA5}">
                      <a16:colId xmlns:a16="http://schemas.microsoft.com/office/drawing/2014/main" val="4193351870"/>
                    </a:ext>
                  </a:extLst>
                </a:gridCol>
                <a:gridCol w="254000">
                  <a:extLst>
                    <a:ext uri="{9D8B030D-6E8A-4147-A177-3AD203B41FA5}">
                      <a16:colId xmlns:a16="http://schemas.microsoft.com/office/drawing/2014/main" val="4278130057"/>
                    </a:ext>
                  </a:extLst>
                </a:gridCol>
                <a:gridCol w="254000">
                  <a:extLst>
                    <a:ext uri="{9D8B030D-6E8A-4147-A177-3AD203B41FA5}">
                      <a16:colId xmlns:a16="http://schemas.microsoft.com/office/drawing/2014/main" val="718901006"/>
                    </a:ext>
                  </a:extLst>
                </a:gridCol>
                <a:gridCol w="254000">
                  <a:extLst>
                    <a:ext uri="{9D8B030D-6E8A-4147-A177-3AD203B41FA5}">
                      <a16:colId xmlns:a16="http://schemas.microsoft.com/office/drawing/2014/main" val="1750971343"/>
                    </a:ext>
                  </a:extLst>
                </a:gridCol>
                <a:gridCol w="217805">
                  <a:extLst>
                    <a:ext uri="{9D8B030D-6E8A-4147-A177-3AD203B41FA5}">
                      <a16:colId xmlns:a16="http://schemas.microsoft.com/office/drawing/2014/main" val="66870714"/>
                    </a:ext>
                  </a:extLst>
                </a:gridCol>
                <a:gridCol w="254000">
                  <a:extLst>
                    <a:ext uri="{9D8B030D-6E8A-4147-A177-3AD203B41FA5}">
                      <a16:colId xmlns:a16="http://schemas.microsoft.com/office/drawing/2014/main" val="3330328150"/>
                    </a:ext>
                  </a:extLst>
                </a:gridCol>
                <a:gridCol w="254000">
                  <a:extLst>
                    <a:ext uri="{9D8B030D-6E8A-4147-A177-3AD203B41FA5}">
                      <a16:colId xmlns:a16="http://schemas.microsoft.com/office/drawing/2014/main" val="3483797433"/>
                    </a:ext>
                  </a:extLst>
                </a:gridCol>
                <a:gridCol w="254000">
                  <a:extLst>
                    <a:ext uri="{9D8B030D-6E8A-4147-A177-3AD203B41FA5}">
                      <a16:colId xmlns:a16="http://schemas.microsoft.com/office/drawing/2014/main" val="1429450868"/>
                    </a:ext>
                  </a:extLst>
                </a:gridCol>
                <a:gridCol w="254000">
                  <a:extLst>
                    <a:ext uri="{9D8B030D-6E8A-4147-A177-3AD203B41FA5}">
                      <a16:colId xmlns:a16="http://schemas.microsoft.com/office/drawing/2014/main" val="4284752146"/>
                    </a:ext>
                  </a:extLst>
                </a:gridCol>
                <a:gridCol w="254000">
                  <a:extLst>
                    <a:ext uri="{9D8B030D-6E8A-4147-A177-3AD203B41FA5}">
                      <a16:colId xmlns:a16="http://schemas.microsoft.com/office/drawing/2014/main" val="3755163027"/>
                    </a:ext>
                  </a:extLst>
                </a:gridCol>
                <a:gridCol w="254000">
                  <a:extLst>
                    <a:ext uri="{9D8B030D-6E8A-4147-A177-3AD203B41FA5}">
                      <a16:colId xmlns:a16="http://schemas.microsoft.com/office/drawing/2014/main" val="529363046"/>
                    </a:ext>
                  </a:extLst>
                </a:gridCol>
                <a:gridCol w="254000">
                  <a:extLst>
                    <a:ext uri="{9D8B030D-6E8A-4147-A177-3AD203B41FA5}">
                      <a16:colId xmlns:a16="http://schemas.microsoft.com/office/drawing/2014/main" val="757200450"/>
                    </a:ext>
                  </a:extLst>
                </a:gridCol>
                <a:gridCol w="254000">
                  <a:extLst>
                    <a:ext uri="{9D8B030D-6E8A-4147-A177-3AD203B41FA5}">
                      <a16:colId xmlns:a16="http://schemas.microsoft.com/office/drawing/2014/main" val="2397299468"/>
                    </a:ext>
                  </a:extLst>
                </a:gridCol>
              </a:tblGrid>
              <a:tr h="370840">
                <a:tc>
                  <a:txBody>
                    <a:bodyPr/>
                    <a:lstStyle/>
                    <a:p>
                      <a:pPr algn="ctr"/>
                      <a:r>
                        <a:rPr lang="en-US" sz="1100" dirty="0"/>
                        <a:t>Task</a:t>
                      </a:r>
                    </a:p>
                  </a:txBody>
                  <a:tcPr/>
                </a:tc>
                <a:tc>
                  <a:txBody>
                    <a:bodyPr/>
                    <a:lstStyle/>
                    <a:p>
                      <a:pPr algn="ctr"/>
                      <a:r>
                        <a:rPr lang="en-US" sz="1100" dirty="0"/>
                        <a:t>Task name</a:t>
                      </a:r>
                    </a:p>
                  </a:txBody>
                  <a:tcPr/>
                </a:tc>
                <a:tc>
                  <a:txBody>
                    <a:bodyPr/>
                    <a:lstStyle/>
                    <a:p>
                      <a:pPr algn="ctr"/>
                      <a:r>
                        <a:rPr lang="en-US" sz="1100" dirty="0"/>
                        <a:t>Planned hours</a:t>
                      </a:r>
                    </a:p>
                  </a:txBody>
                  <a:tcPr/>
                </a:tc>
                <a:tc>
                  <a:txBody>
                    <a:bodyPr/>
                    <a:lstStyle/>
                    <a:p>
                      <a:pPr algn="ctr"/>
                      <a:r>
                        <a:rPr lang="en-US" sz="1100" dirty="0"/>
                        <a:t>Start date</a:t>
                      </a:r>
                    </a:p>
                  </a:txBody>
                  <a:tcPr/>
                </a:tc>
                <a:tc>
                  <a:txBody>
                    <a:bodyPr/>
                    <a:lstStyle/>
                    <a:p>
                      <a:pPr algn="ctr"/>
                      <a:r>
                        <a:rPr lang="en-US" sz="1100" dirty="0"/>
                        <a:t>Finish date</a:t>
                      </a:r>
                    </a:p>
                  </a:txBody>
                  <a:tcPr/>
                </a:tc>
                <a:tc gridSpan="4">
                  <a:txBody>
                    <a:bodyPr/>
                    <a:lstStyle/>
                    <a:p>
                      <a:pPr algn="ctr"/>
                      <a:r>
                        <a:rPr lang="en-US" sz="1100" dirty="0"/>
                        <a:t>September </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a:r>
                        <a:rPr lang="en-US" sz="1100" dirty="0"/>
                        <a:t>October</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a:r>
                        <a:rPr lang="en-US" sz="1100" dirty="0"/>
                        <a:t>November</a:t>
                      </a: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11750027"/>
                  </a:ext>
                </a:extLst>
              </a:tr>
              <a:tr h="370840">
                <a:tc>
                  <a:txBody>
                    <a:bodyPr/>
                    <a:lstStyle/>
                    <a:p>
                      <a:r>
                        <a:rPr lang="en-US" sz="1100" dirty="0"/>
                        <a:t>1</a:t>
                      </a:r>
                    </a:p>
                  </a:txBody>
                  <a:tcPr/>
                </a:tc>
                <a:tc>
                  <a:txBody>
                    <a:bodyPr/>
                    <a:lstStyle/>
                    <a:p>
                      <a:r>
                        <a:rPr lang="en-US" sz="1100" dirty="0"/>
                        <a:t>Problem definition</a:t>
                      </a:r>
                    </a:p>
                  </a:txBody>
                  <a:tcPr/>
                </a:tc>
                <a:tc>
                  <a:txBody>
                    <a:bodyPr/>
                    <a:lstStyle/>
                    <a:p>
                      <a:r>
                        <a:rPr lang="en-US" sz="1100" dirty="0"/>
                        <a:t>10</a:t>
                      </a:r>
                    </a:p>
                  </a:txBody>
                  <a:tcPr/>
                </a:tc>
                <a:tc>
                  <a:txBody>
                    <a:bodyPr/>
                    <a:lstStyle/>
                    <a:p>
                      <a:r>
                        <a:rPr lang="en-US" sz="1100" dirty="0"/>
                        <a:t>10/09/2018</a:t>
                      </a:r>
                    </a:p>
                  </a:txBody>
                  <a:tcPr/>
                </a:tc>
                <a:tc>
                  <a:txBody>
                    <a:bodyPr/>
                    <a:lstStyle/>
                    <a:p>
                      <a:r>
                        <a:rPr lang="en-US" sz="1100" dirty="0"/>
                        <a:t>14/09/2018</a:t>
                      </a:r>
                    </a:p>
                  </a:txBody>
                  <a:tcPr/>
                </a:tc>
                <a:tc>
                  <a:txBody>
                    <a:bodyPr/>
                    <a:lstStyle/>
                    <a:p>
                      <a:endParaRPr lang="en-US" sz="1100" dirty="0"/>
                    </a:p>
                  </a:txBody>
                  <a:tcPr/>
                </a:tc>
                <a:tc>
                  <a:txBody>
                    <a:bodyPr/>
                    <a:lstStyle/>
                    <a:p>
                      <a:endParaRPr lang="en-US" sz="1100" dirty="0"/>
                    </a:p>
                  </a:txBody>
                  <a:tcPr>
                    <a:solidFill>
                      <a:schemeClr val="tx1"/>
                    </a:solidFill>
                  </a:tcP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3862852161"/>
                  </a:ext>
                </a:extLst>
              </a:tr>
              <a:tr h="370840">
                <a:tc>
                  <a:txBody>
                    <a:bodyPr/>
                    <a:lstStyle/>
                    <a:p>
                      <a:r>
                        <a:rPr lang="en-US" sz="1100" dirty="0"/>
                        <a:t>2</a:t>
                      </a:r>
                    </a:p>
                  </a:txBody>
                  <a:tcPr/>
                </a:tc>
                <a:tc>
                  <a:txBody>
                    <a:bodyPr/>
                    <a:lstStyle/>
                    <a:p>
                      <a:r>
                        <a:rPr lang="en-US" sz="1100" dirty="0"/>
                        <a:t>Requirement analysis</a:t>
                      </a:r>
                    </a:p>
                  </a:txBody>
                  <a:tcPr/>
                </a:tc>
                <a:tc>
                  <a:txBody>
                    <a:bodyPr/>
                    <a:lstStyle/>
                    <a:p>
                      <a:r>
                        <a:rPr lang="en-US" sz="1100" dirty="0"/>
                        <a:t>10</a:t>
                      </a:r>
                    </a:p>
                  </a:txBody>
                  <a:tcPr/>
                </a:tc>
                <a:tc>
                  <a:txBody>
                    <a:bodyPr/>
                    <a:lstStyle/>
                    <a:p>
                      <a:r>
                        <a:rPr lang="en-US" sz="1100" dirty="0"/>
                        <a:t>17/09/2018</a:t>
                      </a:r>
                    </a:p>
                  </a:txBody>
                  <a:tcPr/>
                </a:tc>
                <a:tc>
                  <a:txBody>
                    <a:bodyPr/>
                    <a:lstStyle/>
                    <a:p>
                      <a:r>
                        <a:rPr lang="en-US" sz="1100" dirty="0"/>
                        <a:t>21/09/2018</a:t>
                      </a:r>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solidFill>
                      <a:schemeClr val="tx1"/>
                    </a:solidFill>
                  </a:tcP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1953110342"/>
                  </a:ext>
                </a:extLst>
              </a:tr>
              <a:tr h="370840">
                <a:tc>
                  <a:txBody>
                    <a:bodyPr/>
                    <a:lstStyle/>
                    <a:p>
                      <a:r>
                        <a:rPr lang="en-US" sz="1100" dirty="0"/>
                        <a:t>3</a:t>
                      </a:r>
                    </a:p>
                  </a:txBody>
                  <a:tcPr/>
                </a:tc>
                <a:tc>
                  <a:txBody>
                    <a:bodyPr/>
                    <a:lstStyle/>
                    <a:p>
                      <a:r>
                        <a:rPr lang="en-US" sz="1100" dirty="0"/>
                        <a:t>System design</a:t>
                      </a:r>
                    </a:p>
                  </a:txBody>
                  <a:tcPr/>
                </a:tc>
                <a:tc>
                  <a:txBody>
                    <a:bodyPr/>
                    <a:lstStyle/>
                    <a:p>
                      <a:r>
                        <a:rPr lang="en-US" sz="1100" dirty="0"/>
                        <a:t>15</a:t>
                      </a:r>
                    </a:p>
                  </a:txBody>
                  <a:tcPr/>
                </a:tc>
                <a:tc>
                  <a:txBody>
                    <a:bodyPr/>
                    <a:lstStyle/>
                    <a:p>
                      <a:r>
                        <a:rPr lang="en-US" sz="1100" dirty="0"/>
                        <a:t>24/09/2018</a:t>
                      </a:r>
                    </a:p>
                  </a:txBody>
                  <a:tcPr/>
                </a:tc>
                <a:tc>
                  <a:txBody>
                    <a:bodyPr/>
                    <a:lstStyle/>
                    <a:p>
                      <a:r>
                        <a:rPr lang="en-US" sz="1100" dirty="0"/>
                        <a:t>3/10/2018</a:t>
                      </a:r>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solidFill>
                      <a:schemeClr val="tx1"/>
                    </a:solidFill>
                  </a:tcPr>
                </a:tc>
                <a:tc>
                  <a:txBody>
                    <a:bodyPr/>
                    <a:lstStyle/>
                    <a:p>
                      <a:endParaRPr lang="en-US" sz="1100" dirty="0"/>
                    </a:p>
                  </a:txBody>
                  <a:tcPr>
                    <a:solidFill>
                      <a:schemeClr val="tx1"/>
                    </a:solidFill>
                  </a:tcP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3937277553"/>
                  </a:ext>
                </a:extLst>
              </a:tr>
              <a:tr h="370840">
                <a:tc>
                  <a:txBody>
                    <a:bodyPr/>
                    <a:lstStyle/>
                    <a:p>
                      <a:r>
                        <a:rPr lang="en-US" sz="1100" dirty="0"/>
                        <a:t>4</a:t>
                      </a:r>
                    </a:p>
                  </a:txBody>
                  <a:tcPr/>
                </a:tc>
                <a:tc>
                  <a:txBody>
                    <a:bodyPr/>
                    <a:lstStyle/>
                    <a:p>
                      <a:r>
                        <a:rPr lang="en-US" sz="1100" dirty="0"/>
                        <a:t>System coding</a:t>
                      </a:r>
                    </a:p>
                  </a:txBody>
                  <a:tcPr/>
                </a:tc>
                <a:tc>
                  <a:txBody>
                    <a:bodyPr/>
                    <a:lstStyle/>
                    <a:p>
                      <a:r>
                        <a:rPr lang="en-US" sz="1100" dirty="0"/>
                        <a:t>80</a:t>
                      </a:r>
                    </a:p>
                  </a:txBody>
                  <a:tcPr/>
                </a:tc>
                <a:tc>
                  <a:txBody>
                    <a:bodyPr/>
                    <a:lstStyle/>
                    <a:p>
                      <a:r>
                        <a:rPr lang="en-US" sz="1100" dirty="0"/>
                        <a:t>8/10/2018</a:t>
                      </a:r>
                    </a:p>
                  </a:txBody>
                  <a:tcPr/>
                </a:tc>
                <a:tc>
                  <a:txBody>
                    <a:bodyPr/>
                    <a:lstStyle/>
                    <a:p>
                      <a:r>
                        <a:rPr lang="en-US" sz="1100" dirty="0"/>
                        <a:t>23/11/2018</a:t>
                      </a:r>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solidFill>
                      <a:schemeClr val="tx1"/>
                    </a:solidFill>
                  </a:tcPr>
                </a:tc>
                <a:tc>
                  <a:txBody>
                    <a:bodyPr/>
                    <a:lstStyle/>
                    <a:p>
                      <a:endParaRPr lang="en-US" sz="1100" dirty="0"/>
                    </a:p>
                  </a:txBody>
                  <a:tcPr>
                    <a:solidFill>
                      <a:schemeClr val="tx1"/>
                    </a:solidFill>
                  </a:tcPr>
                </a:tc>
                <a:tc>
                  <a:txBody>
                    <a:bodyPr/>
                    <a:lstStyle/>
                    <a:p>
                      <a:endParaRPr lang="en-US" sz="1100" dirty="0"/>
                    </a:p>
                  </a:txBody>
                  <a:tcPr>
                    <a:solidFill>
                      <a:schemeClr val="tx1"/>
                    </a:solidFill>
                  </a:tcPr>
                </a:tc>
                <a:tc>
                  <a:txBody>
                    <a:bodyPr/>
                    <a:lstStyle/>
                    <a:p>
                      <a:endParaRPr lang="en-US" sz="1100" dirty="0"/>
                    </a:p>
                  </a:txBody>
                  <a:tcPr>
                    <a:solidFill>
                      <a:schemeClr val="tx1"/>
                    </a:solidFill>
                  </a:tcPr>
                </a:tc>
                <a:tc>
                  <a:txBody>
                    <a:bodyPr/>
                    <a:lstStyle/>
                    <a:p>
                      <a:endParaRPr lang="en-US" sz="1100" dirty="0"/>
                    </a:p>
                  </a:txBody>
                  <a:tcPr>
                    <a:solidFill>
                      <a:schemeClr val="tx1"/>
                    </a:solidFill>
                  </a:tcPr>
                </a:tc>
                <a:tc>
                  <a:txBody>
                    <a:bodyPr/>
                    <a:lstStyle/>
                    <a:p>
                      <a:endParaRPr lang="en-US" sz="1100" dirty="0"/>
                    </a:p>
                  </a:txBody>
                  <a:tcPr>
                    <a:solidFill>
                      <a:schemeClr val="tx1"/>
                    </a:solidFill>
                  </a:tcPr>
                </a:tc>
                <a:tc>
                  <a:txBody>
                    <a:bodyPr/>
                    <a:lstStyle/>
                    <a:p>
                      <a:endParaRPr lang="en-US" sz="1100" dirty="0"/>
                    </a:p>
                  </a:txBody>
                  <a:tcPr>
                    <a:solidFill>
                      <a:schemeClr val="tx1"/>
                    </a:solidFill>
                  </a:tcPr>
                </a:tc>
                <a:tc>
                  <a:txBody>
                    <a:bodyPr/>
                    <a:lstStyle/>
                    <a:p>
                      <a:endParaRPr lang="en-US" sz="1100" dirty="0"/>
                    </a:p>
                  </a:txBody>
                  <a:tcPr/>
                </a:tc>
                <a:extLst>
                  <a:ext uri="{0D108BD9-81ED-4DB2-BD59-A6C34878D82A}">
                    <a16:rowId xmlns:a16="http://schemas.microsoft.com/office/drawing/2014/main" val="1812504689"/>
                  </a:ext>
                </a:extLst>
              </a:tr>
              <a:tr h="370840">
                <a:tc>
                  <a:txBody>
                    <a:bodyPr/>
                    <a:lstStyle/>
                    <a:p>
                      <a:r>
                        <a:rPr lang="en-US" sz="1100" dirty="0"/>
                        <a:t>5</a:t>
                      </a:r>
                    </a:p>
                  </a:txBody>
                  <a:tcPr/>
                </a:tc>
                <a:tc>
                  <a:txBody>
                    <a:bodyPr/>
                    <a:lstStyle/>
                    <a:p>
                      <a:r>
                        <a:rPr lang="en-US" sz="1100" dirty="0"/>
                        <a:t>Testing and debugging</a:t>
                      </a:r>
                    </a:p>
                  </a:txBody>
                  <a:tcPr/>
                </a:tc>
                <a:tc>
                  <a:txBody>
                    <a:bodyPr/>
                    <a:lstStyle/>
                    <a:p>
                      <a:r>
                        <a:rPr lang="en-US" sz="1100" dirty="0"/>
                        <a:t>10</a:t>
                      </a:r>
                    </a:p>
                  </a:txBody>
                  <a:tcPr/>
                </a:tc>
                <a:tc>
                  <a:txBody>
                    <a:bodyPr/>
                    <a:lstStyle/>
                    <a:p>
                      <a:r>
                        <a:rPr lang="en-US" sz="1100" dirty="0"/>
                        <a:t>26/11/2018</a:t>
                      </a:r>
                    </a:p>
                  </a:txBody>
                  <a:tcPr/>
                </a:tc>
                <a:tc>
                  <a:txBody>
                    <a:bodyPr/>
                    <a:lstStyle/>
                    <a:p>
                      <a:r>
                        <a:rPr lang="en-US" sz="1100" dirty="0"/>
                        <a:t>30/11/2018</a:t>
                      </a:r>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solidFill>
                      <a:schemeClr val="tx1"/>
                    </a:solidFill>
                  </a:tcPr>
                </a:tc>
                <a:tc>
                  <a:txBody>
                    <a:bodyPr/>
                    <a:lstStyle/>
                    <a:p>
                      <a:endParaRPr lang="en-US" sz="1100" dirty="0"/>
                    </a:p>
                  </a:txBody>
                  <a:tcPr>
                    <a:solidFill>
                      <a:schemeClr val="tx1"/>
                    </a:solidFill>
                  </a:tcPr>
                </a:tc>
                <a:extLst>
                  <a:ext uri="{0D108BD9-81ED-4DB2-BD59-A6C34878D82A}">
                    <a16:rowId xmlns:a16="http://schemas.microsoft.com/office/drawing/2014/main" val="2146235917"/>
                  </a:ext>
                </a:extLst>
              </a:tr>
              <a:tr h="370840">
                <a:tc>
                  <a:txBody>
                    <a:bodyPr/>
                    <a:lstStyle/>
                    <a:p>
                      <a:r>
                        <a:rPr lang="en-US" sz="1100" dirty="0"/>
                        <a:t>6</a:t>
                      </a:r>
                    </a:p>
                  </a:txBody>
                  <a:tcPr/>
                </a:tc>
                <a:tc>
                  <a:txBody>
                    <a:bodyPr/>
                    <a:lstStyle/>
                    <a:p>
                      <a:r>
                        <a:rPr lang="en-US" sz="1100" dirty="0"/>
                        <a:t>Deployment and maintenance</a:t>
                      </a:r>
                    </a:p>
                  </a:txBody>
                  <a:tcPr/>
                </a:tc>
                <a:tc>
                  <a:txBody>
                    <a:bodyPr/>
                    <a:lstStyle/>
                    <a:p>
                      <a:r>
                        <a:rPr lang="en-US" sz="1100" dirty="0"/>
                        <a:t>6</a:t>
                      </a:r>
                    </a:p>
                  </a:txBody>
                  <a:tcPr/>
                </a:tc>
                <a:tc>
                  <a:txBody>
                    <a:bodyPr/>
                    <a:lstStyle/>
                    <a:p>
                      <a:r>
                        <a:rPr lang="en-US" sz="1100" dirty="0"/>
                        <a:t>30/11/2018</a:t>
                      </a:r>
                    </a:p>
                  </a:txBody>
                  <a:tcPr/>
                </a:tc>
                <a:tc>
                  <a:txBody>
                    <a:bodyPr/>
                    <a:lstStyle/>
                    <a:p>
                      <a:r>
                        <a:rPr lang="en-US" sz="1100" dirty="0"/>
                        <a:t>3/12/2018</a:t>
                      </a:r>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solidFill>
                      <a:schemeClr val="tx1"/>
                    </a:solidFill>
                  </a:tcPr>
                </a:tc>
                <a:tc>
                  <a:txBody>
                    <a:bodyPr/>
                    <a:lstStyle/>
                    <a:p>
                      <a:endParaRPr lang="en-US" sz="1100" dirty="0"/>
                    </a:p>
                  </a:txBody>
                  <a:tcPr>
                    <a:solidFill>
                      <a:schemeClr val="tx1"/>
                    </a:solidFill>
                  </a:tcPr>
                </a:tc>
                <a:extLst>
                  <a:ext uri="{0D108BD9-81ED-4DB2-BD59-A6C34878D82A}">
                    <a16:rowId xmlns:a16="http://schemas.microsoft.com/office/drawing/2014/main" val="217097045"/>
                  </a:ext>
                </a:extLst>
              </a:tr>
              <a:tr h="370840">
                <a:tc>
                  <a:txBody>
                    <a:bodyPr/>
                    <a:lstStyle/>
                    <a:p>
                      <a:r>
                        <a:rPr lang="en-US" sz="1100" dirty="0"/>
                        <a:t>7</a:t>
                      </a:r>
                    </a:p>
                  </a:txBody>
                  <a:tcPr/>
                </a:tc>
                <a:tc>
                  <a:txBody>
                    <a:bodyPr/>
                    <a:lstStyle/>
                    <a:p>
                      <a:r>
                        <a:rPr lang="en-US" sz="1100" dirty="0"/>
                        <a:t>Documentation </a:t>
                      </a:r>
                    </a:p>
                  </a:txBody>
                  <a:tcPr/>
                </a:tc>
                <a:tc>
                  <a:txBody>
                    <a:bodyPr/>
                    <a:lstStyle/>
                    <a:p>
                      <a:r>
                        <a:rPr lang="en-US" sz="1100" dirty="0"/>
                        <a:t>120</a:t>
                      </a:r>
                    </a:p>
                  </a:txBody>
                  <a:tcPr/>
                </a:tc>
                <a:tc>
                  <a:txBody>
                    <a:bodyPr/>
                    <a:lstStyle/>
                    <a:p>
                      <a:r>
                        <a:rPr lang="en-US" sz="1100" dirty="0"/>
                        <a:t>17/09/2018</a:t>
                      </a:r>
                    </a:p>
                  </a:txBody>
                  <a:tcPr/>
                </a:tc>
                <a:tc>
                  <a:txBody>
                    <a:bodyPr/>
                    <a:lstStyle/>
                    <a:p>
                      <a:r>
                        <a:rPr lang="en-US" sz="1100" dirty="0"/>
                        <a:t>30/11/2018</a:t>
                      </a:r>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solidFill>
                      <a:schemeClr val="tx1"/>
                    </a:solidFill>
                  </a:tcPr>
                </a:tc>
                <a:tc>
                  <a:txBody>
                    <a:bodyPr/>
                    <a:lstStyle/>
                    <a:p>
                      <a:endParaRPr lang="en-US" sz="1100" dirty="0"/>
                    </a:p>
                  </a:txBody>
                  <a:tcPr>
                    <a:solidFill>
                      <a:schemeClr val="tx1"/>
                    </a:solidFill>
                  </a:tcPr>
                </a:tc>
                <a:tc>
                  <a:txBody>
                    <a:bodyPr/>
                    <a:lstStyle/>
                    <a:p>
                      <a:endParaRPr lang="en-US" sz="1100" dirty="0"/>
                    </a:p>
                  </a:txBody>
                  <a:tcPr>
                    <a:solidFill>
                      <a:schemeClr val="tx1"/>
                    </a:solidFill>
                  </a:tcPr>
                </a:tc>
                <a:tc>
                  <a:txBody>
                    <a:bodyPr/>
                    <a:lstStyle/>
                    <a:p>
                      <a:endParaRPr lang="en-US" sz="1100" dirty="0"/>
                    </a:p>
                  </a:txBody>
                  <a:tcPr>
                    <a:solidFill>
                      <a:schemeClr val="tx1"/>
                    </a:solidFill>
                  </a:tcPr>
                </a:tc>
                <a:tc>
                  <a:txBody>
                    <a:bodyPr/>
                    <a:lstStyle/>
                    <a:p>
                      <a:endParaRPr lang="en-US" sz="1100" dirty="0"/>
                    </a:p>
                  </a:txBody>
                  <a:tcPr>
                    <a:solidFill>
                      <a:schemeClr val="tx1"/>
                    </a:solidFill>
                  </a:tcPr>
                </a:tc>
                <a:tc>
                  <a:txBody>
                    <a:bodyPr/>
                    <a:lstStyle/>
                    <a:p>
                      <a:endParaRPr lang="en-US" sz="1100" dirty="0"/>
                    </a:p>
                  </a:txBody>
                  <a:tcPr>
                    <a:solidFill>
                      <a:schemeClr val="tx1"/>
                    </a:solidFill>
                  </a:tcPr>
                </a:tc>
                <a:tc>
                  <a:txBody>
                    <a:bodyPr/>
                    <a:lstStyle/>
                    <a:p>
                      <a:endParaRPr lang="en-US" sz="1100" dirty="0"/>
                    </a:p>
                  </a:txBody>
                  <a:tcPr>
                    <a:solidFill>
                      <a:schemeClr val="tx1"/>
                    </a:solidFill>
                  </a:tcPr>
                </a:tc>
                <a:tc>
                  <a:txBody>
                    <a:bodyPr/>
                    <a:lstStyle/>
                    <a:p>
                      <a:endParaRPr lang="en-US" sz="1100" dirty="0"/>
                    </a:p>
                  </a:txBody>
                  <a:tcPr>
                    <a:solidFill>
                      <a:schemeClr val="tx1"/>
                    </a:solidFill>
                  </a:tcPr>
                </a:tc>
                <a:tc>
                  <a:txBody>
                    <a:bodyPr/>
                    <a:lstStyle/>
                    <a:p>
                      <a:endParaRPr lang="en-US" sz="1100" dirty="0"/>
                    </a:p>
                  </a:txBody>
                  <a:tcPr>
                    <a:solidFill>
                      <a:schemeClr val="tx1"/>
                    </a:solidFill>
                  </a:tcPr>
                </a:tc>
                <a:tc>
                  <a:txBody>
                    <a:bodyPr/>
                    <a:lstStyle/>
                    <a:p>
                      <a:endParaRPr lang="en-US" sz="1100" dirty="0"/>
                    </a:p>
                  </a:txBody>
                  <a:tcPr>
                    <a:solidFill>
                      <a:schemeClr val="tx1"/>
                    </a:solidFill>
                  </a:tcPr>
                </a:tc>
                <a:extLst>
                  <a:ext uri="{0D108BD9-81ED-4DB2-BD59-A6C34878D82A}">
                    <a16:rowId xmlns:a16="http://schemas.microsoft.com/office/drawing/2014/main" val="1415235478"/>
                  </a:ext>
                </a:extLst>
              </a:tr>
            </a:tbl>
          </a:graphicData>
        </a:graphic>
      </p:graphicFrame>
    </p:spTree>
    <p:extLst>
      <p:ext uri="{BB962C8B-B14F-4D97-AF65-F5344CB8AC3E}">
        <p14:creationId xmlns:p14="http://schemas.microsoft.com/office/powerpoint/2010/main" val="4099735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AEA81-7A43-4A13-9788-28C5645D2458}"/>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ECE79EFD-53AB-4125-9E0C-AAC079DF5DD2}"/>
              </a:ext>
            </a:extLst>
          </p:cNvPr>
          <p:cNvSpPr>
            <a:spLocks noGrp="1"/>
          </p:cNvSpPr>
          <p:nvPr>
            <p:ph idx="1"/>
          </p:nvPr>
        </p:nvSpPr>
        <p:spPr/>
        <p:txBody>
          <a:bodyPr/>
          <a:lstStyle/>
          <a:p>
            <a:r>
              <a:rPr lang="en-US" dirty="0"/>
              <a:t>This project will at the end contribute towards enhancing shopper experience while shopping online for clothes with ease and from a wide network of designers from all over the country.</a:t>
            </a:r>
          </a:p>
          <a:p>
            <a:r>
              <a:rPr lang="en-US" dirty="0"/>
              <a:t>Income earning opportunities will also be created for the designers and the transporters within, hence bettering lives for all the parties involved while contributing to economic development. </a:t>
            </a:r>
          </a:p>
          <a:p>
            <a:pPr lvl="4"/>
            <a:endParaRPr lang="en-US" dirty="0"/>
          </a:p>
        </p:txBody>
      </p:sp>
    </p:spTree>
    <p:extLst>
      <p:ext uri="{BB962C8B-B14F-4D97-AF65-F5344CB8AC3E}">
        <p14:creationId xmlns:p14="http://schemas.microsoft.com/office/powerpoint/2010/main" val="3279680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2BAF7-AECB-470D-B5FD-9AE4667BE5C9}"/>
              </a:ext>
            </a:extLst>
          </p:cNvPr>
          <p:cNvSpPr>
            <a:spLocks noGrp="1"/>
          </p:cNvSpPr>
          <p:nvPr>
            <p:ph type="title"/>
          </p:nvPr>
        </p:nvSpPr>
        <p:spPr/>
        <p:txBody>
          <a:bodyPr/>
          <a:lstStyle/>
          <a:p>
            <a:r>
              <a:rPr lang="en-US" dirty="0"/>
              <a:t>The End</a:t>
            </a:r>
          </a:p>
        </p:txBody>
      </p:sp>
      <p:sp>
        <p:nvSpPr>
          <p:cNvPr id="3" name="Content Placeholder 2">
            <a:extLst>
              <a:ext uri="{FF2B5EF4-FFF2-40B4-BE49-F238E27FC236}">
                <a16:creationId xmlns:a16="http://schemas.microsoft.com/office/drawing/2014/main" id="{C83B26EA-F015-45A2-84E6-74F4FAD59D3B}"/>
              </a:ext>
            </a:extLst>
          </p:cNvPr>
          <p:cNvSpPr>
            <a:spLocks noGrp="1"/>
          </p:cNvSpPr>
          <p:nvPr>
            <p:ph idx="1"/>
          </p:nvPr>
        </p:nvSpPr>
        <p:spPr/>
        <p:txBody>
          <a:bodyPr/>
          <a:lstStyle/>
          <a:p>
            <a:pPr marL="0" indent="0">
              <a:buNone/>
            </a:pPr>
            <a:r>
              <a:rPr lang="en-US" dirty="0"/>
              <a:t>		</a:t>
            </a:r>
          </a:p>
          <a:p>
            <a:pPr marL="0" indent="0">
              <a:buNone/>
            </a:pPr>
            <a:endParaRPr lang="en-US" dirty="0"/>
          </a:p>
          <a:p>
            <a:pPr marL="0" indent="0">
              <a:buNone/>
            </a:pPr>
            <a:r>
              <a:rPr lang="en-US" dirty="0"/>
              <a:t>						</a:t>
            </a:r>
            <a:r>
              <a:rPr lang="en-US" dirty="0">
                <a:solidFill>
                  <a:srgbClr val="FF0000"/>
                </a:solidFill>
              </a:rPr>
              <a:t>…Thank You For Your Time…</a:t>
            </a:r>
          </a:p>
        </p:txBody>
      </p:sp>
    </p:spTree>
    <p:extLst>
      <p:ext uri="{BB962C8B-B14F-4D97-AF65-F5344CB8AC3E}">
        <p14:creationId xmlns:p14="http://schemas.microsoft.com/office/powerpoint/2010/main" val="2281598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7B4DD-92D4-4A0E-BD83-C07F33279374}"/>
              </a:ext>
            </a:extLst>
          </p:cNvPr>
          <p:cNvSpPr>
            <a:spLocks noGrp="1"/>
          </p:cNvSpPr>
          <p:nvPr>
            <p:ph type="title"/>
          </p:nvPr>
        </p:nvSpPr>
        <p:spPr>
          <a:xfrm>
            <a:off x="1295402" y="982133"/>
            <a:ext cx="9601196" cy="970236"/>
          </a:xfrm>
        </p:spPr>
        <p:txBody>
          <a:bodyPr/>
          <a:lstStyle/>
          <a:p>
            <a:r>
              <a:rPr lang="en-US" dirty="0"/>
              <a:t>Introduction</a:t>
            </a:r>
          </a:p>
        </p:txBody>
      </p:sp>
      <p:sp>
        <p:nvSpPr>
          <p:cNvPr id="3" name="Content Placeholder 2">
            <a:extLst>
              <a:ext uri="{FF2B5EF4-FFF2-40B4-BE49-F238E27FC236}">
                <a16:creationId xmlns:a16="http://schemas.microsoft.com/office/drawing/2014/main" id="{5789F440-45A4-47E5-BF65-B44711968FA9}"/>
              </a:ext>
            </a:extLst>
          </p:cNvPr>
          <p:cNvSpPr>
            <a:spLocks noGrp="1"/>
          </p:cNvSpPr>
          <p:nvPr>
            <p:ph idx="1"/>
          </p:nvPr>
        </p:nvSpPr>
        <p:spPr/>
        <p:txBody>
          <a:bodyPr>
            <a:normAutofit/>
          </a:bodyPr>
          <a:lstStyle/>
          <a:p>
            <a:r>
              <a:rPr lang="en-US" dirty="0"/>
              <a:t>This project sets it focus on the online shopping clothing stores</a:t>
            </a:r>
          </a:p>
          <a:p>
            <a:r>
              <a:rPr lang="en-US" dirty="0"/>
              <a:t>People were in the past constrained to going to the shops and markets to make a purchase, a tedious and time consuming process.</a:t>
            </a:r>
          </a:p>
          <a:p>
            <a:r>
              <a:rPr lang="en-US" dirty="0"/>
              <a:t>Online stores have revolutionized the way shoppers make purchases enabling people to carry out shopping at the comfort of their homes.</a:t>
            </a:r>
          </a:p>
          <a:p>
            <a:r>
              <a:rPr lang="en-US" dirty="0"/>
              <a:t>The stores therefore have a list of chosen designers and transporters who handles the cloth production and shipping services respectively.</a:t>
            </a:r>
          </a:p>
        </p:txBody>
      </p:sp>
    </p:spTree>
    <p:extLst>
      <p:ext uri="{BB962C8B-B14F-4D97-AF65-F5344CB8AC3E}">
        <p14:creationId xmlns:p14="http://schemas.microsoft.com/office/powerpoint/2010/main" val="177991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F0F67-D84F-4DCB-BE1A-87A91509E9BB}"/>
              </a:ext>
            </a:extLst>
          </p:cNvPr>
          <p:cNvSpPr>
            <a:spLocks noGrp="1"/>
          </p:cNvSpPr>
          <p:nvPr>
            <p:ph type="title"/>
          </p:nvPr>
        </p:nvSpPr>
        <p:spPr/>
        <p:txBody>
          <a:bodyPr/>
          <a:lstStyle/>
          <a:p>
            <a:r>
              <a:rPr lang="en-US" dirty="0"/>
              <a:t>Research Problem</a:t>
            </a:r>
          </a:p>
        </p:txBody>
      </p:sp>
      <p:sp>
        <p:nvSpPr>
          <p:cNvPr id="3" name="Content Placeholder 2">
            <a:extLst>
              <a:ext uri="{FF2B5EF4-FFF2-40B4-BE49-F238E27FC236}">
                <a16:creationId xmlns:a16="http://schemas.microsoft.com/office/drawing/2014/main" id="{68C0E7A6-B9BF-4F52-AA51-2906F7279D78}"/>
              </a:ext>
            </a:extLst>
          </p:cNvPr>
          <p:cNvSpPr>
            <a:spLocks noGrp="1"/>
          </p:cNvSpPr>
          <p:nvPr>
            <p:ph idx="1"/>
          </p:nvPr>
        </p:nvSpPr>
        <p:spPr/>
        <p:txBody>
          <a:bodyPr>
            <a:normAutofit fontScale="92500" lnSpcReduction="10000"/>
          </a:bodyPr>
          <a:lstStyle/>
          <a:p>
            <a:r>
              <a:rPr lang="en-US" dirty="0"/>
              <a:t>Despite online cloth shopping stores being quite essential in giving the best shopping experience there's still a lot of gaps that is left unattended to.</a:t>
            </a:r>
          </a:p>
          <a:p>
            <a:r>
              <a:rPr lang="en-US" dirty="0"/>
              <a:t>The stores lack variety due to only relying on a fixed number of designers for their cloth merchandise, locking out the rest of the talented designers and limiting them only to the shoppers in their locality.</a:t>
            </a:r>
          </a:p>
          <a:p>
            <a:r>
              <a:rPr lang="en-US" dirty="0"/>
              <a:t>There is lack of personal touch and originality in the clothed due relaxed competition in the online market hence forcing the shopper to settle for only standard quality clothing.</a:t>
            </a:r>
          </a:p>
          <a:p>
            <a:r>
              <a:rPr lang="en-US" dirty="0"/>
              <a:t>The shipping services are also under-used</a:t>
            </a:r>
          </a:p>
        </p:txBody>
      </p:sp>
    </p:spTree>
    <p:extLst>
      <p:ext uri="{BB962C8B-B14F-4D97-AF65-F5344CB8AC3E}">
        <p14:creationId xmlns:p14="http://schemas.microsoft.com/office/powerpoint/2010/main" val="3507125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37FB4-EF52-4537-A302-7BB138409F4E}"/>
              </a:ext>
            </a:extLst>
          </p:cNvPr>
          <p:cNvSpPr>
            <a:spLocks noGrp="1"/>
          </p:cNvSpPr>
          <p:nvPr>
            <p:ph type="title"/>
          </p:nvPr>
        </p:nvSpPr>
        <p:spPr/>
        <p:txBody>
          <a:bodyPr/>
          <a:lstStyle/>
          <a:p>
            <a:r>
              <a:rPr lang="en-US" dirty="0"/>
              <a:t>Proposed Solution</a:t>
            </a:r>
          </a:p>
        </p:txBody>
      </p:sp>
      <p:sp>
        <p:nvSpPr>
          <p:cNvPr id="3" name="Content Placeholder 2">
            <a:extLst>
              <a:ext uri="{FF2B5EF4-FFF2-40B4-BE49-F238E27FC236}">
                <a16:creationId xmlns:a16="http://schemas.microsoft.com/office/drawing/2014/main" id="{F66AB726-D343-406E-8360-4761210F7DF8}"/>
              </a:ext>
            </a:extLst>
          </p:cNvPr>
          <p:cNvSpPr>
            <a:spLocks noGrp="1"/>
          </p:cNvSpPr>
          <p:nvPr>
            <p:ph idx="1"/>
          </p:nvPr>
        </p:nvSpPr>
        <p:spPr/>
        <p:txBody>
          <a:bodyPr/>
          <a:lstStyle/>
          <a:p>
            <a:r>
              <a:rPr lang="en-US" dirty="0"/>
              <a:t>Providing a platform that any designer can easily sign up and sell their produce to a wider market without restrictions.</a:t>
            </a:r>
          </a:p>
          <a:p>
            <a:r>
              <a:rPr lang="en-US" dirty="0"/>
              <a:t>The system should also enable transporters to carry offer out shipping services at a cost.</a:t>
            </a:r>
          </a:p>
          <a:p>
            <a:r>
              <a:rPr lang="en-US" dirty="0"/>
              <a:t>Enable the shoppers to get access to a wider list of designers hence getting more variety of the product hence ensuring high quality of clothes of purchased and therefore better customer satisfaction.</a:t>
            </a:r>
          </a:p>
        </p:txBody>
      </p:sp>
    </p:spTree>
    <p:extLst>
      <p:ext uri="{BB962C8B-B14F-4D97-AF65-F5344CB8AC3E}">
        <p14:creationId xmlns:p14="http://schemas.microsoft.com/office/powerpoint/2010/main" val="1163329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7BDCF-02D7-4D6B-B381-3E6B1058B15A}"/>
              </a:ext>
            </a:extLst>
          </p:cNvPr>
          <p:cNvSpPr>
            <a:spLocks noGrp="1"/>
          </p:cNvSpPr>
          <p:nvPr>
            <p:ph type="title"/>
          </p:nvPr>
        </p:nvSpPr>
        <p:spPr/>
        <p:txBody>
          <a:bodyPr/>
          <a:lstStyle/>
          <a:p>
            <a:r>
              <a:rPr lang="en-US" dirty="0"/>
              <a:t>Research Objectives</a:t>
            </a:r>
          </a:p>
        </p:txBody>
      </p:sp>
      <p:sp>
        <p:nvSpPr>
          <p:cNvPr id="3" name="Content Placeholder 2">
            <a:extLst>
              <a:ext uri="{FF2B5EF4-FFF2-40B4-BE49-F238E27FC236}">
                <a16:creationId xmlns:a16="http://schemas.microsoft.com/office/drawing/2014/main" id="{4178D50E-805F-4C09-A44C-08D4117CCD2D}"/>
              </a:ext>
            </a:extLst>
          </p:cNvPr>
          <p:cNvSpPr>
            <a:spLocks noGrp="1"/>
          </p:cNvSpPr>
          <p:nvPr>
            <p:ph idx="1"/>
          </p:nvPr>
        </p:nvSpPr>
        <p:spPr/>
        <p:txBody>
          <a:bodyPr/>
          <a:lstStyle/>
          <a:p>
            <a:r>
              <a:rPr lang="en-US" dirty="0"/>
              <a:t>A research on current online stores was carried out with an aim of finding out the following:</a:t>
            </a:r>
          </a:p>
          <a:p>
            <a:pPr marL="971550" lvl="1" indent="-514350">
              <a:buFont typeface="+mj-lt"/>
              <a:buAutoNum type="romanLcPeriod"/>
            </a:pPr>
            <a:r>
              <a:rPr lang="en-US" dirty="0"/>
              <a:t>How the current online stores work </a:t>
            </a:r>
          </a:p>
          <a:p>
            <a:pPr marL="971550" lvl="1" indent="-514350">
              <a:buFont typeface="+mj-lt"/>
              <a:buAutoNum type="romanLcPeriod"/>
            </a:pPr>
            <a:r>
              <a:rPr lang="en-US" dirty="0"/>
              <a:t>What is the business model that are used</a:t>
            </a:r>
          </a:p>
          <a:p>
            <a:pPr marL="971550" lvl="1" indent="-514350">
              <a:buFont typeface="+mj-lt"/>
              <a:buAutoNum type="romanLcPeriod"/>
            </a:pPr>
            <a:r>
              <a:rPr lang="en-US" dirty="0"/>
              <a:t>Who are the contributing parties that make online shopping</a:t>
            </a:r>
          </a:p>
          <a:p>
            <a:pPr marL="971550" lvl="1" indent="-514350">
              <a:buFont typeface="+mj-lt"/>
              <a:buAutoNum type="romanLcPeriod"/>
            </a:pPr>
            <a:r>
              <a:rPr lang="en-US" dirty="0"/>
              <a:t>What are the major is weaknesses that exist</a:t>
            </a:r>
          </a:p>
          <a:p>
            <a:pPr marL="971550" lvl="1" indent="-514350">
              <a:buFont typeface="+mj-lt"/>
              <a:buAutoNum type="romanLcPeriod"/>
            </a:pPr>
            <a:r>
              <a:rPr lang="en-US" dirty="0"/>
              <a:t>How can the systems can be made more efficient to improve customer experience.</a:t>
            </a:r>
          </a:p>
        </p:txBody>
      </p:sp>
    </p:spTree>
    <p:extLst>
      <p:ext uri="{BB962C8B-B14F-4D97-AF65-F5344CB8AC3E}">
        <p14:creationId xmlns:p14="http://schemas.microsoft.com/office/powerpoint/2010/main" val="1689676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67504-E47F-4041-8AB8-B55C1DEDEAA7}"/>
              </a:ext>
            </a:extLst>
          </p:cNvPr>
          <p:cNvSpPr>
            <a:spLocks noGrp="1"/>
          </p:cNvSpPr>
          <p:nvPr>
            <p:ph type="title"/>
          </p:nvPr>
        </p:nvSpPr>
        <p:spPr/>
        <p:txBody>
          <a:bodyPr/>
          <a:lstStyle/>
          <a:p>
            <a:r>
              <a:rPr lang="en-US" dirty="0"/>
              <a:t>Research Questions</a:t>
            </a:r>
          </a:p>
        </p:txBody>
      </p:sp>
      <p:sp>
        <p:nvSpPr>
          <p:cNvPr id="3" name="Content Placeholder 2">
            <a:extLst>
              <a:ext uri="{FF2B5EF4-FFF2-40B4-BE49-F238E27FC236}">
                <a16:creationId xmlns:a16="http://schemas.microsoft.com/office/drawing/2014/main" id="{4991EA43-AD60-4573-A07D-EC36C1EF7E6D}"/>
              </a:ext>
            </a:extLst>
          </p:cNvPr>
          <p:cNvSpPr>
            <a:spLocks noGrp="1"/>
          </p:cNvSpPr>
          <p:nvPr>
            <p:ph idx="1"/>
          </p:nvPr>
        </p:nvSpPr>
        <p:spPr/>
        <p:txBody>
          <a:bodyPr>
            <a:normAutofit fontScale="92500"/>
          </a:bodyPr>
          <a:lstStyle/>
          <a:p>
            <a:r>
              <a:rPr lang="en-US" dirty="0"/>
              <a:t>The research on online and traditional shopping stores was carried out with the following stores in mind:</a:t>
            </a:r>
          </a:p>
          <a:p>
            <a:pPr marL="971550" lvl="1" indent="-514350">
              <a:buFont typeface="+mj-lt"/>
              <a:buAutoNum type="romanLcPeriod"/>
            </a:pPr>
            <a:r>
              <a:rPr lang="en-US" dirty="0"/>
              <a:t>How does online shopping work in general stores.</a:t>
            </a:r>
          </a:p>
          <a:p>
            <a:pPr marL="971550" lvl="1" indent="-514350">
              <a:buFont typeface="+mj-lt"/>
              <a:buAutoNum type="romanLcPeriod"/>
            </a:pPr>
            <a:r>
              <a:rPr lang="en-US" dirty="0"/>
              <a:t>What are the various business models that are placed in the working of the online stores.</a:t>
            </a:r>
          </a:p>
          <a:p>
            <a:pPr marL="971550" lvl="1" indent="-514350">
              <a:buFont typeface="+mj-lt"/>
              <a:buAutoNum type="romanLcPeriod"/>
            </a:pPr>
            <a:r>
              <a:rPr lang="en-US" dirty="0"/>
              <a:t>Who are the specific group of individuals that make up the structure of the online shopping stores.</a:t>
            </a:r>
          </a:p>
          <a:p>
            <a:pPr marL="971550" lvl="1" indent="-514350">
              <a:buFont typeface="+mj-lt"/>
              <a:buAutoNum type="romanLcPeriod"/>
            </a:pPr>
            <a:r>
              <a:rPr lang="en-US" dirty="0"/>
              <a:t>What are the major issues facing the current list of stores and how they can be addressed.</a:t>
            </a:r>
          </a:p>
          <a:p>
            <a:pPr marL="971550" lvl="1" indent="-514350">
              <a:buFont typeface="+mj-lt"/>
              <a:buAutoNum type="romanLcPeriod"/>
            </a:pPr>
            <a:r>
              <a:rPr lang="en-US" dirty="0"/>
              <a:t>How can the shopping experience be enhanced and by what additional feature.</a:t>
            </a:r>
          </a:p>
        </p:txBody>
      </p:sp>
    </p:spTree>
    <p:extLst>
      <p:ext uri="{BB962C8B-B14F-4D97-AF65-F5344CB8AC3E}">
        <p14:creationId xmlns:p14="http://schemas.microsoft.com/office/powerpoint/2010/main" val="1554376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61835-FE09-41A6-AA66-9BB4FC7FC42E}"/>
              </a:ext>
            </a:extLst>
          </p:cNvPr>
          <p:cNvSpPr>
            <a:spLocks noGrp="1"/>
          </p:cNvSpPr>
          <p:nvPr>
            <p:ph type="title"/>
          </p:nvPr>
        </p:nvSpPr>
        <p:spPr/>
        <p:txBody>
          <a:bodyPr/>
          <a:lstStyle/>
          <a:p>
            <a:r>
              <a:rPr lang="en-US" dirty="0"/>
              <a:t>Literature Review</a:t>
            </a:r>
          </a:p>
        </p:txBody>
      </p:sp>
      <p:sp>
        <p:nvSpPr>
          <p:cNvPr id="3" name="Content Placeholder 2">
            <a:extLst>
              <a:ext uri="{FF2B5EF4-FFF2-40B4-BE49-F238E27FC236}">
                <a16:creationId xmlns:a16="http://schemas.microsoft.com/office/drawing/2014/main" id="{5D61A4D3-B77E-402F-B460-9BC5E1BA2A35}"/>
              </a:ext>
            </a:extLst>
          </p:cNvPr>
          <p:cNvSpPr>
            <a:spLocks noGrp="1"/>
          </p:cNvSpPr>
          <p:nvPr>
            <p:ph idx="1"/>
          </p:nvPr>
        </p:nvSpPr>
        <p:spPr/>
        <p:txBody>
          <a:bodyPr>
            <a:normAutofit fontScale="92500" lnSpcReduction="10000"/>
          </a:bodyPr>
          <a:lstStyle/>
          <a:p>
            <a:r>
              <a:rPr lang="en-US" dirty="0"/>
              <a:t>During my research I was able to come up with detailed information on how the online stores worked and their business models that they. </a:t>
            </a:r>
          </a:p>
          <a:p>
            <a:r>
              <a:rPr lang="en-US" dirty="0"/>
              <a:t>The information on the online shopping stores also enabled the determining the various parties involved in online shopping and their individual roles in the system.</a:t>
            </a:r>
          </a:p>
          <a:p>
            <a:r>
              <a:rPr lang="en-US" dirty="0"/>
              <a:t>While focusing on online shopping stores which dealt in clothing I was also able to carry out a review on the following shopping stores</a:t>
            </a:r>
          </a:p>
          <a:p>
            <a:pPr marL="1314450" lvl="2" indent="-400050">
              <a:buFont typeface="+mj-lt"/>
              <a:buAutoNum type="romanLcPeriod"/>
            </a:pPr>
            <a:r>
              <a:rPr lang="en-US" dirty="0"/>
              <a:t> Mimi Kenya Online Shopping stores</a:t>
            </a:r>
          </a:p>
          <a:p>
            <a:pPr marL="1314450" lvl="2" indent="-400050">
              <a:buFont typeface="+mj-lt"/>
              <a:buAutoNum type="romanLcPeriod"/>
            </a:pPr>
            <a:r>
              <a:rPr lang="en-US" dirty="0"/>
              <a:t>Jumia online shopping Store</a:t>
            </a:r>
          </a:p>
          <a:p>
            <a:pPr marL="1314450" lvl="2" indent="-400050">
              <a:buFont typeface="+mj-lt"/>
              <a:buAutoNum type="romanLcPeriod"/>
            </a:pPr>
            <a:r>
              <a:rPr lang="en-US" dirty="0"/>
              <a:t>Mama Mike’s Online Shopping store</a:t>
            </a:r>
          </a:p>
        </p:txBody>
      </p:sp>
    </p:spTree>
    <p:extLst>
      <p:ext uri="{BB962C8B-B14F-4D97-AF65-F5344CB8AC3E}">
        <p14:creationId xmlns:p14="http://schemas.microsoft.com/office/powerpoint/2010/main" val="4275814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B4377-C25B-4A94-A093-813454231DF5}"/>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8C6CE4BD-FC20-40B5-B389-817C68B357BB}"/>
              </a:ext>
            </a:extLst>
          </p:cNvPr>
          <p:cNvSpPr>
            <a:spLocks noGrp="1"/>
          </p:cNvSpPr>
          <p:nvPr>
            <p:ph idx="1"/>
          </p:nvPr>
        </p:nvSpPr>
        <p:spPr/>
        <p:txBody>
          <a:bodyPr>
            <a:normAutofit fontScale="92500" lnSpcReduction="20000"/>
          </a:bodyPr>
          <a:lstStyle/>
          <a:p>
            <a:r>
              <a:rPr lang="en-US" dirty="0"/>
              <a:t>My research mainly employed the use of quantitative design techniques in order to gather data about people and their experience and expectations they have while shopping online for clothes.</a:t>
            </a:r>
          </a:p>
          <a:p>
            <a:r>
              <a:rPr lang="en-US" dirty="0"/>
              <a:t>My main quantitative tool of research was the use of a questionnaire. </a:t>
            </a:r>
          </a:p>
          <a:p>
            <a:r>
              <a:rPr lang="en-US" dirty="0"/>
              <a:t>A questionnaire was developed and distributed among random individuals within and away from the campus environment with an aim of collecting data on their feedback concerning online clothing stores.</a:t>
            </a:r>
          </a:p>
          <a:p>
            <a:r>
              <a:rPr lang="en-US" dirty="0"/>
              <a:t>The data was then analyzed and conclusions drawn from them on the peoples opinion on online shopping and the type of improvements that they hoped to see takes place.</a:t>
            </a:r>
          </a:p>
        </p:txBody>
      </p:sp>
    </p:spTree>
    <p:extLst>
      <p:ext uri="{BB962C8B-B14F-4D97-AF65-F5344CB8AC3E}">
        <p14:creationId xmlns:p14="http://schemas.microsoft.com/office/powerpoint/2010/main" val="1757978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78BA3-7098-4DD9-AE19-48B1BE392321}"/>
              </a:ext>
            </a:extLst>
          </p:cNvPr>
          <p:cNvSpPr>
            <a:spLocks noGrp="1"/>
          </p:cNvSpPr>
          <p:nvPr>
            <p:ph type="title"/>
          </p:nvPr>
        </p:nvSpPr>
        <p:spPr/>
        <p:txBody>
          <a:bodyPr/>
          <a:lstStyle/>
          <a:p>
            <a:r>
              <a:rPr lang="en-US" dirty="0"/>
              <a:t>Methodology (cont…) </a:t>
            </a:r>
          </a:p>
        </p:txBody>
      </p:sp>
      <p:sp>
        <p:nvSpPr>
          <p:cNvPr id="3" name="Content Placeholder 2">
            <a:extLst>
              <a:ext uri="{FF2B5EF4-FFF2-40B4-BE49-F238E27FC236}">
                <a16:creationId xmlns:a16="http://schemas.microsoft.com/office/drawing/2014/main" id="{E8085149-DB41-437C-BBD3-1D729870106E}"/>
              </a:ext>
            </a:extLst>
          </p:cNvPr>
          <p:cNvSpPr>
            <a:spLocks noGrp="1"/>
          </p:cNvSpPr>
          <p:nvPr>
            <p:ph idx="1"/>
          </p:nvPr>
        </p:nvSpPr>
        <p:spPr/>
        <p:txBody>
          <a:bodyPr/>
          <a:lstStyle/>
          <a:p>
            <a:r>
              <a:rPr lang="en-US" dirty="0"/>
              <a:t>Apart from the  questionnaires, online articles served a great deal in offering information concerning the topic at hand.</a:t>
            </a:r>
          </a:p>
          <a:p>
            <a:r>
              <a:rPr lang="en-US" dirty="0"/>
              <a:t>A  visit to the websites that dealt with the same business was also of great use to the research because it exposed me to the various business models used by the different stores to achieve their purpose.</a:t>
            </a:r>
          </a:p>
        </p:txBody>
      </p:sp>
    </p:spTree>
    <p:extLst>
      <p:ext uri="{BB962C8B-B14F-4D97-AF65-F5344CB8AC3E}">
        <p14:creationId xmlns:p14="http://schemas.microsoft.com/office/powerpoint/2010/main" val="346676239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979</TotalTime>
  <Words>830</Words>
  <Application>Microsoft Office PowerPoint</Application>
  <PresentationFormat>Widescreen</PresentationFormat>
  <Paragraphs>103</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Garamond</vt:lpstr>
      <vt:lpstr>Organic</vt:lpstr>
      <vt:lpstr>ONLINE PEACE TAILORING SHOPPING STORE</vt:lpstr>
      <vt:lpstr>Introduction</vt:lpstr>
      <vt:lpstr>Research Problem</vt:lpstr>
      <vt:lpstr>Proposed Solution</vt:lpstr>
      <vt:lpstr>Research Objectives</vt:lpstr>
      <vt:lpstr>Research Questions</vt:lpstr>
      <vt:lpstr>Literature Review</vt:lpstr>
      <vt:lpstr>Methodology</vt:lpstr>
      <vt:lpstr>Methodology (cont…) </vt:lpstr>
      <vt:lpstr>Design</vt:lpstr>
      <vt:lpstr>Design(cont…)</vt:lpstr>
      <vt:lpstr>Project Work Plan</vt:lpstr>
      <vt:lpstr>Conclusions</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PEACE TAILORING SHOPPING STORE</dc:title>
  <dc:creator>JOB OKELLO</dc:creator>
  <cp:lastModifiedBy>JOB OKELLO</cp:lastModifiedBy>
  <cp:revision>35</cp:revision>
  <dcterms:created xsi:type="dcterms:W3CDTF">2018-11-27T02:57:17Z</dcterms:created>
  <dcterms:modified xsi:type="dcterms:W3CDTF">2018-11-29T11:48:29Z</dcterms:modified>
</cp:coreProperties>
</file>