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66" r:id="rId2"/>
    <p:sldId id="265" r:id="rId3"/>
    <p:sldId id="257" r:id="rId4"/>
    <p:sldId id="258" r:id="rId5"/>
    <p:sldId id="259" r:id="rId6"/>
    <p:sldId id="263" r:id="rId7"/>
    <p:sldId id="264" r:id="rId8"/>
    <p:sldId id="267" r:id="rId9"/>
    <p:sldId id="272" r:id="rId10"/>
    <p:sldId id="268" r:id="rId11"/>
    <p:sldId id="260" r:id="rId12"/>
    <p:sldId id="261" r:id="rId13"/>
    <p:sldId id="273" r:id="rId14"/>
    <p:sldId id="274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99" autoAdjust="0"/>
    <p:restoredTop sz="90929"/>
  </p:normalViewPr>
  <p:slideViewPr>
    <p:cSldViewPr>
      <p:cViewPr varScale="1">
        <p:scale>
          <a:sx n="64" d="100"/>
          <a:sy n="64" d="100"/>
        </p:scale>
        <p:origin x="1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E3856E-3AC4-46BB-BF2B-EF6CE4BCE876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45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400DF-D500-40D0-89A2-4C6EC494F6AA}" type="slidenum">
              <a:rPr lang="cs-CZ"/>
              <a:pPr/>
              <a:t>3</a:t>
            </a:fld>
            <a:endParaRPr lang="cs-CZ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601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41D1B-2E1B-42A2-8BC5-BB8934572D1A}" type="slidenum">
              <a:rPr lang="cs-CZ"/>
              <a:pPr/>
              <a:t>4</a:t>
            </a:fld>
            <a:endParaRPr lang="cs-CZ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004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685D-7474-449A-9A3E-C4892CF12155}" type="slidenum">
              <a:rPr lang="cs-CZ"/>
              <a:pPr/>
              <a:t>5</a:t>
            </a:fld>
            <a:endParaRPr lang="cs-CZ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47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685D-7474-449A-9A3E-C4892CF12155}" type="slidenum">
              <a:rPr lang="cs-CZ"/>
              <a:pPr/>
              <a:t>6</a:t>
            </a:fld>
            <a:endParaRPr lang="cs-CZ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22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AB44B-2000-47FB-838A-503D273C7543}" type="slidenum">
              <a:rPr lang="cs-CZ"/>
              <a:pPr/>
              <a:t>11</a:t>
            </a:fld>
            <a:endParaRPr lang="cs-CZ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80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AD207-A8AF-4335-B731-7DB0BA8031CC}" type="slidenum">
              <a:rPr lang="cs-CZ"/>
              <a:pPr/>
              <a:t>12</a:t>
            </a:fld>
            <a:endParaRPr lang="cs-CZ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84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AD207-A8AF-4335-B731-7DB0BA8031CC}" type="slidenum">
              <a:rPr lang="cs-CZ"/>
              <a:pPr/>
              <a:t>13</a:t>
            </a:fld>
            <a:endParaRPr lang="cs-CZ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400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AD207-A8AF-4335-B731-7DB0BA8031CC}" type="slidenum">
              <a:rPr lang="cs-CZ"/>
              <a:pPr/>
              <a:t>14</a:t>
            </a:fld>
            <a:endParaRPr lang="cs-CZ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10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upravíte styl předlohy nadpisu.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cs-CZ"/>
              <a:t>Klepnutím upravíte styl předlohy podnadpisu.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cs-CZ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cs-CZ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63180F74-D031-408A-815F-3ACC1121707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2F592-55D4-472A-906C-585052580A2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E9A8-F997-4845-8F3F-9A46768D880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842E2-308F-4F11-A90F-5F74298CD2B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35518-9C13-4976-9CDB-0502C7C8FD0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DB32-5706-463F-BAC7-0D539BACBD7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A1CE5-E2E8-4731-80B3-9DDC16E8BE9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35970-8621-4AC7-9874-CD110CB4D3E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8F5E-3E55-445E-82AA-938ECE05D4E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0E0EA-2034-42C5-B35A-088CDCA0D71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A48AE-D9AB-40AF-9007-56083897293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upravíte styl předlohy nadpisu.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upravíte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B9BB57D3-1268-4BF8-92EE-5D490A9CAA9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Informatika, informace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cs-CZ" altLang="cs-CZ" smtClean="0"/>
          </a:p>
        </p:txBody>
      </p:sp>
    </p:spTree>
    <p:extLst>
      <p:ext uri="{BB962C8B-B14F-4D97-AF65-F5344CB8AC3E}">
        <p14:creationId xmlns:p14="http://schemas.microsoft.com/office/powerpoint/2010/main" val="17000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zvuku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Dříve analogový záznam</a:t>
            </a:r>
          </a:p>
          <a:p>
            <a:r>
              <a:rPr lang="cs-CZ" dirty="0" smtClean="0"/>
              <a:t>Dnes digitální</a:t>
            </a:r>
          </a:p>
        </p:txBody>
      </p:sp>
    </p:spTree>
    <p:extLst>
      <p:ext uri="{BB962C8B-B14F-4D97-AF65-F5344CB8AC3E}">
        <p14:creationId xmlns:p14="http://schemas.microsoft.com/office/powerpoint/2010/main" val="1529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Analogová zařízení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905000"/>
            <a:ext cx="5448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105400"/>
            <a:ext cx="7543800" cy="1219200"/>
          </a:xfrm>
        </p:spPr>
        <p:txBody>
          <a:bodyPr/>
          <a:lstStyle/>
          <a:p>
            <a:r>
              <a:rPr lang="cs-CZ" dirty="0"/>
              <a:t>Pracuje s křivkou (např. magnetické pole);</a:t>
            </a:r>
          </a:p>
          <a:p>
            <a:r>
              <a:rPr lang="cs-CZ" dirty="0"/>
              <a:t>Při přenášení dochází ke ztrátě kvality.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Digitální zařízení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Převádí analogový signál na digitální – posloupnost nul a jedniček;</a:t>
            </a:r>
          </a:p>
          <a:p>
            <a:r>
              <a:rPr lang="cs-CZ" dirty="0"/>
              <a:t>Digitální signál lze šířit bez chyb (opravné kódy).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581400"/>
            <a:ext cx="386715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 zvuku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095872"/>
          </a:xfrm>
        </p:spPr>
        <p:txBody>
          <a:bodyPr/>
          <a:lstStyle/>
          <a:p>
            <a:r>
              <a:rPr lang="cs-CZ" dirty="0" smtClean="0"/>
              <a:t>Nekonečně mnoho hodnot původního analogového záznamu nahradíme konečným  počtem hodnot (</a:t>
            </a:r>
            <a:r>
              <a:rPr lang="cs-CZ" b="1" dirty="0" smtClean="0"/>
              <a:t>vzorkování</a:t>
            </a:r>
            <a:r>
              <a:rPr lang="cs-CZ" dirty="0" smtClean="0"/>
              <a:t>), vzniknou „obdélníčky“ –</a:t>
            </a:r>
            <a:endParaRPr lang="cs-CZ" dirty="0" smtClean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581400"/>
            <a:ext cx="386715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4077072"/>
            <a:ext cx="31242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cs-CZ" dirty="0" smtClean="0"/>
              <a:t>čím </a:t>
            </a:r>
            <a:r>
              <a:rPr lang="cs-CZ" dirty="0"/>
              <a:t>víc, tím líp, ale s </a:t>
            </a:r>
            <a:r>
              <a:rPr lang="cs-CZ" dirty="0" smtClean="0"/>
              <a:t>kvalitou  </a:t>
            </a:r>
            <a:r>
              <a:rPr lang="cs-CZ" kern="0" dirty="0" smtClean="0"/>
              <a:t>stoupá</a:t>
            </a:r>
            <a:br>
              <a:rPr lang="cs-CZ" kern="0" dirty="0" smtClean="0"/>
            </a:br>
            <a:r>
              <a:rPr lang="cs-CZ" kern="0" dirty="0" smtClean="0"/>
              <a:t>i náročnost a velikost</a:t>
            </a:r>
            <a:endParaRPr lang="cs-CZ" kern="0" dirty="0" smtClean="0"/>
          </a:p>
        </p:txBody>
      </p:sp>
    </p:spTree>
    <p:extLst>
      <p:ext uri="{BB962C8B-B14F-4D97-AF65-F5344CB8AC3E}">
        <p14:creationId xmlns:p14="http://schemas.microsoft.com/office/powerpoint/2010/main" val="15164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 zvuku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Také pro výšku obdélníků musíme zvolit konečný počet různých hodnot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581400"/>
            <a:ext cx="386715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55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zvuku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Výsledný záznam je kompromisem mezi kvalitou a velikostí</a:t>
            </a:r>
          </a:p>
          <a:p>
            <a:r>
              <a:rPr lang="cs-CZ" dirty="0" smtClean="0"/>
              <a:t>Různé formáty podle způsobu komprimace </a:t>
            </a:r>
            <a:r>
              <a:rPr lang="cs-CZ" dirty="0" smtClean="0"/>
              <a:t>(CD-DA, mp3, </a:t>
            </a:r>
            <a:r>
              <a:rPr lang="cs-CZ" dirty="0" err="1" smtClean="0"/>
              <a:t>wma</a:t>
            </a:r>
            <a:r>
              <a:rPr lang="cs-CZ" dirty="0" smtClean="0"/>
              <a:t> aj.)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9383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Video = kombinace obrazu a zvuku</a:t>
            </a:r>
          </a:p>
          <a:p>
            <a:r>
              <a:rPr lang="cs-CZ" dirty="0" smtClean="0"/>
              <a:t>Obraz se mění několikrát za sekundu</a:t>
            </a:r>
          </a:p>
          <a:p>
            <a:r>
              <a:rPr lang="cs-CZ" dirty="0" smtClean="0"/>
              <a:t>Podle způsobu komprimace rozlišujeme různé formáty (</a:t>
            </a:r>
            <a:r>
              <a:rPr lang="cs-CZ" dirty="0" err="1" smtClean="0"/>
              <a:t>mpeg</a:t>
            </a:r>
            <a:r>
              <a:rPr lang="cs-CZ" dirty="0" smtClean="0"/>
              <a:t>, H.264 aj.)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144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ROUBAL, Pavel. </a:t>
            </a:r>
            <a:r>
              <a:rPr lang="cs-CZ" i="1" dirty="0"/>
              <a:t>Informatika a výpočetní technika pro střední školy: teoretická učebnice</a:t>
            </a:r>
            <a:r>
              <a:rPr lang="cs-CZ" dirty="0"/>
              <a:t>. Vyd. 1. Brno: </a:t>
            </a:r>
            <a:r>
              <a:rPr lang="cs-CZ" dirty="0" err="1"/>
              <a:t>Computer</a:t>
            </a:r>
            <a:r>
              <a:rPr lang="cs-CZ" dirty="0"/>
              <a:t> </a:t>
            </a:r>
            <a:r>
              <a:rPr lang="cs-CZ" dirty="0" err="1"/>
              <a:t>Press</a:t>
            </a:r>
            <a:r>
              <a:rPr lang="cs-CZ" dirty="0"/>
              <a:t>, 2010, 103 s. ISBN 978-80-251-3228-9</a:t>
            </a:r>
            <a:r>
              <a:rPr lang="cs-CZ" dirty="0" smtClean="0"/>
              <a:t>.</a:t>
            </a:r>
          </a:p>
          <a:p>
            <a:r>
              <a:rPr lang="cs-CZ" dirty="0" smtClean="0"/>
              <a:t>Obrázky: </a:t>
            </a:r>
            <a:r>
              <a:rPr lang="cs-CZ" dirty="0" err="1" smtClean="0"/>
              <a:t>Wikimedia</a:t>
            </a:r>
            <a:r>
              <a:rPr lang="cs-CZ" dirty="0" smtClean="0"/>
              <a:t> </a:t>
            </a:r>
            <a:r>
              <a:rPr lang="cs-CZ" dirty="0" err="1" smtClean="0"/>
              <a:t>Commons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5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Informatika a informace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05113"/>
          </a:xfrm>
        </p:spPr>
        <p:txBody>
          <a:bodyPr/>
          <a:lstStyle/>
          <a:p>
            <a:pPr eaLnBrk="1" hangingPunct="1"/>
            <a:r>
              <a:rPr lang="cs-CZ" altLang="cs-CZ" dirty="0" smtClean="0"/>
              <a:t>Informatika je matematická disciplína zabývající se získáváním, zpracováním a využitím informací.</a:t>
            </a:r>
          </a:p>
          <a:p>
            <a:pPr eaLnBrk="1" hangingPunct="1"/>
            <a:r>
              <a:rPr lang="cs-CZ" altLang="cs-CZ" dirty="0" smtClean="0"/>
              <a:t>Informace je obsah sdělení, zpráva.</a:t>
            </a:r>
          </a:p>
        </p:txBody>
      </p:sp>
    </p:spTree>
    <p:extLst>
      <p:ext uri="{BB962C8B-B14F-4D97-AF65-F5344CB8AC3E}">
        <p14:creationId xmlns:p14="http://schemas.microsoft.com/office/powerpoint/2010/main" val="37648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Dvojková soustava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391400" cy="4114800"/>
          </a:xfrm>
        </p:spPr>
        <p:txBody>
          <a:bodyPr/>
          <a:lstStyle/>
          <a:p>
            <a:r>
              <a:rPr lang="cs-CZ" dirty="0"/>
              <a:t>Data v počítači jsou reprezentována ve dvojkové soustavě;</a:t>
            </a:r>
          </a:p>
          <a:p>
            <a:r>
              <a:rPr lang="cs-CZ" dirty="0"/>
              <a:t>Vše zakódováno pomocí znaků 0 a 1;</a:t>
            </a:r>
          </a:p>
          <a:p>
            <a:r>
              <a:rPr lang="cs-CZ" dirty="0"/>
              <a:t>0 = není napětí;</a:t>
            </a:r>
          </a:p>
          <a:p>
            <a:r>
              <a:rPr lang="cs-CZ" dirty="0"/>
              <a:t>1 = je napětí.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Bit a bajt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43800" cy="4114800"/>
          </a:xfrm>
        </p:spPr>
        <p:txBody>
          <a:bodyPr/>
          <a:lstStyle/>
          <a:p>
            <a:r>
              <a:rPr lang="cs-CZ" dirty="0"/>
              <a:t>1 bit (1 b)… nejmenší jednotka informace, jednička nebo nula;</a:t>
            </a:r>
          </a:p>
          <a:p>
            <a:r>
              <a:rPr lang="cs-CZ" dirty="0"/>
              <a:t>8 bitů = 256 různých kombinací nul a jedniček</a:t>
            </a:r>
          </a:p>
          <a:p>
            <a:pPr lvl="1"/>
            <a:r>
              <a:rPr lang="cs-CZ" dirty="0"/>
              <a:t>např. 10010011 nebo 00001111</a:t>
            </a:r>
          </a:p>
          <a:p>
            <a:pPr lvl="1"/>
            <a:r>
              <a:rPr lang="cs-CZ" dirty="0"/>
              <a:t>vleze se celá abeceda</a:t>
            </a:r>
          </a:p>
          <a:p>
            <a:r>
              <a:rPr lang="cs-CZ" dirty="0"/>
              <a:t>8 bitů = 1 bajt (byte, 1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Násobné jednotky</a:t>
            </a:r>
          </a:p>
        </p:txBody>
      </p:sp>
      <p:sp>
        <p:nvSpPr>
          <p:cNvPr id="6268" name="Rectangle 1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Kilobajt</a:t>
            </a:r>
            <a:r>
              <a:rPr lang="cs-CZ" dirty="0" smtClean="0"/>
              <a:t>: 1 kB </a:t>
            </a:r>
            <a:r>
              <a:rPr lang="cs-CZ" dirty="0"/>
              <a:t>= 1 </a:t>
            </a:r>
            <a:r>
              <a:rPr lang="cs-CZ" dirty="0" smtClean="0"/>
              <a:t>000 </a:t>
            </a:r>
            <a:r>
              <a:rPr lang="cs-CZ" dirty="0"/>
              <a:t>B;</a:t>
            </a:r>
          </a:p>
          <a:p>
            <a:r>
              <a:rPr lang="cs-CZ" dirty="0"/>
              <a:t>Megabajt: 1 MB = 1 </a:t>
            </a:r>
            <a:r>
              <a:rPr lang="cs-CZ" dirty="0" smtClean="0"/>
              <a:t>000 </a:t>
            </a:r>
            <a:r>
              <a:rPr lang="cs-CZ" dirty="0"/>
              <a:t>KB;</a:t>
            </a:r>
          </a:p>
          <a:p>
            <a:r>
              <a:rPr lang="cs-CZ" dirty="0" err="1"/>
              <a:t>Gigabajt</a:t>
            </a:r>
            <a:r>
              <a:rPr lang="cs-CZ" dirty="0"/>
              <a:t>: 1 GB = 1 </a:t>
            </a:r>
            <a:r>
              <a:rPr lang="cs-CZ" dirty="0" smtClean="0"/>
              <a:t>000 </a:t>
            </a:r>
            <a:r>
              <a:rPr lang="cs-CZ" dirty="0"/>
              <a:t>MB;</a:t>
            </a:r>
          </a:p>
          <a:p>
            <a:r>
              <a:rPr lang="cs-CZ" dirty="0" err="1"/>
              <a:t>Terabajt</a:t>
            </a:r>
            <a:r>
              <a:rPr lang="cs-CZ" dirty="0"/>
              <a:t>: 1 TB = </a:t>
            </a:r>
            <a:r>
              <a:rPr lang="cs-CZ" dirty="0" smtClean="0"/>
              <a:t>1 000 </a:t>
            </a:r>
            <a:r>
              <a:rPr lang="cs-CZ" dirty="0"/>
              <a:t>GB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Binární násobky</a:t>
            </a:r>
            <a:endParaRPr lang="cs-CZ" dirty="0"/>
          </a:p>
        </p:txBody>
      </p:sp>
      <p:sp>
        <p:nvSpPr>
          <p:cNvPr id="6268" name="Rectangle 1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Kibibajt</a:t>
            </a:r>
            <a:r>
              <a:rPr lang="cs-CZ" dirty="0" smtClean="0"/>
              <a:t>: 1 </a:t>
            </a:r>
            <a:r>
              <a:rPr lang="cs-CZ" dirty="0" err="1" smtClean="0"/>
              <a:t>kiB</a:t>
            </a:r>
            <a:r>
              <a:rPr lang="cs-CZ" dirty="0" smtClean="0"/>
              <a:t> </a:t>
            </a:r>
            <a:r>
              <a:rPr lang="cs-CZ" dirty="0"/>
              <a:t>= 1 </a:t>
            </a:r>
            <a:r>
              <a:rPr lang="cs-CZ" dirty="0" smtClean="0"/>
              <a:t>024 </a:t>
            </a:r>
            <a:r>
              <a:rPr lang="cs-CZ" dirty="0"/>
              <a:t>B;</a:t>
            </a:r>
          </a:p>
          <a:p>
            <a:r>
              <a:rPr lang="cs-CZ" dirty="0" err="1" smtClean="0"/>
              <a:t>Mebibajt</a:t>
            </a:r>
            <a:r>
              <a:rPr lang="cs-CZ" dirty="0"/>
              <a:t>: 1 </a:t>
            </a:r>
            <a:r>
              <a:rPr lang="cs-CZ" dirty="0" err="1" smtClean="0"/>
              <a:t>MiB</a:t>
            </a:r>
            <a:r>
              <a:rPr lang="cs-CZ" dirty="0" smtClean="0"/>
              <a:t> </a:t>
            </a:r>
            <a:r>
              <a:rPr lang="cs-CZ" dirty="0"/>
              <a:t>= 1 </a:t>
            </a:r>
            <a:r>
              <a:rPr lang="cs-CZ" dirty="0" smtClean="0"/>
              <a:t>024 </a:t>
            </a:r>
            <a:r>
              <a:rPr lang="cs-CZ" dirty="0" err="1" smtClean="0"/>
              <a:t>KiB</a:t>
            </a:r>
            <a:r>
              <a:rPr lang="cs-CZ" dirty="0"/>
              <a:t>;</a:t>
            </a:r>
          </a:p>
          <a:p>
            <a:r>
              <a:rPr lang="cs-CZ" dirty="0" err="1" smtClean="0"/>
              <a:t>Gibibajt</a:t>
            </a:r>
            <a:r>
              <a:rPr lang="cs-CZ" dirty="0"/>
              <a:t>: 1 </a:t>
            </a:r>
            <a:r>
              <a:rPr lang="cs-CZ" dirty="0" err="1" smtClean="0"/>
              <a:t>GiB</a:t>
            </a:r>
            <a:r>
              <a:rPr lang="cs-CZ" dirty="0" smtClean="0"/>
              <a:t> </a:t>
            </a:r>
            <a:r>
              <a:rPr lang="cs-CZ" dirty="0"/>
              <a:t>= 1 </a:t>
            </a:r>
            <a:r>
              <a:rPr lang="cs-CZ" dirty="0" smtClean="0"/>
              <a:t>024 </a:t>
            </a:r>
            <a:r>
              <a:rPr lang="cs-CZ" dirty="0" err="1" smtClean="0"/>
              <a:t>MiB</a:t>
            </a:r>
            <a:r>
              <a:rPr lang="cs-CZ" dirty="0"/>
              <a:t>;</a:t>
            </a:r>
          </a:p>
          <a:p>
            <a:r>
              <a:rPr lang="cs-CZ" dirty="0" err="1" smtClean="0"/>
              <a:t>Tebibajt</a:t>
            </a:r>
            <a:r>
              <a:rPr lang="cs-CZ" dirty="0"/>
              <a:t>: 1 </a:t>
            </a:r>
            <a:r>
              <a:rPr lang="cs-CZ" dirty="0" err="1" smtClean="0"/>
              <a:t>TiB</a:t>
            </a:r>
            <a:r>
              <a:rPr lang="cs-CZ" dirty="0" smtClean="0"/>
              <a:t> </a:t>
            </a:r>
            <a:r>
              <a:rPr lang="cs-CZ" dirty="0"/>
              <a:t>= </a:t>
            </a:r>
            <a:r>
              <a:rPr lang="cs-CZ" dirty="0" smtClean="0"/>
              <a:t>1 024 </a:t>
            </a:r>
            <a:r>
              <a:rPr lang="cs-CZ" dirty="0" err="1" smtClean="0"/>
              <a:t>GiB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textů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Každému znaku přiřadíme kód:</a:t>
            </a:r>
          </a:p>
          <a:p>
            <a:r>
              <a:rPr lang="cs-CZ" dirty="0" smtClean="0"/>
              <a:t>ASCII </a:t>
            </a:r>
            <a:r>
              <a:rPr lang="cs-CZ" sz="2000" dirty="0" smtClean="0"/>
              <a:t>(</a:t>
            </a:r>
            <a:r>
              <a:rPr lang="en-US" sz="2000" dirty="0" smtClean="0"/>
              <a:t>American Standard Code for Information Interchange</a:t>
            </a:r>
            <a:r>
              <a:rPr lang="cs-CZ" sz="2000" dirty="0" smtClean="0"/>
              <a:t>)</a:t>
            </a:r>
            <a:endParaRPr lang="cs-CZ" dirty="0" smtClean="0"/>
          </a:p>
          <a:p>
            <a:pPr lvl="1"/>
            <a:r>
              <a:rPr lang="cs-CZ" dirty="0" smtClean="0"/>
              <a:t>8 bitů </a:t>
            </a:r>
            <a:r>
              <a:rPr lang="cs-CZ" sz="2000" dirty="0" smtClean="0"/>
              <a:t>(původně 7)</a:t>
            </a:r>
            <a:r>
              <a:rPr lang="cs-CZ" dirty="0" smtClean="0"/>
              <a:t>, 256 znaků</a:t>
            </a:r>
          </a:p>
          <a:p>
            <a:r>
              <a:rPr lang="cs-CZ" dirty="0" err="1" smtClean="0"/>
              <a:t>Unicode</a:t>
            </a:r>
            <a:endParaRPr lang="cs-CZ" dirty="0" smtClean="0"/>
          </a:p>
          <a:p>
            <a:pPr lvl="1"/>
            <a:r>
              <a:rPr lang="cs-CZ" dirty="0" smtClean="0"/>
              <a:t>16 bitů, 65 536 znaků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obrazu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Každá barva vznikne složením tří základních (RGB model); každé barvě přiřadíme kód</a:t>
            </a:r>
          </a:p>
          <a:p>
            <a:r>
              <a:rPr lang="cs-CZ" dirty="0" smtClean="0"/>
              <a:t>Obraz rozdělíme mřížkou na jednotlivé body (pixely)</a:t>
            </a:r>
          </a:p>
          <a:p>
            <a:r>
              <a:rPr lang="cs-CZ" dirty="0" smtClean="0"/>
              <a:t>Každému bodu přiřadíme kód </a:t>
            </a:r>
            <a:r>
              <a:rPr lang="cs-CZ" dirty="0" smtClean="0"/>
              <a:t>barvy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08061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obrazu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 </a:t>
            </a:r>
            <a:r>
              <a:rPr lang="cs-CZ" dirty="0" smtClean="0"/>
              <a:t>reálné použití je třeba </a:t>
            </a:r>
            <a:r>
              <a:rPr lang="cs-CZ" dirty="0" smtClean="0"/>
              <a:t>komprimovat</a:t>
            </a:r>
          </a:p>
          <a:p>
            <a:r>
              <a:rPr lang="cs-CZ" dirty="0" smtClean="0"/>
              <a:t>Komprimace ztrátová </a:t>
            </a:r>
            <a:r>
              <a:rPr lang="cs-CZ" dirty="0" smtClean="0">
                <a:latin typeface="Trebuchet MS" panose="020B0603020202020204" pitchFamily="34" charset="0"/>
              </a:rPr>
              <a:t>× </a:t>
            </a:r>
            <a:r>
              <a:rPr lang="cs-CZ" dirty="0"/>
              <a:t>bezztrátová</a:t>
            </a:r>
          </a:p>
          <a:p>
            <a:r>
              <a:rPr lang="cs-CZ" dirty="0" smtClean="0"/>
              <a:t>Různé </a:t>
            </a:r>
            <a:r>
              <a:rPr lang="cs-CZ" dirty="0" smtClean="0"/>
              <a:t>formáty podle způsobu uložení a </a:t>
            </a:r>
            <a:r>
              <a:rPr lang="cs-CZ" dirty="0" err="1" smtClean="0"/>
              <a:t>komrimace</a:t>
            </a:r>
            <a:r>
              <a:rPr lang="cs-CZ" dirty="0" smtClean="0"/>
              <a:t> </a:t>
            </a:r>
            <a:r>
              <a:rPr lang="cs-CZ" dirty="0" smtClean="0"/>
              <a:t>(</a:t>
            </a:r>
            <a:r>
              <a:rPr lang="cs-CZ" dirty="0" err="1" smtClean="0"/>
              <a:t>jpg</a:t>
            </a:r>
            <a:r>
              <a:rPr lang="cs-CZ" dirty="0" smtClean="0"/>
              <a:t>, </a:t>
            </a:r>
            <a:r>
              <a:rPr lang="cs-CZ" dirty="0" err="1" smtClean="0"/>
              <a:t>gif</a:t>
            </a:r>
            <a:r>
              <a:rPr lang="cs-CZ" dirty="0" smtClean="0"/>
              <a:t>, </a:t>
            </a:r>
            <a:r>
              <a:rPr lang="cs-CZ" dirty="0" err="1" smtClean="0"/>
              <a:t>png</a:t>
            </a:r>
            <a:r>
              <a:rPr lang="cs-CZ" dirty="0" smtClean="0"/>
              <a:t>, </a:t>
            </a:r>
            <a:r>
              <a:rPr lang="cs-CZ" dirty="0" err="1" smtClean="0"/>
              <a:t>bmp</a:t>
            </a:r>
            <a:r>
              <a:rPr lang="cs-CZ" dirty="0" smtClean="0"/>
              <a:t> aj.)</a:t>
            </a:r>
          </a:p>
        </p:txBody>
      </p:sp>
    </p:spTree>
    <p:extLst>
      <p:ext uri="{BB962C8B-B14F-4D97-AF65-F5344CB8AC3E}">
        <p14:creationId xmlns:p14="http://schemas.microsoft.com/office/powerpoint/2010/main" val="19926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Čistota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Čisto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Čistot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Čistot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Čisto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Office\Sablony\Návrhy prezentací\Čistota.pot</Template>
  <TotalTime>413</TotalTime>
  <Words>416</Words>
  <Application>Microsoft Office PowerPoint</Application>
  <PresentationFormat>Předvádění na obrazovce (4:3)</PresentationFormat>
  <Paragraphs>70</Paragraphs>
  <Slides>17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Monotype Sorts</vt:lpstr>
      <vt:lpstr>Times New Roman</vt:lpstr>
      <vt:lpstr>Trebuchet MS</vt:lpstr>
      <vt:lpstr>Čistota</vt:lpstr>
      <vt:lpstr>Informatika, informace</vt:lpstr>
      <vt:lpstr>Informatika a informace</vt:lpstr>
      <vt:lpstr>Dvojková soustava</vt:lpstr>
      <vt:lpstr>Bit a bajt</vt:lpstr>
      <vt:lpstr>Násobné jednotky</vt:lpstr>
      <vt:lpstr>Binární násobky</vt:lpstr>
      <vt:lpstr>Kódování textů</vt:lpstr>
      <vt:lpstr>Kódování obrazu</vt:lpstr>
      <vt:lpstr>Kódování obrazu</vt:lpstr>
      <vt:lpstr>Kódování zvuku</vt:lpstr>
      <vt:lpstr>Analogová zařízení</vt:lpstr>
      <vt:lpstr>Digitální zařízení</vt:lpstr>
      <vt:lpstr>Kódování zvuku</vt:lpstr>
      <vt:lpstr>Kódování zvuku</vt:lpstr>
      <vt:lpstr>Kódování zvuku</vt:lpstr>
      <vt:lpstr>Kódování videa</vt:lpstr>
      <vt:lpstr>Prezentace aplikace PowerPoint</vt:lpstr>
    </vt:vector>
  </TitlesOfParts>
  <Company>Gymnázium Čs. exilu 669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Informatika, informace</dc:title>
  <dc:creator>David Martinák</dc:creator>
  <cp:lastModifiedBy>Martinák David</cp:lastModifiedBy>
  <cp:revision>49</cp:revision>
  <dcterms:created xsi:type="dcterms:W3CDTF">2007-09-18T13:04:45Z</dcterms:created>
  <dcterms:modified xsi:type="dcterms:W3CDTF">2016-09-13T12:13:27Z</dcterms:modified>
</cp:coreProperties>
</file>