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40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506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255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41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758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89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55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78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43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0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70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9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10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69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76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7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535B9-F3E1-4640-8B54-07E1D9704733}" type="datetimeFigureOut">
              <a:rPr lang="cs-CZ" smtClean="0"/>
              <a:t>17. 4. 2018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2AC2-164B-4917-9564-024AD03D70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41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t.mzf.cz/seminar/14-programovaci-jazyky" TargetMode="External"/><Relationship Id="rId2" Type="http://schemas.openxmlformats.org/officeDocument/2006/relationships/hyperlink" Target="http://www.ivt.mzf.cz/algoritmizace-a-programovan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msps.cz/~marlib/diagramy/diagram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0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Formalizované algoritmické jazyky s přesně definovanou syntaxí</a:t>
            </a:r>
          </a:p>
          <a:p>
            <a:r>
              <a:rPr lang="cs-CZ" dirty="0" smtClean="0"/>
              <a:t>Zápis algoritmu do programovacího jazyka = programování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88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Existuje několik možností kritérií, podle kterých jazyky dělit.</a:t>
            </a:r>
          </a:p>
          <a:p>
            <a:r>
              <a:rPr lang="cs-CZ" dirty="0" smtClean="0"/>
              <a:t>Dle míry abstrakce:</a:t>
            </a:r>
          </a:p>
          <a:p>
            <a:pPr lvl="1"/>
            <a:r>
              <a:rPr lang="cs-CZ" dirty="0"/>
              <a:t>nižší programovací jazyky (např. jazyk symbolických adres, částečně VHDL</a:t>
            </a:r>
            <a:r>
              <a:rPr lang="cs-CZ" dirty="0" smtClean="0"/>
              <a:t>); instrukce pro konkrétní procesor</a:t>
            </a:r>
            <a:endParaRPr lang="cs-CZ" dirty="0"/>
          </a:p>
          <a:p>
            <a:pPr lvl="1"/>
            <a:r>
              <a:rPr lang="cs-CZ" dirty="0" smtClean="0"/>
              <a:t>vyšší </a:t>
            </a:r>
            <a:r>
              <a:rPr lang="cs-CZ" dirty="0" smtClean="0"/>
              <a:t>programovací jazyky (většina jazyků</a:t>
            </a:r>
            <a:r>
              <a:rPr lang="cs-CZ" dirty="0" smtClean="0"/>
              <a:t>) – nezávislé na procesoru, logická struktura, musí se přeložit do strojového jazyka (to nedělá programátor)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91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Dle způsobu překladu a spuštění:</a:t>
            </a:r>
          </a:p>
          <a:p>
            <a:pPr lvl="1"/>
            <a:r>
              <a:rPr lang="cs-CZ" dirty="0" smtClean="0"/>
              <a:t>kompilované </a:t>
            </a:r>
            <a:r>
              <a:rPr lang="cs-CZ" dirty="0" smtClean="0"/>
              <a:t>programovací jazyky (např. Pascal, C</a:t>
            </a:r>
            <a:r>
              <a:rPr lang="cs-CZ" dirty="0" smtClean="0"/>
              <a:t>) – celé se přeloží kompilátorem, a pak teprve se mohou spustit</a:t>
            </a:r>
            <a:endParaRPr lang="cs-CZ" dirty="0" smtClean="0"/>
          </a:p>
          <a:p>
            <a:pPr lvl="1"/>
            <a:r>
              <a:rPr lang="cs-CZ" dirty="0" smtClean="0"/>
              <a:t>interpretované </a:t>
            </a:r>
            <a:r>
              <a:rPr lang="cs-CZ" dirty="0" smtClean="0"/>
              <a:t>programovací jazyky (např. BASIC, Perl, Python, </a:t>
            </a:r>
            <a:r>
              <a:rPr lang="cs-CZ" dirty="0" err="1" smtClean="0"/>
              <a:t>shell</a:t>
            </a:r>
            <a:r>
              <a:rPr lang="cs-CZ" dirty="0" smtClean="0"/>
              <a:t>) – překládány až za běhu programu </a:t>
            </a:r>
            <a:r>
              <a:rPr lang="cs-CZ" dirty="0" err="1" smtClean="0"/>
              <a:t>interpretrem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573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altLang="cs-CZ" dirty="0" smtClean="0"/>
              <a:t>Vyšší programovací jazyky se dále dělí takto:</a:t>
            </a:r>
          </a:p>
          <a:p>
            <a:pPr>
              <a:lnSpc>
                <a:spcPct val="90000"/>
              </a:lnSpc>
            </a:pPr>
            <a:r>
              <a:rPr lang="cs-CZ" altLang="cs-CZ" dirty="0" smtClean="0"/>
              <a:t>Procedurální (imperativní</a:t>
            </a:r>
            <a:r>
              <a:rPr lang="cs-CZ" altLang="cs-CZ" dirty="0" smtClean="0"/>
              <a:t>) – využívá algoritmus</a:t>
            </a:r>
            <a:endParaRPr lang="cs-CZ" altLang="cs-CZ" dirty="0" smtClean="0"/>
          </a:p>
          <a:p>
            <a:pPr lvl="1">
              <a:lnSpc>
                <a:spcPct val="90000"/>
              </a:lnSpc>
            </a:pPr>
            <a:r>
              <a:rPr lang="cs-CZ" altLang="cs-CZ" dirty="0" smtClean="0"/>
              <a:t>Strukturované (např. C, BASIC)</a:t>
            </a:r>
          </a:p>
          <a:p>
            <a:pPr lvl="1">
              <a:lnSpc>
                <a:spcPct val="90000"/>
              </a:lnSpc>
            </a:pPr>
            <a:r>
              <a:rPr lang="cs-CZ" altLang="cs-CZ" dirty="0" smtClean="0"/>
              <a:t>Objektově orientované (např. </a:t>
            </a:r>
            <a:r>
              <a:rPr lang="cs-CZ" altLang="cs-CZ" dirty="0" err="1" smtClean="0"/>
              <a:t>Smalltalk</a:t>
            </a:r>
            <a:r>
              <a:rPr lang="cs-CZ" altLang="cs-CZ" dirty="0" smtClean="0"/>
              <a:t>, Java)</a:t>
            </a:r>
          </a:p>
          <a:p>
            <a:pPr>
              <a:lnSpc>
                <a:spcPct val="90000"/>
              </a:lnSpc>
            </a:pPr>
            <a:r>
              <a:rPr lang="cs-CZ" altLang="cs-CZ" dirty="0" smtClean="0"/>
              <a:t>Neprocedurální (deklarativní)</a:t>
            </a:r>
          </a:p>
          <a:p>
            <a:pPr lvl="1">
              <a:lnSpc>
                <a:spcPct val="90000"/>
              </a:lnSpc>
            </a:pPr>
            <a:r>
              <a:rPr lang="cs-CZ" altLang="cs-CZ" dirty="0" smtClean="0"/>
              <a:t>Funkcionální (např. </a:t>
            </a:r>
            <a:r>
              <a:rPr lang="cs-CZ" altLang="cs-CZ" dirty="0" err="1" smtClean="0"/>
              <a:t>Lisp</a:t>
            </a:r>
            <a:r>
              <a:rPr lang="cs-CZ" altLang="cs-CZ" dirty="0" smtClean="0"/>
              <a:t>, </a:t>
            </a:r>
            <a:r>
              <a:rPr lang="cs-CZ" altLang="cs-CZ" dirty="0" err="1" smtClean="0"/>
              <a:t>Haskell</a:t>
            </a:r>
            <a:r>
              <a:rPr lang="cs-CZ" altLang="cs-CZ" dirty="0" smtClean="0"/>
              <a:t>) – zápis programu pomocí funkcí</a:t>
            </a:r>
            <a:endParaRPr lang="cs-CZ" altLang="cs-CZ" dirty="0" smtClean="0"/>
          </a:p>
          <a:p>
            <a:pPr lvl="1">
              <a:lnSpc>
                <a:spcPct val="90000"/>
              </a:lnSpc>
            </a:pPr>
            <a:r>
              <a:rPr lang="cs-CZ" altLang="cs-CZ" dirty="0" smtClean="0"/>
              <a:t>Logické (např. Prolog, </a:t>
            </a:r>
            <a:r>
              <a:rPr lang="cs-CZ" altLang="cs-CZ" dirty="0" err="1" smtClean="0"/>
              <a:t>Goedel</a:t>
            </a:r>
            <a:r>
              <a:rPr lang="cs-CZ" altLang="cs-CZ" dirty="0" smtClean="0"/>
              <a:t>) – pomocí logických výroků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5251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Studijní materiály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/>
          <a:p>
            <a:r>
              <a:rPr lang="cs-CZ" dirty="0" smtClean="0"/>
              <a:t>[1] KLIMEŠ</a:t>
            </a:r>
            <a:r>
              <a:rPr lang="cs-CZ" dirty="0"/>
              <a:t>, Cyril. </a:t>
            </a:r>
            <a:r>
              <a:rPr lang="cs-CZ" i="1" dirty="0"/>
              <a:t>Informatika pro maturanty a zájemce o studium na vysokých školách</a:t>
            </a:r>
            <a:r>
              <a:rPr lang="cs-CZ" dirty="0"/>
              <a:t>. České vyd., </a:t>
            </a:r>
            <a:r>
              <a:rPr lang="cs-CZ" dirty="0" err="1"/>
              <a:t>aktualiz</a:t>
            </a:r>
            <a:r>
              <a:rPr lang="cs-CZ" dirty="0"/>
              <a:t>. a </a:t>
            </a:r>
            <a:r>
              <a:rPr lang="cs-CZ" dirty="0" err="1"/>
              <a:t>upr</a:t>
            </a:r>
            <a:r>
              <a:rPr lang="cs-CZ" dirty="0"/>
              <a:t>. Nitra: Enigma, 2008. Maturita v kapse. ISBN 978-80-89132-71-3</a:t>
            </a:r>
            <a:r>
              <a:rPr lang="cs-CZ" dirty="0" smtClean="0"/>
              <a:t>.</a:t>
            </a:r>
          </a:p>
          <a:p>
            <a:r>
              <a:rPr lang="cs-CZ" dirty="0" smtClean="0"/>
              <a:t>[2] </a:t>
            </a:r>
            <a:r>
              <a:rPr lang="cs-CZ" dirty="0" smtClean="0">
                <a:hlinkClick r:id="rId2"/>
              </a:rPr>
              <a:t>http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www.ivt.mzf.cz/algoritmizace-a-programovani</a:t>
            </a:r>
            <a:endParaRPr lang="cs-CZ" dirty="0" smtClean="0"/>
          </a:p>
          <a:p>
            <a:r>
              <a:rPr lang="cs-CZ" dirty="0" smtClean="0"/>
              <a:t>[3] </a:t>
            </a:r>
            <a:r>
              <a:rPr lang="cs-CZ" dirty="0" smtClean="0">
                <a:hlinkClick r:id="rId3"/>
              </a:rPr>
              <a:t>http://www.ivt.mzf.cz/seminar/14-programovaci-jazyky</a:t>
            </a:r>
            <a:endParaRPr lang="cs-CZ" dirty="0" smtClean="0"/>
          </a:p>
          <a:p>
            <a:r>
              <a:rPr lang="cs-CZ" dirty="0"/>
              <a:t>[4] </a:t>
            </a:r>
            <a:r>
              <a:rPr lang="cs-CZ" dirty="0">
                <a:hlinkClick r:id="rId4"/>
              </a:rPr>
              <a:t>http://www.cmsps.cz/~</a:t>
            </a:r>
            <a:r>
              <a:rPr lang="cs-CZ" dirty="0" smtClean="0">
                <a:hlinkClick r:id="rId4"/>
              </a:rPr>
              <a:t>marlib/diagramy/diagramy.html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22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Postup řešení problému</a:t>
            </a:r>
          </a:p>
          <a:p>
            <a:r>
              <a:rPr lang="cs-CZ" dirty="0" smtClean="0"/>
              <a:t>Návod na vykonání nějaké činnosti</a:t>
            </a:r>
          </a:p>
          <a:p>
            <a:r>
              <a:rPr lang="cs-CZ" dirty="0" smtClean="0"/>
              <a:t>Popis kroků vedoucích k dosažení stanoveného cíle (výsledku)</a:t>
            </a:r>
          </a:p>
          <a:p>
            <a:pPr lvl="1"/>
            <a:r>
              <a:rPr lang="cs-CZ" dirty="0" smtClean="0"/>
              <a:t>Uvařit kávu</a:t>
            </a:r>
          </a:p>
          <a:p>
            <a:pPr lvl="1"/>
            <a:r>
              <a:rPr lang="cs-CZ" dirty="0" smtClean="0"/>
              <a:t>Přejít křižovatku</a:t>
            </a:r>
          </a:p>
          <a:p>
            <a:pPr lvl="1"/>
            <a:r>
              <a:rPr lang="cs-CZ" dirty="0" smtClean="0"/>
              <a:t>Vypočítat faktoriál</a:t>
            </a:r>
          </a:p>
        </p:txBody>
      </p:sp>
    </p:spTree>
    <p:extLst>
      <p:ext uri="{BB962C8B-B14F-4D97-AF65-F5344CB8AC3E}">
        <p14:creationId xmlns:p14="http://schemas.microsoft.com/office/powerpoint/2010/main" val="42302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Elementárnost</a:t>
            </a:r>
          </a:p>
          <a:p>
            <a:pPr lvl="1"/>
            <a:r>
              <a:rPr lang="cs-CZ" dirty="0" smtClean="0"/>
              <a:t>Postup je složený z jednoduchých srozumitelných kroků</a:t>
            </a:r>
          </a:p>
          <a:p>
            <a:pPr lvl="2"/>
            <a:r>
              <a:rPr lang="cs-CZ" dirty="0" smtClean="0"/>
              <a:t>2+2+2+2+2 nebo 5 x 2? Záleží, kdo počítá</a:t>
            </a:r>
          </a:p>
          <a:p>
            <a:pPr lvl="2"/>
            <a:r>
              <a:rPr lang="cs-CZ" dirty="0" smtClean="0"/>
              <a:t>Krájej týden staré zelí</a:t>
            </a:r>
          </a:p>
          <a:p>
            <a:r>
              <a:rPr lang="cs-CZ" dirty="0" smtClean="0"/>
              <a:t>Determinovanost</a:t>
            </a:r>
          </a:p>
          <a:p>
            <a:pPr lvl="1"/>
            <a:r>
              <a:rPr lang="cs-CZ" dirty="0" smtClean="0"/>
              <a:t>V každém kroku je jednoznačně určeno, co bude následovat</a:t>
            </a:r>
          </a:p>
          <a:p>
            <a:pPr lvl="2"/>
            <a:r>
              <a:rPr lang="cs-CZ" dirty="0" smtClean="0"/>
              <a:t>Vařte 3–5 minut</a:t>
            </a:r>
          </a:p>
        </p:txBody>
      </p:sp>
    </p:spTree>
    <p:extLst>
      <p:ext uri="{BB962C8B-B14F-4D97-AF65-F5344CB8AC3E}">
        <p14:creationId xmlns:p14="http://schemas.microsoft.com/office/powerpoint/2010/main" val="38346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Rezultativnost</a:t>
            </a:r>
          </a:p>
          <a:p>
            <a:pPr lvl="1"/>
            <a:r>
              <a:rPr lang="cs-CZ" dirty="0" smtClean="0"/>
              <a:t>Na konci výpočtu dostaneme</a:t>
            </a:r>
            <a:r>
              <a:rPr lang="cs-CZ" b="1" dirty="0" smtClean="0"/>
              <a:t> výsledek</a:t>
            </a:r>
          </a:p>
          <a:p>
            <a:r>
              <a:rPr lang="cs-CZ" dirty="0" smtClean="0"/>
              <a:t>Konečnost</a:t>
            </a:r>
          </a:p>
          <a:p>
            <a:pPr lvl="1"/>
            <a:r>
              <a:rPr lang="cs-CZ" dirty="0" smtClean="0"/>
              <a:t>Výpočet skončí po vykonání </a:t>
            </a:r>
            <a:r>
              <a:rPr lang="cs-CZ" b="1" dirty="0" smtClean="0"/>
              <a:t>konečného počtu kroků</a:t>
            </a:r>
          </a:p>
        </p:txBody>
      </p:sp>
    </p:spTree>
    <p:extLst>
      <p:ext uri="{BB962C8B-B14F-4D97-AF65-F5344CB8AC3E}">
        <p14:creationId xmlns:p14="http://schemas.microsoft.com/office/powerpoint/2010/main" val="42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Hromadnost</a:t>
            </a:r>
          </a:p>
          <a:p>
            <a:pPr lvl="1"/>
            <a:r>
              <a:rPr lang="cs-CZ" dirty="0" smtClean="0"/>
              <a:t>Použitelný na celou třídu přípustných vstupních dat (tzn. nepočítá součet dvou konkrétních čísel, ale dvou libovolných čísel)</a:t>
            </a:r>
          </a:p>
          <a:p>
            <a:r>
              <a:rPr lang="cs-CZ" dirty="0" smtClean="0"/>
              <a:t>Efektivnost</a:t>
            </a:r>
          </a:p>
          <a:p>
            <a:pPr lvl="1"/>
            <a:r>
              <a:rPr lang="cs-CZ" dirty="0" smtClean="0"/>
              <a:t>Výpočet se uskutečňuje v co nejkratším čase a s využitím co nejmenšího množství paměťových prostředků</a:t>
            </a:r>
          </a:p>
          <a:p>
            <a:pPr lvl="2"/>
            <a:r>
              <a:rPr lang="cs-CZ" dirty="0" smtClean="0"/>
              <a:t>Vyplatí se hlavně u většího objemu dat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Zápis algoritmů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Přirozený jazyk je pro komunikaci se strojem nepoužitelný; strojový jazyk musí být přesný, konkrétní, jednoznačný</a:t>
            </a:r>
          </a:p>
          <a:p>
            <a:pPr lvl="1"/>
            <a:r>
              <a:rPr lang="cs-CZ" dirty="0" smtClean="0"/>
              <a:t>Vývojové diagramy</a:t>
            </a:r>
          </a:p>
          <a:p>
            <a:pPr lvl="1"/>
            <a:r>
              <a:rPr lang="cs-CZ" dirty="0" smtClean="0"/>
              <a:t>Slovní zápis (pseudokód)</a:t>
            </a:r>
          </a:p>
          <a:p>
            <a:pPr lvl="1"/>
            <a:r>
              <a:rPr lang="cs-CZ" dirty="0" smtClean="0"/>
              <a:t>Programovací jazyky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2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Vývojové diagramy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cs-CZ" dirty="0" smtClean="0"/>
              <a:t>Grafický orientovaný algoritmický jazyk – grafické značky s textem, tok výpočtu je znázorněn </a:t>
            </a:r>
            <a:r>
              <a:rPr lang="cs-CZ" dirty="0" smtClean="0"/>
              <a:t>šipkami</a:t>
            </a:r>
          </a:p>
          <a:p>
            <a:r>
              <a:rPr lang="cs-CZ" dirty="0" smtClean="0"/>
              <a:t>Více např. v [1] (str. 237–252) nebo v [2]</a:t>
            </a:r>
            <a:endParaRPr lang="cs-CZ" dirty="0"/>
          </a:p>
        </p:txBody>
      </p:sp>
      <p:grpSp>
        <p:nvGrpSpPr>
          <p:cNvPr id="5" name="Skupina 4"/>
          <p:cNvGrpSpPr/>
          <p:nvPr/>
        </p:nvGrpSpPr>
        <p:grpSpPr>
          <a:xfrm>
            <a:off x="4427984" y="1484784"/>
            <a:ext cx="3567468" cy="4680520"/>
            <a:chOff x="4427984" y="1484784"/>
            <a:chExt cx="3567468" cy="4680520"/>
          </a:xfrm>
        </p:grpSpPr>
        <p:pic>
          <p:nvPicPr>
            <p:cNvPr id="1030" name="Picture 6" descr="https://upload.wikimedia.org/wikipedia/commons/thumb/5/55/Vyvojovy_diagram_zarovka.png/250px-Vyvojovy_diagram_zarovk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1484784"/>
              <a:ext cx="3567468" cy="468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ovéPole 3"/>
            <p:cNvSpPr txBox="1"/>
            <p:nvPr/>
          </p:nvSpPr>
          <p:spPr>
            <a:xfrm>
              <a:off x="6236583" y="5795972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>
                  <a:solidFill>
                    <a:schemeClr val="bg1"/>
                  </a:solidFill>
                </a:rPr>
                <a:t>Wikipedia.org</a:t>
              </a:r>
              <a:endParaRPr lang="cs-CZ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Vývojové diagramy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cs-CZ" dirty="0" smtClean="0"/>
              <a:t>Ukázka – výpočet absolutní hodnoty</a:t>
            </a:r>
            <a:endParaRPr lang="cs-CZ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4716016" y="1268760"/>
            <a:ext cx="3744416" cy="5040560"/>
            <a:chOff x="4427984" y="1340768"/>
            <a:chExt cx="3744416" cy="5040560"/>
          </a:xfrm>
        </p:grpSpPr>
        <p:sp>
          <p:nvSpPr>
            <p:cNvPr id="8" name="Obdélník 7"/>
            <p:cNvSpPr/>
            <p:nvPr/>
          </p:nvSpPr>
          <p:spPr>
            <a:xfrm>
              <a:off x="4427984" y="1340768"/>
              <a:ext cx="3744416" cy="50405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10" name="Obrázek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600200"/>
              <a:ext cx="2968906" cy="4421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2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Slovní zápis (pseudokód)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Zápis jednotlivých kroků v přirozeném jazyce</a:t>
            </a:r>
          </a:p>
          <a:p>
            <a:pPr lvl="1"/>
            <a:r>
              <a:rPr lang="cs-CZ" dirty="0" smtClean="0"/>
              <a:t>Načti vstupy </a:t>
            </a:r>
            <a:r>
              <a:rPr lang="cs-CZ" i="1" dirty="0" smtClean="0"/>
              <a:t>a</a:t>
            </a:r>
            <a:r>
              <a:rPr lang="cs-CZ" dirty="0" smtClean="0"/>
              <a:t>, </a:t>
            </a:r>
            <a:r>
              <a:rPr lang="cs-CZ" i="1" dirty="0" smtClean="0"/>
              <a:t>b</a:t>
            </a:r>
          </a:p>
          <a:p>
            <a:pPr lvl="1"/>
            <a:r>
              <a:rPr lang="cs-CZ" dirty="0" smtClean="0"/>
              <a:t>Sečti </a:t>
            </a:r>
            <a:r>
              <a:rPr lang="cs-CZ" i="1" dirty="0" smtClean="0"/>
              <a:t>a</a:t>
            </a:r>
            <a:r>
              <a:rPr lang="cs-CZ" dirty="0" smtClean="0"/>
              <a:t>, </a:t>
            </a:r>
            <a:r>
              <a:rPr lang="cs-CZ" i="1" dirty="0" smtClean="0"/>
              <a:t>b</a:t>
            </a:r>
            <a:r>
              <a:rPr lang="cs-CZ" dirty="0" smtClean="0"/>
              <a:t>, ulož do </a:t>
            </a:r>
            <a:r>
              <a:rPr lang="cs-CZ" i="1" dirty="0" smtClean="0"/>
              <a:t>c</a:t>
            </a:r>
          </a:p>
          <a:p>
            <a:pPr lvl="1"/>
            <a:r>
              <a:rPr lang="cs-CZ" dirty="0" smtClean="0"/>
              <a:t>Vypiš </a:t>
            </a:r>
            <a:r>
              <a:rPr lang="cs-CZ" i="1" dirty="0" smtClean="0"/>
              <a:t>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50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425</Words>
  <Application>Microsoft Office PowerPoint</Application>
  <PresentationFormat>Předvádění na obrazovce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Algoritmus</vt:lpstr>
      <vt:lpstr>Algoritmus</vt:lpstr>
      <vt:lpstr>Požadavky na algoritmus</vt:lpstr>
      <vt:lpstr>Požadavky na algoritmus</vt:lpstr>
      <vt:lpstr>Požadavky na algoritmus</vt:lpstr>
      <vt:lpstr>Zápis algoritmů</vt:lpstr>
      <vt:lpstr>Vývojové diagramy</vt:lpstr>
      <vt:lpstr>Vývojové diagramy</vt:lpstr>
      <vt:lpstr>Slovní zápis (pseudokód)</vt:lpstr>
      <vt:lpstr>Programovací jazyky</vt:lpstr>
      <vt:lpstr>Programovací jazyky</vt:lpstr>
      <vt:lpstr>Programovací jazyky</vt:lpstr>
      <vt:lpstr>Programovací jazyky</vt:lpstr>
      <vt:lpstr>Studijní materiály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</dc:title>
  <dc:creator>David Martinák</dc:creator>
  <cp:lastModifiedBy>Martinák David</cp:lastModifiedBy>
  <cp:revision>20</cp:revision>
  <dcterms:created xsi:type="dcterms:W3CDTF">2016-04-20T07:26:22Z</dcterms:created>
  <dcterms:modified xsi:type="dcterms:W3CDTF">2018-04-17T08:50:12Z</dcterms:modified>
</cp:coreProperties>
</file>