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7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élník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Elipsa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Elipsa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 smtClean="0"/>
              <a:t>Klepnutím lze upravit styl předlohy podnadpisů.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5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2D40-482E-45DA-9DDB-AC37EE0290AE}" type="datetimeFigureOut">
              <a:rPr lang="cs-CZ"/>
              <a:pPr>
                <a:defRPr/>
              </a:pPr>
              <a:t>11.3.2016</a:t>
            </a:fld>
            <a:endParaRPr lang="cs-CZ"/>
          </a:p>
        </p:txBody>
      </p:sp>
      <p:sp>
        <p:nvSpPr>
          <p:cNvPr id="16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7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A492576-90F6-4734-8DE7-EB5867C8632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ED57A-51C6-4B60-892D-11EB792D5542}" type="datetimeFigureOut">
              <a:rPr lang="cs-CZ"/>
              <a:pPr>
                <a:defRPr/>
              </a:pPr>
              <a:t>11.3.2016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D14E0-929C-44E3-9D64-34D4CDA6615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élník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Elipsa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Elipsa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3" name="Zástupný symbol pro číslo snímku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F8048-3EFA-44A1-9586-2FD4D085540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14" name="Zástupný symbol pro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988F9-0B19-41FA-811D-C9D402D21FFA}" type="datetimeFigureOut">
              <a:rPr lang="cs-CZ"/>
              <a:pPr>
                <a:defRPr/>
              </a:pPr>
              <a:t>11.3.2016</a:t>
            </a:fld>
            <a:endParaRPr lang="cs-CZ"/>
          </a:p>
        </p:txBody>
      </p:sp>
      <p:sp>
        <p:nvSpPr>
          <p:cNvPr id="15" name="Zástupný symbol pro zápatí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2A2AC-8AF3-4386-8DDC-E8651C2A5481}" type="datetimeFigureOut">
              <a:rPr lang="cs-CZ"/>
              <a:pPr>
                <a:defRPr/>
              </a:pPr>
              <a:t>11.3.2016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F6392-D08F-4D8B-A02F-CBD14EC2D89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élník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élní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Přímá spojovací čára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Elipsa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Elipsa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5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" name="Zástupný symbol pro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B5AB8-206D-47B0-9E4E-4F1C33284842}" type="datetimeFigureOut">
              <a:rPr lang="cs-CZ"/>
              <a:pPr>
                <a:defRPr/>
              </a:pPr>
              <a:t>11.3.2016</a:t>
            </a:fld>
            <a:endParaRPr lang="cs-CZ"/>
          </a:p>
        </p:txBody>
      </p:sp>
      <p:sp>
        <p:nvSpPr>
          <p:cNvPr id="17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67A20A8-DCBD-4E93-A751-B437D9FE221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římá spojovací čára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2" name="Zástupný symbol pro obsah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6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16E8-BCC0-40EB-AC24-66FB92D55566}" type="datetimeFigureOut">
              <a:rPr lang="cs-CZ"/>
              <a:pPr>
                <a:defRPr/>
              </a:pPr>
              <a:t>11.3.2016</a:t>
            </a:fld>
            <a:endParaRPr lang="cs-CZ"/>
          </a:p>
        </p:txBody>
      </p:sp>
      <p:sp>
        <p:nvSpPr>
          <p:cNvPr id="7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4B759-F251-4A24-A5DB-C39DE47F8BC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ovací čára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élník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Přímá spojovací čára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Elipsa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Elipsa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24" name="Zástupný symbol pro obsah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26" name="Zástupný symbol pro obsah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8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6F80B-1374-4503-B200-9E63CC55A16C}" type="datetimeFigureOut">
              <a:rPr lang="cs-CZ"/>
              <a:pPr>
                <a:defRPr/>
              </a:pPr>
              <a:t>11.3.2016</a:t>
            </a:fld>
            <a:endParaRPr lang="cs-CZ"/>
          </a:p>
        </p:txBody>
      </p:sp>
      <p:sp>
        <p:nvSpPr>
          <p:cNvPr id="19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0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56250217-7283-4935-9918-EE12263A635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C3C9F-439C-4952-8310-35DEE2ABBC93}" type="datetimeFigureOut">
              <a:rPr lang="cs-CZ"/>
              <a:pPr>
                <a:defRPr/>
              </a:pPr>
              <a:t>11.3.2016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34325-E9E9-4142-B17F-5C64F7960C2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Obdélník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Obdélník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élník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élník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7256-2A4A-4B7D-B4AF-DF9E47C73501}" type="datetimeFigureOut">
              <a:rPr lang="cs-CZ"/>
              <a:pPr>
                <a:defRPr/>
              </a:pPr>
              <a:t>11.3.2016</a:t>
            </a:fld>
            <a:endParaRPr lang="cs-CZ"/>
          </a:p>
        </p:txBody>
      </p:sp>
      <p:sp>
        <p:nvSpPr>
          <p:cNvPr id="9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0AA7162-6744-4FF7-95C7-16526410AB3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bdélní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Přímá spojovací čára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Elipsa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Elipsa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20" name="Zástupný symbol pro obsah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6" name="Zástupný symbol pro číslo snímku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C4DB191-957E-4A30-822F-33100C8031F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17" name="Zástupný symbol pro datum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2991D-14CB-45F3-A464-587CDC5CFF0F}" type="datetimeFigureOut">
              <a:rPr lang="cs-CZ"/>
              <a:pPr>
                <a:defRPr/>
              </a:pPr>
              <a:t>11.3.2016</a:t>
            </a:fld>
            <a:endParaRPr lang="cs-CZ"/>
          </a:p>
        </p:txBody>
      </p:sp>
      <p:sp>
        <p:nvSpPr>
          <p:cNvPr id="18" name="Zástupný symbol pro zápatí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římá spojovací čára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Elipsa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Elipsa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cs-CZ" noProof="0" smtClean="0"/>
              <a:t>Klepnutím na ikonu přidáte obrázek.</a:t>
            </a:r>
            <a:endParaRPr lang="en-US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16" name="Zástupný symbol pro číslo snímku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83ACC-90A8-4DBB-BDBC-EE783AA6220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17" name="Zástupný symbol pro datum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3C3CE-D065-4AEB-8BA6-9C039969F869}" type="datetimeFigureOut">
              <a:rPr lang="cs-CZ"/>
              <a:pPr>
                <a:defRPr/>
              </a:pPr>
              <a:t>11.3.2016</a:t>
            </a:fld>
            <a:endParaRPr lang="cs-CZ"/>
          </a:p>
        </p:txBody>
      </p:sp>
      <p:sp>
        <p:nvSpPr>
          <p:cNvPr id="18" name="Zástupný symbol pro zápatí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3B1B61-F149-4C5E-A0BE-BB1235108A70}" type="datetimeFigureOut">
              <a:rPr lang="cs-CZ"/>
              <a:pPr>
                <a:defRPr/>
              </a:pPr>
              <a:t>11.3.2016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Elipsa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Elipsa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accent3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893EC6-EF87-46BB-A32E-3C8333EF05E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1038" name="Zástupný symbol pro nadpis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  <a:endParaRPr lang="en-US" smtClean="0"/>
          </a:p>
        </p:txBody>
      </p:sp>
      <p:sp>
        <p:nvSpPr>
          <p:cNvPr id="1039" name="Zástupný symbol pro text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cs-CZ" dirty="0" smtClean="0"/>
              <a:t>HTML</a:t>
            </a:r>
            <a:endParaRPr lang="cs-CZ" dirty="0"/>
          </a:p>
        </p:txBody>
      </p:sp>
      <p:sp>
        <p:nvSpPr>
          <p:cNvPr id="13315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mtClean="0"/>
              <a:t>Tvorba webových stránek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>
                <a:solidFill>
                  <a:srgbClr val="7B9899"/>
                </a:solidFill>
              </a:rPr>
              <a:t>Vývoj značkovacích jazyků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cs-CZ" dirty="0" smtClean="0"/>
              <a:t>HTML – </a:t>
            </a:r>
            <a:r>
              <a:rPr lang="cs-CZ" dirty="0" err="1" smtClean="0"/>
              <a:t>HyperText</a:t>
            </a:r>
            <a:r>
              <a:rPr lang="cs-CZ" dirty="0" smtClean="0"/>
              <a:t> </a:t>
            </a:r>
            <a:r>
              <a:rPr lang="cs-CZ" dirty="0" err="1" smtClean="0"/>
              <a:t>Markup</a:t>
            </a:r>
            <a:r>
              <a:rPr lang="cs-CZ" dirty="0" smtClean="0"/>
              <a:t> </a:t>
            </a:r>
            <a:r>
              <a:rPr lang="cs-CZ" dirty="0" err="1" smtClean="0"/>
              <a:t>Language</a:t>
            </a:r>
            <a:endParaRPr lang="cs-CZ" dirty="0" smtClean="0"/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cs-CZ" dirty="0" smtClean="0"/>
              <a:t>Značkovací jazyk pro vytváření www stránek. Pomocí značek (</a:t>
            </a:r>
            <a:r>
              <a:rPr lang="cs-CZ" dirty="0" err="1" smtClean="0"/>
              <a:t>tagů</a:t>
            </a:r>
            <a:r>
              <a:rPr lang="cs-CZ" dirty="0" smtClean="0"/>
              <a:t>) se formátuje text, vkládají obrázky apod.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cs-CZ" dirty="0" smtClean="0"/>
              <a:t>HTML 2.0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cs-CZ" dirty="0" smtClean="0"/>
              <a:t>HTML 3.2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cs-CZ" dirty="0" smtClean="0"/>
              <a:t>HTML 4.0 (</a:t>
            </a:r>
            <a:r>
              <a:rPr lang="cs-CZ" dirty="0" err="1" smtClean="0"/>
              <a:t>Strict</a:t>
            </a:r>
            <a:r>
              <a:rPr lang="cs-CZ" dirty="0" smtClean="0"/>
              <a:t>, </a:t>
            </a:r>
            <a:r>
              <a:rPr lang="cs-CZ" dirty="0" err="1" smtClean="0"/>
              <a:t>Transitional</a:t>
            </a:r>
            <a:r>
              <a:rPr lang="cs-CZ" dirty="0" smtClean="0"/>
              <a:t>, </a:t>
            </a:r>
            <a:r>
              <a:rPr lang="cs-CZ" dirty="0" err="1" smtClean="0"/>
              <a:t>Frameset</a:t>
            </a:r>
            <a:r>
              <a:rPr lang="cs-CZ" dirty="0" smtClean="0"/>
              <a:t>)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cs-CZ" dirty="0" smtClean="0"/>
              <a:t>HTML 4.01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cs-CZ" dirty="0" smtClean="0"/>
              <a:t>XHTML 1.0 (</a:t>
            </a:r>
            <a:r>
              <a:rPr lang="cs-CZ" dirty="0" err="1" smtClean="0"/>
              <a:t>eXtensible</a:t>
            </a:r>
            <a:r>
              <a:rPr lang="cs-CZ" dirty="0" smtClean="0"/>
              <a:t> HTML)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cs-CZ" dirty="0" smtClean="0"/>
              <a:t>XHTML </a:t>
            </a:r>
            <a:r>
              <a:rPr lang="cs-CZ" dirty="0" smtClean="0"/>
              <a:t>1.1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cs-CZ" dirty="0" smtClean="0"/>
              <a:t>HTML 5</a:t>
            </a:r>
            <a:endParaRPr lang="cs-CZ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cs-CZ" dirty="0" smtClean="0"/>
              <a:t>Zpětná kompatibilita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>
                <a:solidFill>
                  <a:srgbClr val="7B9899"/>
                </a:solidFill>
              </a:rPr>
              <a:t>Struktura </a:t>
            </a:r>
            <a:r>
              <a:rPr lang="cs-CZ" smtClean="0">
                <a:solidFill>
                  <a:srgbClr val="7B9899"/>
                </a:solidFill>
              </a:rPr>
              <a:t>HTML </a:t>
            </a:r>
            <a:r>
              <a:rPr lang="cs-CZ" smtClean="0">
                <a:solidFill>
                  <a:srgbClr val="7B9899"/>
                </a:solidFill>
              </a:rPr>
              <a:t>dokumentu</a:t>
            </a:r>
          </a:p>
        </p:txBody>
      </p:sp>
      <p:sp>
        <p:nvSpPr>
          <p:cNvPr id="1536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cs-CZ" smtClean="0"/>
              <a:t>Hlavička – vše mezi značkami &lt;head&gt; a &lt;/head&gt;</a:t>
            </a:r>
          </a:p>
          <a:p>
            <a:pPr lvl="1"/>
            <a:r>
              <a:rPr lang="cs-CZ" smtClean="0"/>
              <a:t>Obsahuje informace o dokumentu</a:t>
            </a:r>
          </a:p>
          <a:p>
            <a:pPr lvl="1"/>
            <a:r>
              <a:rPr lang="cs-CZ" smtClean="0"/>
              <a:t>Prohlížeč hlavičku nezobrazuje</a:t>
            </a:r>
          </a:p>
          <a:p>
            <a:r>
              <a:rPr lang="cs-CZ" smtClean="0"/>
              <a:t>Tělo – vše mezi značkami &lt;body&gt; a &lt;/body&gt;</a:t>
            </a:r>
          </a:p>
          <a:p>
            <a:pPr lvl="1"/>
            <a:r>
              <a:rPr lang="cs-CZ" smtClean="0"/>
              <a:t>Samotný obsah dokumentu zobrazený v prohlížeči</a:t>
            </a:r>
          </a:p>
          <a:p>
            <a:r>
              <a:rPr lang="cs-CZ" smtClean="0"/>
              <a:t>To vše uzavřeno mezi značkami &lt;html&gt; a &lt;/html&gt;</a:t>
            </a:r>
          </a:p>
          <a:p>
            <a:r>
              <a:rPr lang="cs-CZ" smtClean="0"/>
              <a:t>Deklarace</a:t>
            </a:r>
            <a:endParaRPr lang="cs-CZ" smtClean="0">
              <a:latin typeface="Times New Roman" charset="0"/>
            </a:endParaRPr>
          </a:p>
          <a:p>
            <a:pPr>
              <a:buFont typeface="Wingdings 2" pitchFamily="18" charset="2"/>
              <a:buNone/>
            </a:pPr>
            <a:endParaRPr lang="cs-CZ" smtClean="0">
              <a:latin typeface="Times New Roman" charset="0"/>
            </a:endParaRPr>
          </a:p>
          <a:p>
            <a:r>
              <a:rPr lang="cs-CZ" smtClean="0"/>
              <a:t>Soubor je uložen s příponou .html, případně 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>
                <a:solidFill>
                  <a:srgbClr val="7B9899"/>
                </a:solidFill>
              </a:rPr>
              <a:t>Elementy</a:t>
            </a:r>
          </a:p>
        </p:txBody>
      </p:sp>
      <p:sp>
        <p:nvSpPr>
          <p:cNvPr id="16387" name="Zástupný symbol pro obsah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cs-CZ" dirty="0" smtClean="0"/>
              <a:t>Element p označující odstavec</a:t>
            </a:r>
          </a:p>
          <a:p>
            <a:pPr algn="ctr">
              <a:buFont typeface="Wingdings 2" pitchFamily="18" charset="2"/>
              <a:buNone/>
            </a:pPr>
            <a:r>
              <a:rPr lang="cs-CZ" dirty="0" smtClean="0"/>
              <a:t>&lt;p&gt;Dnes je krásný den.&lt;/p&gt;</a:t>
            </a:r>
          </a:p>
        </p:txBody>
      </p:sp>
      <p:sp>
        <p:nvSpPr>
          <p:cNvPr id="4" name="Obdélníkový popisek 3"/>
          <p:cNvSpPr/>
          <p:nvPr/>
        </p:nvSpPr>
        <p:spPr>
          <a:xfrm>
            <a:off x="714375" y="4071938"/>
            <a:ext cx="1785938" cy="714375"/>
          </a:xfrm>
          <a:prstGeom prst="wedgeRectCallout">
            <a:avLst>
              <a:gd name="adj1" fmla="val 62366"/>
              <a:gd name="adj2" fmla="val -271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dirty="0"/>
              <a:t>Otevírací část (</a:t>
            </a:r>
            <a:r>
              <a:rPr lang="cs-CZ" dirty="0" err="1"/>
              <a:t>tag</a:t>
            </a:r>
            <a:r>
              <a:rPr lang="cs-CZ" dirty="0"/>
              <a:t>)</a:t>
            </a:r>
          </a:p>
        </p:txBody>
      </p:sp>
      <p:sp>
        <p:nvSpPr>
          <p:cNvPr id="5" name="Obdélníkový popisek 4"/>
          <p:cNvSpPr/>
          <p:nvPr/>
        </p:nvSpPr>
        <p:spPr>
          <a:xfrm>
            <a:off x="3214688" y="4214813"/>
            <a:ext cx="2286000" cy="1214437"/>
          </a:xfrm>
          <a:prstGeom prst="wedgeRectCallout">
            <a:avLst>
              <a:gd name="adj1" fmla="val -7477"/>
              <a:gd name="adj2" fmla="val -194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>
                <a:solidFill>
                  <a:srgbClr val="FFFFFF"/>
                </a:solidFill>
              </a:rPr>
              <a:t>Obsah elementu (text nebo jiný element</a:t>
            </a:r>
            <a:r>
              <a:rPr lang="cs-CZ">
                <a:solidFill>
                  <a:srgbClr val="FFFFFF"/>
                </a:solidFill>
                <a:latin typeface="Times New Roman" charset="0"/>
              </a:rPr>
              <a:t>)</a:t>
            </a:r>
          </a:p>
        </p:txBody>
      </p:sp>
      <p:sp>
        <p:nvSpPr>
          <p:cNvPr id="6" name="Obdélníkový popisek 5"/>
          <p:cNvSpPr/>
          <p:nvPr/>
        </p:nvSpPr>
        <p:spPr>
          <a:xfrm>
            <a:off x="6429375" y="4143375"/>
            <a:ext cx="1785938" cy="714375"/>
          </a:xfrm>
          <a:prstGeom prst="wedgeRectCallout">
            <a:avLst>
              <a:gd name="adj1" fmla="val -56388"/>
              <a:gd name="adj2" fmla="val -278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dirty="0"/>
              <a:t>Uzavírací část (</a:t>
            </a:r>
            <a:r>
              <a:rPr lang="cs-CZ" dirty="0" err="1"/>
              <a:t>tag</a:t>
            </a:r>
            <a:r>
              <a:rPr lang="cs-CZ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>
                <a:solidFill>
                  <a:srgbClr val="7B9899"/>
                </a:solidFill>
              </a:rPr>
              <a:t>Atributy elementů</a:t>
            </a:r>
          </a:p>
        </p:txBody>
      </p:sp>
      <p:sp>
        <p:nvSpPr>
          <p:cNvPr id="17411" name="Zástupný symbol pro obsah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cs-CZ" dirty="0" smtClean="0"/>
              <a:t>Parametry, vlastnosti</a:t>
            </a:r>
          </a:p>
          <a:p>
            <a:r>
              <a:rPr lang="cs-CZ" dirty="0" smtClean="0"/>
              <a:t>V otevírací části elementů</a:t>
            </a:r>
          </a:p>
          <a:p>
            <a:r>
              <a:rPr lang="cs-CZ" dirty="0" smtClean="0"/>
              <a:t>Přiřazují elementům vlastnosti</a:t>
            </a:r>
          </a:p>
          <a:p>
            <a:pPr algn="ctr">
              <a:buFont typeface="Wingdings 2" pitchFamily="18" charset="2"/>
              <a:buNone/>
            </a:pPr>
            <a:r>
              <a:rPr lang="cs-CZ" dirty="0" smtClean="0"/>
              <a:t>&lt;p class="cervena"&gt;text odstavce&lt;/p &gt;</a:t>
            </a:r>
          </a:p>
        </p:txBody>
      </p:sp>
      <p:sp>
        <p:nvSpPr>
          <p:cNvPr id="4" name="Obdélníkový popisek 3"/>
          <p:cNvSpPr/>
          <p:nvPr/>
        </p:nvSpPr>
        <p:spPr>
          <a:xfrm>
            <a:off x="785813" y="4071938"/>
            <a:ext cx="1571625" cy="500062"/>
          </a:xfrm>
          <a:prstGeom prst="wedgeRectCallout">
            <a:avLst>
              <a:gd name="adj1" fmla="val 57550"/>
              <a:gd name="adj2" fmla="val -173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dirty="0"/>
              <a:t>Atribut</a:t>
            </a:r>
          </a:p>
        </p:txBody>
      </p:sp>
      <p:sp>
        <p:nvSpPr>
          <p:cNvPr id="5" name="Obdélníkový popisek 4"/>
          <p:cNvSpPr/>
          <p:nvPr/>
        </p:nvSpPr>
        <p:spPr>
          <a:xfrm>
            <a:off x="3214688" y="4071938"/>
            <a:ext cx="1571625" cy="500062"/>
          </a:xfrm>
          <a:prstGeom prst="wedgeRectCallout">
            <a:avLst>
              <a:gd name="adj1" fmla="val -7904"/>
              <a:gd name="adj2" fmla="val -171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dirty="0"/>
              <a:t>Hodnota atributu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cs-CZ" smtClean="0">
                <a:latin typeface="Times New Roman" charset="0"/>
              </a:rPr>
              <a:t>Vlastnosti elementů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cs-CZ" smtClean="0">
                <a:latin typeface="Times New Roman" charset="0"/>
              </a:rPr>
              <a:t>Jména elementů a atributů malými písmeny</a:t>
            </a:r>
          </a:p>
          <a:p>
            <a:r>
              <a:rPr lang="cs-CZ" smtClean="0">
                <a:latin typeface="Times New Roman" charset="0"/>
              </a:rPr>
              <a:t>Každý element musí mít uzavírací část</a:t>
            </a:r>
          </a:p>
          <a:p>
            <a:r>
              <a:rPr lang="cs-CZ" smtClean="0">
                <a:latin typeface="Times New Roman" charset="0"/>
              </a:rPr>
              <a:t>Element vložený do jiného elementu musí být v tomto elementu také ukončen (není možné elementy křížit)</a:t>
            </a:r>
          </a:p>
          <a:p>
            <a:pPr lvl="1"/>
            <a:r>
              <a:rPr lang="cs-CZ" smtClean="0">
                <a:latin typeface="Times New Roman" charset="0"/>
              </a:rPr>
              <a:t>např. &lt;p&gt;&lt;strong&gt;text&lt;/strong&gt;&lt;/p&gt; je správně</a:t>
            </a:r>
          </a:p>
          <a:p>
            <a:pPr lvl="1"/>
            <a:r>
              <a:rPr lang="cs-CZ" smtClean="0">
                <a:latin typeface="Times New Roman" charset="0"/>
              </a:rPr>
              <a:t>&lt;p&gt;&lt;strong&gt;text&lt;/p&gt;&lt;/strong&gt; je špatně</a:t>
            </a:r>
          </a:p>
          <a:p>
            <a:r>
              <a:rPr lang="cs-CZ" smtClean="0">
                <a:latin typeface="Times New Roman" charset="0"/>
              </a:rPr>
              <a:t>Hodnoty atributů se uvádějí v uvozovkách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cs-CZ" smtClean="0">
                <a:latin typeface="Times New Roman" charset="0"/>
              </a:rPr>
              <a:t>Vybrané elementy</a:t>
            </a:r>
          </a:p>
        </p:txBody>
      </p:sp>
      <p:sp>
        <p:nvSpPr>
          <p:cNvPr id="44035" name="Rectangle 1027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cs-CZ" dirty="0" err="1" smtClean="0">
                <a:latin typeface="Times New Roman" charset="0"/>
              </a:rPr>
              <a:t>head</a:t>
            </a:r>
            <a:r>
              <a:rPr lang="cs-CZ" dirty="0" smtClean="0">
                <a:latin typeface="Times New Roman" charset="0"/>
              </a:rPr>
              <a:t> – hlavička dokumentu</a:t>
            </a:r>
          </a:p>
          <a:p>
            <a:r>
              <a:rPr lang="cs-CZ" dirty="0" err="1" smtClean="0">
                <a:latin typeface="Times New Roman" charset="0"/>
              </a:rPr>
              <a:t>title</a:t>
            </a:r>
            <a:r>
              <a:rPr lang="cs-CZ" dirty="0" smtClean="0">
                <a:latin typeface="Times New Roman" charset="0"/>
              </a:rPr>
              <a:t> – titulek dokumentu (povinný); v hlavičce</a:t>
            </a:r>
          </a:p>
          <a:p>
            <a:r>
              <a:rPr lang="cs-CZ" dirty="0" smtClean="0">
                <a:latin typeface="Times New Roman" charset="0"/>
              </a:rPr>
              <a:t>body – tělo dokumentu</a:t>
            </a:r>
          </a:p>
          <a:p>
            <a:r>
              <a:rPr lang="cs-CZ" dirty="0" smtClean="0">
                <a:latin typeface="Times New Roman" charset="0"/>
              </a:rPr>
              <a:t>p – odstavec</a:t>
            </a:r>
          </a:p>
          <a:p>
            <a:r>
              <a:rPr lang="cs-CZ" dirty="0" smtClean="0">
                <a:latin typeface="Times New Roman" charset="0"/>
              </a:rPr>
              <a:t>h1, h2, h3, h4, h5, h6 - nadpisy</a:t>
            </a:r>
          </a:p>
          <a:p>
            <a:r>
              <a:rPr lang="cs-CZ" dirty="0" smtClean="0">
                <a:latin typeface="Times New Roman" charset="0"/>
              </a:rPr>
              <a:t>a – hypertextový odkaz</a:t>
            </a:r>
          </a:p>
          <a:p>
            <a:r>
              <a:rPr lang="cs-CZ" dirty="0" err="1" smtClean="0">
                <a:latin typeface="Times New Roman" charset="0"/>
              </a:rPr>
              <a:t>em</a:t>
            </a:r>
            <a:r>
              <a:rPr lang="cs-CZ" dirty="0" smtClean="0">
                <a:latin typeface="Times New Roman" charset="0"/>
              </a:rPr>
              <a:t>, </a:t>
            </a:r>
            <a:r>
              <a:rPr lang="cs-CZ" dirty="0" err="1" smtClean="0">
                <a:latin typeface="Times New Roman" charset="0"/>
              </a:rPr>
              <a:t>strong</a:t>
            </a:r>
            <a:r>
              <a:rPr lang="cs-CZ" dirty="0" smtClean="0">
                <a:latin typeface="Times New Roman" charset="0"/>
              </a:rPr>
              <a:t> – zvýraznění</a:t>
            </a:r>
          </a:p>
          <a:p>
            <a:endParaRPr lang="cs-CZ" dirty="0" smtClean="0">
              <a:latin typeface="Times New Roman" charset="0"/>
            </a:endParaRPr>
          </a:p>
          <a:p>
            <a:r>
              <a:rPr lang="cs-CZ" dirty="0" smtClean="0">
                <a:latin typeface="Times New Roman" charset="0"/>
              </a:rPr>
              <a:t>Komentář - &lt;!-- text komentáře --&gt;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ministrativní">
  <a:themeElements>
    <a:clrScheme name="Administrativní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dministrativní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dministrativní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141</TotalTime>
  <Words>292</Words>
  <Application>Microsoft Office PowerPoint</Application>
  <PresentationFormat>Předvádění na obrazovce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Administrativní</vt:lpstr>
      <vt:lpstr>Tvorba webových stránek</vt:lpstr>
      <vt:lpstr>Vývoj značkovacích jazyků</vt:lpstr>
      <vt:lpstr>Struktura HTML dokumentu</vt:lpstr>
      <vt:lpstr>Elementy</vt:lpstr>
      <vt:lpstr>Atributy elementů</vt:lpstr>
      <vt:lpstr>Vlastnosti elementů</vt:lpstr>
      <vt:lpstr>Vybrané elementy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Tvorba webových stránek</dc:title>
  <dc:creator>učitel</dc:creator>
  <cp:lastModifiedBy>David Martinák</cp:lastModifiedBy>
  <cp:revision>22</cp:revision>
  <dcterms:created xsi:type="dcterms:W3CDTF">2009-02-26T15:23:24Z</dcterms:created>
  <dcterms:modified xsi:type="dcterms:W3CDTF">2016-03-11T12:05:46Z</dcterms:modified>
</cp:coreProperties>
</file>