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8" name="Group 318"/>
          <p:cNvGrpSpPr>
            <a:grpSpLocks/>
          </p:cNvGrpSpPr>
          <p:nvPr/>
        </p:nvGrpSpPr>
        <p:grpSpPr bwMode="auto">
          <a:xfrm>
            <a:off x="0" y="107950"/>
            <a:ext cx="9101138" cy="6750050"/>
            <a:chOff x="0" y="68"/>
            <a:chExt cx="5733" cy="4252"/>
          </a:xfrm>
        </p:grpSpPr>
        <p:grpSp>
          <p:nvGrpSpPr>
            <p:cNvPr id="10553" name="Group 313"/>
            <p:cNvGrpSpPr>
              <a:grpSpLocks/>
            </p:cNvGrpSpPr>
            <p:nvPr/>
          </p:nvGrpSpPr>
          <p:grpSpPr bwMode="auto">
            <a:xfrm>
              <a:off x="0" y="68"/>
              <a:ext cx="5733" cy="4088"/>
              <a:chOff x="0" y="68"/>
              <a:chExt cx="5733" cy="4088"/>
            </a:xfrm>
          </p:grpSpPr>
          <p:grpSp>
            <p:nvGrpSpPr>
              <p:cNvPr id="10552" name="Group 312"/>
              <p:cNvGrpSpPr>
                <a:grpSpLocks/>
              </p:cNvGrpSpPr>
              <p:nvPr userDrawn="1"/>
            </p:nvGrpSpPr>
            <p:grpSpPr bwMode="auto">
              <a:xfrm>
                <a:off x="0" y="144"/>
                <a:ext cx="5730" cy="4012"/>
                <a:chOff x="0" y="144"/>
                <a:chExt cx="5730" cy="4012"/>
              </a:xfrm>
            </p:grpSpPr>
            <p:sp>
              <p:nvSpPr>
                <p:cNvPr id="10334" name="Line 94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95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35" name="Line 95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896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36" name="Line 96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141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37" name="Line 97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1918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38" name="Line 98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2438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39" name="Line 99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2939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40" name="Line 100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460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41" name="Line 101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961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grpSp>
              <p:nvGrpSpPr>
                <p:cNvPr id="10551" name="Group 311"/>
                <p:cNvGrpSpPr>
                  <a:grpSpLocks/>
                </p:cNvGrpSpPr>
                <p:nvPr userDrawn="1"/>
              </p:nvGrpSpPr>
              <p:grpSpPr bwMode="auto">
                <a:xfrm>
                  <a:off x="483" y="144"/>
                  <a:ext cx="975" cy="4012"/>
                  <a:chOff x="483" y="144"/>
                  <a:chExt cx="975" cy="4012"/>
                </a:xfrm>
              </p:grpSpPr>
              <p:grpSp>
                <p:nvGrpSpPr>
                  <p:cNvPr id="10545" name="Group 305"/>
                  <p:cNvGrpSpPr>
                    <a:grpSpLocks/>
                  </p:cNvGrpSpPr>
                  <p:nvPr userDrawn="1"/>
                </p:nvGrpSpPr>
                <p:grpSpPr bwMode="auto">
                  <a:xfrm>
                    <a:off x="483" y="144"/>
                    <a:ext cx="975" cy="947"/>
                    <a:chOff x="483" y="144"/>
                    <a:chExt cx="975" cy="947"/>
                  </a:xfrm>
                </p:grpSpPr>
                <p:sp>
                  <p:nvSpPr>
                    <p:cNvPr id="10344" name="Line 10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83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45" name="Line 10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984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46" name="Line 10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984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47" name="Line 10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83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48" name="Line 10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34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49" name="Line 10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263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0" name="Line 11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263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1" name="Line 11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34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35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83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353" name="Line 11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4" name="Line 11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5" name="Line 11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6" name="Line 11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7" name="Line 11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8" name="Line 11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59" name="Line 11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0" name="Line 12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361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483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362" name="Line 12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3" name="Line 12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4" name="Line 12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5" name="Line 12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6" name="Line 12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7" name="Line 12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8" name="Line 12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69" name="Line 12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37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83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371" name="Line 13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2" name="Line 13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3" name="Line 13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4" name="Line 13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5" name="Line 13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6" name="Line 13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7" name="Line 13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78" name="Line 13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</p:grpSp>
            <p:grpSp>
              <p:nvGrpSpPr>
                <p:cNvPr id="10550" name="Group 310"/>
                <p:cNvGrpSpPr>
                  <a:grpSpLocks/>
                </p:cNvGrpSpPr>
                <p:nvPr userDrawn="1"/>
              </p:nvGrpSpPr>
              <p:grpSpPr bwMode="auto">
                <a:xfrm>
                  <a:off x="1551" y="144"/>
                  <a:ext cx="975" cy="4012"/>
                  <a:chOff x="1551" y="144"/>
                  <a:chExt cx="975" cy="4012"/>
                </a:xfrm>
              </p:grpSpPr>
              <p:grpSp>
                <p:nvGrpSpPr>
                  <p:cNvPr id="10544" name="Group 304"/>
                  <p:cNvGrpSpPr>
                    <a:grpSpLocks/>
                  </p:cNvGrpSpPr>
                  <p:nvPr userDrawn="1"/>
                </p:nvGrpSpPr>
                <p:grpSpPr bwMode="auto">
                  <a:xfrm>
                    <a:off x="1551" y="144"/>
                    <a:ext cx="975" cy="947"/>
                    <a:chOff x="1551" y="144"/>
                    <a:chExt cx="975" cy="947"/>
                  </a:xfrm>
                </p:grpSpPr>
                <p:sp>
                  <p:nvSpPr>
                    <p:cNvPr id="10381" name="Line 14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551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2" name="Line 14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052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3" name="Line 14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052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4" name="Line 14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551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5" name="Line 14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802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6" name="Line 14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331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7" name="Line 14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331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88" name="Line 14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802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38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51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390" name="Line 15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1" name="Line 15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2" name="Line 15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3" name="Line 15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4" name="Line 15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5" name="Line 15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6" name="Line 15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397" name="Line 15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398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1551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399" name="Line 15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0" name="Line 16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1" name="Line 16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2" name="Line 16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3" name="Line 16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4" name="Line 16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5" name="Line 16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6" name="Line 16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0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1551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08" name="Line 16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09" name="Line 16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0" name="Line 17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1" name="Line 17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2" name="Line 17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3" name="Line 17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4" name="Line 17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5" name="Line 17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</p:grpSp>
            <p:grpSp>
              <p:nvGrpSpPr>
                <p:cNvPr id="10549" name="Group 309"/>
                <p:cNvGrpSpPr>
                  <a:grpSpLocks/>
                </p:cNvGrpSpPr>
                <p:nvPr userDrawn="1"/>
              </p:nvGrpSpPr>
              <p:grpSpPr bwMode="auto">
                <a:xfrm>
                  <a:off x="2619" y="144"/>
                  <a:ext cx="975" cy="4012"/>
                  <a:chOff x="2619" y="144"/>
                  <a:chExt cx="975" cy="4012"/>
                </a:xfrm>
              </p:grpSpPr>
              <p:grpSp>
                <p:nvGrpSpPr>
                  <p:cNvPr id="10543" name="Group 303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619" y="144"/>
                    <a:ext cx="975" cy="947"/>
                    <a:chOff x="2619" y="144"/>
                    <a:chExt cx="975" cy="947"/>
                  </a:xfrm>
                </p:grpSpPr>
                <p:sp>
                  <p:nvSpPr>
                    <p:cNvPr id="10418" name="Line 17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619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19" name="Line 17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120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0" name="Line 18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120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1" name="Line 18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619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2" name="Line 18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870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3" name="Line 18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399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4" name="Line 18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399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5" name="Line 18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870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26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2619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27" name="Line 18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8" name="Line 18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29" name="Line 18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0" name="Line 19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1" name="Line 19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2" name="Line 19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3" name="Line 19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4" name="Line 19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35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2619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36" name="Line 19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7" name="Line 19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8" name="Line 19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39" name="Line 19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0" name="Line 20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1" name="Line 20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2" name="Line 20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3" name="Line 20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44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2619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45" name="Line 20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6" name="Line 20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7" name="Line 20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8" name="Line 20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49" name="Line 20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0" name="Line 21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1" name="Line 21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2" name="Line 21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</p:grpSp>
            <p:grpSp>
              <p:nvGrpSpPr>
                <p:cNvPr id="10548" name="Group 308"/>
                <p:cNvGrpSpPr>
                  <a:grpSpLocks/>
                </p:cNvGrpSpPr>
                <p:nvPr userDrawn="1"/>
              </p:nvGrpSpPr>
              <p:grpSpPr bwMode="auto">
                <a:xfrm>
                  <a:off x="3687" y="144"/>
                  <a:ext cx="975" cy="4012"/>
                  <a:chOff x="3687" y="144"/>
                  <a:chExt cx="975" cy="4012"/>
                </a:xfrm>
              </p:grpSpPr>
              <p:grpSp>
                <p:nvGrpSpPr>
                  <p:cNvPr id="10542" name="Group 302"/>
                  <p:cNvGrpSpPr>
                    <a:grpSpLocks/>
                  </p:cNvGrpSpPr>
                  <p:nvPr userDrawn="1"/>
                </p:nvGrpSpPr>
                <p:grpSpPr bwMode="auto">
                  <a:xfrm>
                    <a:off x="3687" y="144"/>
                    <a:ext cx="975" cy="947"/>
                    <a:chOff x="3687" y="144"/>
                    <a:chExt cx="975" cy="947"/>
                  </a:xfrm>
                </p:grpSpPr>
                <p:sp>
                  <p:nvSpPr>
                    <p:cNvPr id="10455" name="Line 21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687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6" name="Line 21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188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7" name="Line 21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188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8" name="Line 21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687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59" name="Line 21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938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0" name="Line 22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4467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1" name="Line 22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4467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2" name="Line 22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938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63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3687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64" name="Line 22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5" name="Line 22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6" name="Line 22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7" name="Line 22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8" name="Line 22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69" name="Line 22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0" name="Line 23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1" name="Line 23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72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3687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73" name="Line 23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4" name="Line 23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5" name="Line 23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6" name="Line 23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7" name="Line 23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8" name="Line 23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79" name="Line 23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0" name="Line 24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481" name="Group 241"/>
                  <p:cNvGrpSpPr>
                    <a:grpSpLocks/>
                  </p:cNvGrpSpPr>
                  <p:nvPr/>
                </p:nvGrpSpPr>
                <p:grpSpPr bwMode="auto">
                  <a:xfrm>
                    <a:off x="3687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482" name="Line 24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3" name="Line 24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4" name="Line 24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5" name="Line 24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6" name="Line 24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7" name="Line 24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8" name="Line 24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89" name="Line 24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</p:grpSp>
            <p:grpSp>
              <p:nvGrpSpPr>
                <p:cNvPr id="10547" name="Group 307"/>
                <p:cNvGrpSpPr>
                  <a:grpSpLocks/>
                </p:cNvGrpSpPr>
                <p:nvPr userDrawn="1"/>
              </p:nvGrpSpPr>
              <p:grpSpPr bwMode="auto">
                <a:xfrm>
                  <a:off x="4755" y="144"/>
                  <a:ext cx="975" cy="4012"/>
                  <a:chOff x="4755" y="144"/>
                  <a:chExt cx="975" cy="4012"/>
                </a:xfrm>
              </p:grpSpPr>
              <p:grpSp>
                <p:nvGrpSpPr>
                  <p:cNvPr id="10541" name="Group 30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4755" y="144"/>
                    <a:ext cx="975" cy="947"/>
                    <a:chOff x="4755" y="144"/>
                    <a:chExt cx="975" cy="947"/>
                  </a:xfrm>
                </p:grpSpPr>
                <p:sp>
                  <p:nvSpPr>
                    <p:cNvPr id="10492" name="Line 25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755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3" name="Line 25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5256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4" name="Line 25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5256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5" name="Line 25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755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6" name="Line 25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006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7" name="Line 25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535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8" name="Line 25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535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499" name="Line 25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006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500" name="Group 260"/>
                  <p:cNvGrpSpPr>
                    <a:grpSpLocks/>
                  </p:cNvGrpSpPr>
                  <p:nvPr/>
                </p:nvGrpSpPr>
                <p:grpSpPr bwMode="auto">
                  <a:xfrm>
                    <a:off x="4755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501" name="Line 26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2" name="Line 26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3" name="Line 26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4" name="Line 26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5" name="Line 26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6" name="Line 26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7" name="Line 26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08" name="Line 26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509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4755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510" name="Line 27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1" name="Line 27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2" name="Line 27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3" name="Line 27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4" name="Line 27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5" name="Line 27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6" name="Line 27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17" name="Line 27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  <p:grpSp>
                <p:nvGrpSpPr>
                  <p:cNvPr id="10518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4755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10519" name="Line 27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0" name="Line 28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1" name="Line 28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2" name="Line 28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3" name="Line 28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4" name="Line 28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5" name="Line 28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  <p:sp>
                  <p:nvSpPr>
                    <p:cNvPr id="10526" name="Line 28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/>
                    </a:p>
                  </p:txBody>
                </p:sp>
              </p:grpSp>
            </p:grpSp>
          </p:grpSp>
          <p:grpSp>
            <p:nvGrpSpPr>
              <p:cNvPr id="10546" name="Group 306"/>
              <p:cNvGrpSpPr>
                <a:grpSpLocks/>
              </p:cNvGrpSpPr>
              <p:nvPr userDrawn="1"/>
            </p:nvGrpSpPr>
            <p:grpSpPr bwMode="auto">
              <a:xfrm>
                <a:off x="3" y="68"/>
                <a:ext cx="5730" cy="0"/>
                <a:chOff x="3" y="68"/>
                <a:chExt cx="5730" cy="0"/>
              </a:xfrm>
            </p:grpSpPr>
            <p:sp>
              <p:nvSpPr>
                <p:cNvPr id="10530" name="Line 290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98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1" name="Line 291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737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2" name="Line 292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266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3" name="Line 293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805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4" name="Line 294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2334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5" name="Line 295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2873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6" name="Line 296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3402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7" name="Line 297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3941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8" name="Line 298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4470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39" name="Line 299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5009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540" name="Line 300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5538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  <p:grpSp>
          <p:nvGrpSpPr>
            <p:cNvPr id="10555" name="Group 315"/>
            <p:cNvGrpSpPr>
              <a:grpSpLocks/>
            </p:cNvGrpSpPr>
            <p:nvPr/>
          </p:nvGrpSpPr>
          <p:grpSpPr bwMode="auto">
            <a:xfrm>
              <a:off x="336" y="1200"/>
              <a:ext cx="5088" cy="1056"/>
              <a:chOff x="336" y="1200"/>
              <a:chExt cx="5088" cy="1056"/>
            </a:xfrm>
          </p:grpSpPr>
          <p:sp>
            <p:nvSpPr>
              <p:cNvPr id="10249" name="Rectangle 9"/>
              <p:cNvSpPr>
                <a:spLocks noChangeArrowheads="1"/>
              </p:cNvSpPr>
              <p:nvPr userDrawn="1"/>
            </p:nvSpPr>
            <p:spPr bwMode="auto">
              <a:xfrm>
                <a:off x="2880" y="1200"/>
                <a:ext cx="2544" cy="5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 userDrawn="1"/>
            </p:nvSpPr>
            <p:spPr bwMode="auto">
              <a:xfrm>
                <a:off x="2880" y="1728"/>
                <a:ext cx="2544" cy="52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 userDrawn="1"/>
            </p:nvSpPr>
            <p:spPr bwMode="auto">
              <a:xfrm>
                <a:off x="336" y="1728"/>
                <a:ext cx="2544" cy="52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 userDrawn="1"/>
            </p:nvSpPr>
            <p:spPr bwMode="auto">
              <a:xfrm>
                <a:off x="336" y="1200"/>
                <a:ext cx="2544" cy="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253" name="Rectangle 13"/>
              <p:cNvSpPr>
                <a:spLocks noChangeArrowheads="1"/>
              </p:cNvSpPr>
              <p:nvPr userDrawn="1"/>
            </p:nvSpPr>
            <p:spPr bwMode="white">
              <a:xfrm>
                <a:off x="432" y="1296"/>
                <a:ext cx="4896" cy="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  <p:grpSp>
          <p:nvGrpSpPr>
            <p:cNvPr id="10527" name="Group 287"/>
            <p:cNvGrpSpPr>
              <a:grpSpLocks/>
            </p:cNvGrpSpPr>
            <p:nvPr/>
          </p:nvGrpSpPr>
          <p:grpSpPr bwMode="auto"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10313" name="Group 73"/>
              <p:cNvGrpSpPr>
                <a:grpSpLocks/>
              </p:cNvGrpSpPr>
              <p:nvPr userDrawn="1"/>
            </p:nvGrpSpPr>
            <p:grpSpPr bwMode="auto"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10256" name="Rectangle 16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257" name="Rectangle 17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12" name="Group 72"/>
              <p:cNvGrpSpPr>
                <a:grpSpLocks/>
              </p:cNvGrpSpPr>
              <p:nvPr userDrawn="1"/>
            </p:nvGrpSpPr>
            <p:grpSpPr bwMode="auto"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10255" name="Rectangle 15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258" name="Rectangle 18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14" name="Group 74"/>
              <p:cNvGrpSpPr>
                <a:grpSpLocks/>
              </p:cNvGrpSpPr>
              <p:nvPr userDrawn="1"/>
            </p:nvGrpSpPr>
            <p:grpSpPr bwMode="auto"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10315" name="Rectangle 75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16" name="Rectangle 76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17" name="Group 77"/>
              <p:cNvGrpSpPr>
                <a:grpSpLocks/>
              </p:cNvGrpSpPr>
              <p:nvPr userDrawn="1"/>
            </p:nvGrpSpPr>
            <p:grpSpPr bwMode="auto"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10318" name="Rectangle 78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19" name="Rectangle 79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20" name="Group 80"/>
              <p:cNvGrpSpPr>
                <a:grpSpLocks/>
              </p:cNvGrpSpPr>
              <p:nvPr userDrawn="1"/>
            </p:nvGrpSpPr>
            <p:grpSpPr bwMode="auto"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10321" name="Rectangle 81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22" name="Rectangle 82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23" name="Group 83"/>
              <p:cNvGrpSpPr>
                <a:grpSpLocks/>
              </p:cNvGrpSpPr>
              <p:nvPr userDrawn="1"/>
            </p:nvGrpSpPr>
            <p:grpSpPr bwMode="auto"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10324" name="Rectangle 84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25" name="Rectangle 85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26" name="Group 86"/>
              <p:cNvGrpSpPr>
                <a:grpSpLocks/>
              </p:cNvGrpSpPr>
              <p:nvPr userDrawn="1"/>
            </p:nvGrpSpPr>
            <p:grpSpPr bwMode="auto"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10327" name="Rectangle 87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28" name="Rectangle 88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0329" name="Group 89"/>
              <p:cNvGrpSpPr>
                <a:grpSpLocks/>
              </p:cNvGrpSpPr>
              <p:nvPr userDrawn="1"/>
            </p:nvGrpSpPr>
            <p:grpSpPr bwMode="auto"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10330" name="Rectangle 90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0331" name="Rectangle 91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Klepnutím lze upravit styl předlohy nadpisů.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cs-CZ" noProof="0" smtClean="0"/>
              <a:t>Klepnutím lze upravit styl předlohy podnadpisů.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21334A-E197-4F34-B904-6130F51BBD03}" type="slidenum">
              <a:rPr lang="cs-CZ"/>
              <a:pPr/>
              <a:t>‹#›</a:t>
            </a:fld>
            <a:endParaRPr lang="cs-CZ"/>
          </a:p>
        </p:txBody>
      </p:sp>
      <p:pic>
        <p:nvPicPr>
          <p:cNvPr id="10559" name="Picture 319" descr="C:\WINNT\Profiles\rebeccal\Desktop\posbul1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403600"/>
            <a:ext cx="246062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269CA-F914-477F-8E50-B84AD0E195D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437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B420F-954D-43F5-8D6A-7CB3C6968CEC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36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9245-D94F-4E73-954E-CBF38D13D706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20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9732B-417A-40E6-BB2B-17D4392B2E57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5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CCD9D-5F2F-4436-B44C-7596539D43BB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3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9DF7E-6200-4F97-A5B4-CF0EC238C70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428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43FFA-C54F-47E6-96C3-F4D439A14F7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79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09CBE-72F4-4D12-9168-5FCD51945916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25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315D6-1755-4ADC-B117-2BB53C1BF2E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9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5E866-227F-439B-ADDC-73C3CDB43DA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409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roup 291"/>
          <p:cNvGrpSpPr>
            <a:grpSpLocks/>
          </p:cNvGrpSpPr>
          <p:nvPr/>
        </p:nvGrpSpPr>
        <p:grpSpPr bwMode="auto">
          <a:xfrm>
            <a:off x="215900" y="76200"/>
            <a:ext cx="8686800" cy="6781800"/>
            <a:chOff x="136" y="48"/>
            <a:chExt cx="5472" cy="4272"/>
          </a:xfrm>
        </p:grpSpPr>
        <p:grpSp>
          <p:nvGrpSpPr>
            <p:cNvPr id="1225" name="Group 201"/>
            <p:cNvGrpSpPr>
              <a:grpSpLocks/>
            </p:cNvGrpSpPr>
            <p:nvPr userDrawn="1"/>
          </p:nvGrpSpPr>
          <p:grpSpPr bwMode="auto">
            <a:xfrm>
              <a:off x="136" y="48"/>
              <a:ext cx="5472" cy="212"/>
              <a:chOff x="136" y="48"/>
              <a:chExt cx="5472" cy="212"/>
            </a:xfrm>
          </p:grpSpPr>
          <p:grpSp>
            <p:nvGrpSpPr>
              <p:cNvPr id="1226" name="Group 202"/>
              <p:cNvGrpSpPr>
                <a:grpSpLocks/>
              </p:cNvGrpSpPr>
              <p:nvPr/>
            </p:nvGrpSpPr>
            <p:grpSpPr bwMode="auto">
              <a:xfrm>
                <a:off x="136" y="48"/>
                <a:ext cx="1056" cy="212"/>
                <a:chOff x="2544" y="2160"/>
                <a:chExt cx="1920" cy="384"/>
              </a:xfrm>
            </p:grpSpPr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32" name="Group 208"/>
              <p:cNvGrpSpPr>
                <a:grpSpLocks/>
              </p:cNvGrpSpPr>
              <p:nvPr/>
            </p:nvGrpSpPr>
            <p:grpSpPr bwMode="auto">
              <a:xfrm>
                <a:off x="1240" y="48"/>
                <a:ext cx="1056" cy="212"/>
                <a:chOff x="2544" y="2160"/>
                <a:chExt cx="1920" cy="384"/>
              </a:xfrm>
            </p:grpSpPr>
            <p:sp>
              <p:nvSpPr>
                <p:cNvPr id="1233" name="Rectangle 209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38" name="Group 214"/>
              <p:cNvGrpSpPr>
                <a:grpSpLocks/>
              </p:cNvGrpSpPr>
              <p:nvPr/>
            </p:nvGrpSpPr>
            <p:grpSpPr bwMode="auto">
              <a:xfrm>
                <a:off x="2344" y="48"/>
                <a:ext cx="1056" cy="212"/>
                <a:chOff x="2544" y="2160"/>
                <a:chExt cx="1920" cy="384"/>
              </a:xfrm>
            </p:grpSpPr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2" name="Rectangle 218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44" name="Group 220"/>
              <p:cNvGrpSpPr>
                <a:grpSpLocks/>
              </p:cNvGrpSpPr>
              <p:nvPr/>
            </p:nvGrpSpPr>
            <p:grpSpPr bwMode="auto">
              <a:xfrm>
                <a:off x="3448" y="48"/>
                <a:ext cx="1056" cy="212"/>
                <a:chOff x="2544" y="2160"/>
                <a:chExt cx="1920" cy="384"/>
              </a:xfrm>
            </p:grpSpPr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50" name="Group 226"/>
              <p:cNvGrpSpPr>
                <a:grpSpLocks/>
              </p:cNvGrpSpPr>
              <p:nvPr/>
            </p:nvGrpSpPr>
            <p:grpSpPr bwMode="auto">
              <a:xfrm>
                <a:off x="4552" y="48"/>
                <a:ext cx="1056" cy="212"/>
                <a:chOff x="2544" y="2160"/>
                <a:chExt cx="1920" cy="384"/>
              </a:xfrm>
            </p:grpSpPr>
            <p:sp>
              <p:nvSpPr>
                <p:cNvPr id="125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auto"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  <p:grpSp>
          <p:nvGrpSpPr>
            <p:cNvPr id="1313" name="Group 289"/>
            <p:cNvGrpSpPr>
              <a:grpSpLocks/>
            </p:cNvGrpSpPr>
            <p:nvPr userDrawn="1"/>
          </p:nvGrpSpPr>
          <p:grpSpPr bwMode="auto"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1289" name="Group 265"/>
              <p:cNvGrpSpPr>
                <a:grpSpLocks/>
              </p:cNvGrpSpPr>
              <p:nvPr userDrawn="1"/>
            </p:nvGrpSpPr>
            <p:grpSpPr bwMode="auto"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1290" name="Rectangle 266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92" name="Group 268"/>
              <p:cNvGrpSpPr>
                <a:grpSpLocks/>
              </p:cNvGrpSpPr>
              <p:nvPr userDrawn="1"/>
            </p:nvGrpSpPr>
            <p:grpSpPr bwMode="auto"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1293" name="Rectangle 269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95" name="Group 271"/>
              <p:cNvGrpSpPr>
                <a:grpSpLocks/>
              </p:cNvGrpSpPr>
              <p:nvPr userDrawn="1"/>
            </p:nvGrpSpPr>
            <p:grpSpPr bwMode="auto"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1296" name="Rectangle 272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297" name="Rectangle 273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298" name="Group 274"/>
              <p:cNvGrpSpPr>
                <a:grpSpLocks/>
              </p:cNvGrpSpPr>
              <p:nvPr userDrawn="1"/>
            </p:nvGrpSpPr>
            <p:grpSpPr bwMode="auto"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1299" name="Rectangle 275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301" name="Group 277"/>
              <p:cNvGrpSpPr>
                <a:grpSpLocks/>
              </p:cNvGrpSpPr>
              <p:nvPr userDrawn="1"/>
            </p:nvGrpSpPr>
            <p:grpSpPr bwMode="auto"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1302" name="Rectangle 278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304" name="Group 280"/>
              <p:cNvGrpSpPr>
                <a:grpSpLocks/>
              </p:cNvGrpSpPr>
              <p:nvPr userDrawn="1"/>
            </p:nvGrpSpPr>
            <p:grpSpPr bwMode="auto"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1305" name="Rectangle 281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306" name="Rectangle 282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307" name="Group 283"/>
              <p:cNvGrpSpPr>
                <a:grpSpLocks/>
              </p:cNvGrpSpPr>
              <p:nvPr userDrawn="1"/>
            </p:nvGrpSpPr>
            <p:grpSpPr bwMode="auto"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1308" name="Rectangle 284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309" name="Rectangle 285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grpSp>
            <p:nvGrpSpPr>
              <p:cNvPr id="1310" name="Group 286"/>
              <p:cNvGrpSpPr>
                <a:grpSpLocks/>
              </p:cNvGrpSpPr>
              <p:nvPr userDrawn="1"/>
            </p:nvGrpSpPr>
            <p:grpSpPr bwMode="auto"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1311" name="Rectangle 287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312" name="Rectangle 288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7A04D543-D573-4F74-88B9-2F4C3E270CB7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Tvorba webových stránek II.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Odkazy, obrázky, seznamy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Číslovaný seznam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cs-CZ" dirty="0"/>
              <a:t>&lt;ol&gt;</a:t>
            </a:r>
          </a:p>
          <a:p>
            <a:pPr lvl="1">
              <a:buFont typeface="Wingdings" pitchFamily="2" charset="2"/>
              <a:buNone/>
            </a:pPr>
            <a:r>
              <a:rPr lang="cs-CZ" dirty="0"/>
              <a:t>&lt;li&gt;matematika&lt;/li&gt;</a:t>
            </a:r>
          </a:p>
          <a:p>
            <a:pPr lvl="1">
              <a:buFont typeface="Wingdings" pitchFamily="2" charset="2"/>
              <a:buNone/>
            </a:pPr>
            <a:r>
              <a:rPr lang="cs-CZ" dirty="0"/>
              <a:t>&lt;li&gt;IVT&lt;/li&gt;</a:t>
            </a:r>
          </a:p>
          <a:p>
            <a:pPr lvl="1">
              <a:buFont typeface="Wingdings" pitchFamily="2" charset="2"/>
              <a:buNone/>
            </a:pPr>
            <a:r>
              <a:rPr lang="cs-CZ" dirty="0"/>
              <a:t>&lt;li&gt;fyzika&lt;/li&gt;</a:t>
            </a:r>
          </a:p>
          <a:p>
            <a:pPr>
              <a:buFontTx/>
              <a:buNone/>
            </a:pPr>
            <a:r>
              <a:rPr lang="cs-CZ" dirty="0"/>
              <a:t>&lt;/ol&gt;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876800" y="4038600"/>
            <a:ext cx="2971800" cy="20558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cs-CZ" sz="3200" dirty="0">
                <a:latin typeface="Times New Roman" pitchFamily="18" charset="0"/>
              </a:rPr>
              <a:t>matematika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cs-CZ" sz="3200" dirty="0">
                <a:latin typeface="Times New Roman" pitchFamily="18" charset="0"/>
              </a:rPr>
              <a:t>IVT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cs-CZ" sz="3200" dirty="0">
                <a:latin typeface="Times New Roman" pitchFamily="18" charset="0"/>
              </a:rPr>
              <a:t>fyzika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allAtOnce"/>
      <p:bldP spid="440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Odkazy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element </a:t>
            </a:r>
            <a:r>
              <a:rPr lang="cs-CZ" dirty="0">
                <a:solidFill>
                  <a:schemeClr val="tx2"/>
                </a:solidFill>
              </a:rPr>
              <a:t>a</a:t>
            </a:r>
          </a:p>
          <a:p>
            <a:r>
              <a:rPr lang="cs-CZ" dirty="0"/>
              <a:t>atribut </a:t>
            </a:r>
            <a:r>
              <a:rPr lang="cs-CZ" dirty="0">
                <a:solidFill>
                  <a:schemeClr val="tx2"/>
                </a:solidFill>
              </a:rPr>
              <a:t>href</a:t>
            </a:r>
            <a:r>
              <a:rPr lang="cs-CZ" dirty="0"/>
              <a:t> – udává adresu cílového dokumentu</a:t>
            </a:r>
          </a:p>
          <a:p>
            <a:pPr lvl="1"/>
            <a:r>
              <a:rPr lang="cs-CZ" dirty="0">
                <a:solidFill>
                  <a:schemeClr val="tx2"/>
                </a:solidFill>
              </a:rPr>
              <a:t>absolutní adresa</a:t>
            </a:r>
            <a:r>
              <a:rPr lang="cs-CZ" dirty="0"/>
              <a:t> – kompletní cesta, např. http://www.server.cz</a:t>
            </a:r>
            <a:r>
              <a:rPr lang="cs-CZ" i="1" dirty="0"/>
              <a:t>/slozka1/soubor.html</a:t>
            </a:r>
          </a:p>
          <a:p>
            <a:pPr lvl="1"/>
            <a:r>
              <a:rPr lang="cs-CZ" dirty="0">
                <a:solidFill>
                  <a:schemeClr val="tx2"/>
                </a:solidFill>
              </a:rPr>
              <a:t>relativní adresa</a:t>
            </a:r>
            <a:r>
              <a:rPr lang="cs-CZ" dirty="0"/>
              <a:t> – pro odkaz na </a:t>
            </a:r>
            <a:r>
              <a:rPr lang="cs-CZ" dirty="0" smtClean="0"/>
              <a:t>jinou stránku našeho </a:t>
            </a:r>
            <a:r>
              <a:rPr lang="cs-CZ" dirty="0"/>
              <a:t>webu; není nutné psát kompletní adresu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Relativní adresa v odkaze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pro soubor uložený ve stejné složce jako aktuální </a:t>
            </a:r>
            <a:r>
              <a:rPr lang="cs-CZ" dirty="0" smtClean="0"/>
              <a:t>stránka:</a:t>
            </a:r>
            <a:endParaRPr lang="cs-CZ" dirty="0"/>
          </a:p>
          <a:p>
            <a:pPr algn="ctr">
              <a:buFontTx/>
              <a:buNone/>
            </a:pPr>
            <a:r>
              <a:rPr lang="cs-CZ" dirty="0" err="1" smtClean="0">
                <a:solidFill>
                  <a:schemeClr val="tx2"/>
                </a:solidFill>
              </a:rPr>
              <a:t>href</a:t>
            </a:r>
            <a:r>
              <a:rPr lang="cs-CZ" dirty="0">
                <a:solidFill>
                  <a:schemeClr val="tx2"/>
                </a:solidFill>
              </a:rPr>
              <a:t>="jmenosouboru.html"</a:t>
            </a:r>
          </a:p>
          <a:p>
            <a:r>
              <a:rPr lang="cs-CZ" dirty="0"/>
              <a:t>pro soubor uložený v </a:t>
            </a:r>
            <a:r>
              <a:rPr lang="cs-CZ" dirty="0" smtClean="0"/>
              <a:t>podsložce:</a:t>
            </a:r>
            <a:endParaRPr lang="cs-CZ" dirty="0"/>
          </a:p>
          <a:p>
            <a:pPr algn="ctr">
              <a:buFontTx/>
              <a:buNone/>
            </a:pPr>
            <a:r>
              <a:rPr lang="cs-CZ" dirty="0" err="1" smtClean="0">
                <a:solidFill>
                  <a:schemeClr val="tx2"/>
                </a:solidFill>
              </a:rPr>
              <a:t>href</a:t>
            </a:r>
            <a:r>
              <a:rPr lang="cs-CZ" dirty="0">
                <a:solidFill>
                  <a:schemeClr val="tx2"/>
                </a:solidFill>
              </a:rPr>
              <a:t>="podslozka/jmenosouboru.html"</a:t>
            </a:r>
          </a:p>
          <a:p>
            <a:r>
              <a:rPr lang="cs-CZ" dirty="0"/>
              <a:t>pro soubor uložený </a:t>
            </a:r>
            <a:r>
              <a:rPr lang="cs-CZ" dirty="0" smtClean="0"/>
              <a:t>o úroveň výš:</a:t>
            </a:r>
            <a:endParaRPr lang="cs-CZ" dirty="0"/>
          </a:p>
          <a:p>
            <a:pPr algn="ctr">
              <a:buFontTx/>
              <a:buNone/>
            </a:pPr>
            <a:r>
              <a:rPr lang="cs-CZ" dirty="0" err="1" smtClean="0">
                <a:solidFill>
                  <a:schemeClr val="tx2"/>
                </a:solidFill>
              </a:rPr>
              <a:t>href</a:t>
            </a:r>
            <a:r>
              <a:rPr lang="cs-CZ" dirty="0">
                <a:solidFill>
                  <a:schemeClr val="tx2"/>
                </a:solidFill>
              </a:rPr>
              <a:t>="../</a:t>
            </a:r>
            <a:r>
              <a:rPr lang="cs-CZ" dirty="0" smtClean="0">
                <a:solidFill>
                  <a:schemeClr val="tx2"/>
                </a:solidFill>
              </a:rPr>
              <a:t>jmenosouboru.html"</a:t>
            </a:r>
            <a:endParaRPr lang="cs-CZ" dirty="0" smtClean="0">
              <a:solidFill>
                <a:schemeClr val="tx2"/>
              </a:solidFill>
            </a:endParaRPr>
          </a:p>
          <a:p>
            <a:r>
              <a:rPr lang="cs-CZ" dirty="0"/>
              <a:t>Různé kombinace, např.</a:t>
            </a:r>
          </a:p>
          <a:p>
            <a:pPr algn="ctr">
              <a:buNone/>
            </a:pPr>
            <a:r>
              <a:rPr lang="cs-CZ" dirty="0" err="1">
                <a:solidFill>
                  <a:schemeClr val="tx2"/>
                </a:solidFill>
              </a:rPr>
              <a:t>href</a:t>
            </a:r>
            <a:r>
              <a:rPr lang="cs-CZ" dirty="0" smtClean="0">
                <a:solidFill>
                  <a:schemeClr val="tx2"/>
                </a:solidFill>
              </a:rPr>
              <a:t>="../slozka1/slozka2/jmenosouboru.html"</a:t>
            </a:r>
            <a:endParaRPr lang="cs-CZ" dirty="0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Použití elementu 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cs-CZ" dirty="0">
                <a:solidFill>
                  <a:schemeClr val="tx2"/>
                </a:solidFill>
              </a:rPr>
              <a:t>&lt;a href="http://www.mgo.cz"&gt;Oficiální stránky matičního gymnázia&lt;/a&gt;</a:t>
            </a:r>
          </a:p>
          <a:p>
            <a:pPr>
              <a:lnSpc>
                <a:spcPct val="90000"/>
              </a:lnSpc>
            </a:pPr>
            <a:r>
              <a:rPr lang="cs-CZ" dirty="0"/>
              <a:t>uvozovky jsou povinné</a:t>
            </a:r>
          </a:p>
          <a:p>
            <a:pPr>
              <a:lnSpc>
                <a:spcPct val="90000"/>
              </a:lnSpc>
            </a:pPr>
            <a:r>
              <a:rPr lang="cs-CZ" dirty="0"/>
              <a:t>použití titulku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cs-CZ" dirty="0">
                <a:solidFill>
                  <a:schemeClr val="tx2"/>
                </a:solidFill>
              </a:rPr>
              <a:t>&lt;a href="http://www.mgo.cz" title="Oficiální stránky matičního gymnázia v Ostravě"&gt;Matiční gymnázium&lt;/a&gt;</a:t>
            </a:r>
          </a:p>
          <a:p>
            <a:pPr>
              <a:lnSpc>
                <a:spcPct val="90000"/>
              </a:lnSpc>
            </a:pPr>
            <a:endParaRPr lang="cs-CZ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Obrázky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dirty="0"/>
              <a:t>element </a:t>
            </a:r>
            <a:r>
              <a:rPr lang="cs-CZ" dirty="0">
                <a:solidFill>
                  <a:schemeClr val="tx2"/>
                </a:solidFill>
              </a:rPr>
              <a:t>img</a:t>
            </a:r>
          </a:p>
          <a:p>
            <a:pPr>
              <a:lnSpc>
                <a:spcPct val="90000"/>
              </a:lnSpc>
            </a:pPr>
            <a:r>
              <a:rPr lang="cs-CZ" dirty="0"/>
              <a:t>atribut </a:t>
            </a:r>
            <a:r>
              <a:rPr lang="cs-CZ" dirty="0">
                <a:solidFill>
                  <a:schemeClr val="tx2"/>
                </a:solidFill>
              </a:rPr>
              <a:t>src</a:t>
            </a:r>
            <a:r>
              <a:rPr lang="cs-CZ" dirty="0"/>
              <a:t> – udává umístění </a:t>
            </a:r>
            <a:r>
              <a:rPr lang="cs-CZ" dirty="0" smtClean="0"/>
              <a:t>obrázku, zápis adres stejný jako u odkazů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cs-CZ" dirty="0"/>
              <a:t>atribut </a:t>
            </a:r>
            <a:r>
              <a:rPr lang="cs-CZ" dirty="0">
                <a:solidFill>
                  <a:schemeClr val="tx2"/>
                </a:solidFill>
              </a:rPr>
              <a:t>alt</a:t>
            </a:r>
            <a:r>
              <a:rPr lang="cs-CZ" dirty="0"/>
              <a:t> – alternativní </a:t>
            </a:r>
            <a:r>
              <a:rPr lang="cs-CZ" dirty="0" smtClean="0"/>
              <a:t>text (povinný)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cs-CZ" dirty="0"/>
              <a:t>element img nemá žádný obsah, zápis lze zkrátit vynecháním uzavírací části – lomítko zapíšeme na konec otevírací části</a:t>
            </a:r>
          </a:p>
          <a:p>
            <a:pPr>
              <a:lnSpc>
                <a:spcPct val="90000"/>
              </a:lnSpc>
            </a:pPr>
            <a:r>
              <a:rPr lang="cs-CZ" dirty="0"/>
              <a:t>formáty obrázků: jpg, gif, 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Použití elementu img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Obrázek uložený ve stejné složce jako aktuální </a:t>
            </a:r>
            <a:r>
              <a:rPr lang="cs-CZ" dirty="0" smtClean="0"/>
              <a:t>stránka:</a:t>
            </a:r>
            <a:endParaRPr lang="cs-CZ" dirty="0"/>
          </a:p>
          <a:p>
            <a:pPr algn="ctr">
              <a:buFontTx/>
              <a:buNone/>
            </a:pPr>
            <a:r>
              <a:rPr lang="cs-CZ" dirty="0">
                <a:solidFill>
                  <a:schemeClr val="tx2"/>
                </a:solidFill>
              </a:rPr>
              <a:t>&lt;img src="obrazek.jpg" alt="popis obrázku" /&gt;</a:t>
            </a:r>
          </a:p>
          <a:p>
            <a:r>
              <a:rPr lang="cs-CZ" dirty="0"/>
              <a:t>Obrázek uložený v jiné </a:t>
            </a:r>
            <a:r>
              <a:rPr lang="cs-CZ" dirty="0" smtClean="0"/>
              <a:t>složce:</a:t>
            </a:r>
            <a:endParaRPr lang="cs-CZ" dirty="0"/>
          </a:p>
          <a:p>
            <a:pPr algn="ctr">
              <a:buFontTx/>
              <a:buNone/>
            </a:pPr>
            <a:r>
              <a:rPr lang="cs-CZ" dirty="0">
                <a:solidFill>
                  <a:schemeClr val="tx2"/>
                </a:solidFill>
              </a:rPr>
              <a:t>&lt;img src="slozka/obrazek.jpg" alt="popis obrázku" /&gt;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Další atributy elementu img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rozměry obrázku – atributy </a:t>
            </a:r>
            <a:r>
              <a:rPr lang="cs-CZ" dirty="0">
                <a:solidFill>
                  <a:schemeClr val="tx2"/>
                </a:solidFill>
              </a:rPr>
              <a:t>width</a:t>
            </a:r>
            <a:r>
              <a:rPr lang="cs-CZ" dirty="0"/>
              <a:t> a </a:t>
            </a:r>
            <a:r>
              <a:rPr lang="cs-CZ" dirty="0">
                <a:solidFill>
                  <a:schemeClr val="tx2"/>
                </a:solidFill>
              </a:rPr>
              <a:t>height</a:t>
            </a:r>
            <a:r>
              <a:rPr lang="cs-CZ" dirty="0"/>
              <a:t>, udáváme v pixelech</a:t>
            </a:r>
          </a:p>
          <a:p>
            <a:r>
              <a:rPr lang="cs-CZ" dirty="0"/>
              <a:t>velikost obrázku </a:t>
            </a:r>
            <a:r>
              <a:rPr lang="cs-CZ"/>
              <a:t>připravujeme </a:t>
            </a:r>
            <a:r>
              <a:rPr lang="cs-CZ" smtClean="0"/>
              <a:t>předem</a:t>
            </a:r>
            <a:br>
              <a:rPr lang="cs-CZ" smtClean="0"/>
            </a:br>
            <a:r>
              <a:rPr lang="cs-CZ" smtClean="0"/>
              <a:t>v </a:t>
            </a:r>
            <a:r>
              <a:rPr lang="cs-CZ" dirty="0"/>
              <a:t>grafickém editoru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Seznamy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nečíslovaný seznam (odrážky) – element </a:t>
            </a:r>
            <a:r>
              <a:rPr lang="cs-CZ" b="1" dirty="0"/>
              <a:t>ul</a:t>
            </a:r>
          </a:p>
          <a:p>
            <a:r>
              <a:rPr lang="cs-CZ" dirty="0"/>
              <a:t>číslovaný seznam – element </a:t>
            </a:r>
            <a:r>
              <a:rPr lang="cs-CZ" b="1" dirty="0"/>
              <a:t>ol</a:t>
            </a:r>
          </a:p>
          <a:p>
            <a:r>
              <a:rPr lang="cs-CZ" dirty="0"/>
              <a:t>každá položka – element </a:t>
            </a:r>
            <a:r>
              <a:rPr lang="cs-CZ" b="1" dirty="0" smtClean="0"/>
              <a:t>li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Nečíslovaný seznam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cs-CZ" dirty="0"/>
              <a:t>&lt;ul&gt;</a:t>
            </a:r>
          </a:p>
          <a:p>
            <a:pPr lvl="1">
              <a:buFont typeface="Wingdings" pitchFamily="2" charset="2"/>
              <a:buNone/>
            </a:pPr>
            <a:r>
              <a:rPr lang="cs-CZ" dirty="0"/>
              <a:t>&lt;li&gt;matematika&lt;/li&gt;</a:t>
            </a:r>
          </a:p>
          <a:p>
            <a:pPr lvl="1">
              <a:buFont typeface="Wingdings" pitchFamily="2" charset="2"/>
              <a:buNone/>
            </a:pPr>
            <a:r>
              <a:rPr lang="cs-CZ" dirty="0"/>
              <a:t>&lt;li&gt;IVT&lt;/li&gt;</a:t>
            </a:r>
          </a:p>
          <a:p>
            <a:pPr lvl="1">
              <a:buFont typeface="Wingdings" pitchFamily="2" charset="2"/>
              <a:buNone/>
            </a:pPr>
            <a:r>
              <a:rPr lang="cs-CZ" dirty="0"/>
              <a:t>&lt;li&gt;fyzika&lt;/li&gt;</a:t>
            </a:r>
          </a:p>
          <a:p>
            <a:pPr>
              <a:buFontTx/>
              <a:buNone/>
            </a:pPr>
            <a:r>
              <a:rPr lang="cs-CZ" dirty="0"/>
              <a:t>&lt;/ul&gt;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76800" y="4038600"/>
            <a:ext cx="2971800" cy="20558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cs-CZ" sz="3200" dirty="0">
                <a:latin typeface="Times New Roman" pitchFamily="18" charset="0"/>
              </a:rPr>
              <a:t>matematika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cs-CZ" sz="3200" dirty="0">
                <a:latin typeface="Times New Roman" pitchFamily="18" charset="0"/>
              </a:rPr>
              <a:t>IVT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cs-CZ" sz="3200" dirty="0">
                <a:latin typeface="Times New Roman" pitchFamily="18" charset="0"/>
              </a:rPr>
              <a:t>fyzika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allAtOnce"/>
      <p:bldP spid="43014" grpId="0" animBg="1"/>
    </p:bldLst>
  </p:timing>
</p:sld>
</file>

<file path=ppt/theme/theme1.xml><?xml version="1.0" encoding="utf-8"?>
<a:theme xmlns:a="http://schemas.openxmlformats.org/drawingml/2006/main" name="Postmoderní">
  <a:themeElements>
    <a:clrScheme name="Postmoderní 1">
      <a:dk1>
        <a:srgbClr val="8383AD"/>
      </a:dk1>
      <a:lt1>
        <a:srgbClr val="FEFED6"/>
      </a:lt1>
      <a:dk2>
        <a:srgbClr val="404176"/>
      </a:dk2>
      <a:lt2>
        <a:srgbClr val="969696"/>
      </a:lt2>
      <a:accent1>
        <a:srgbClr val="BABE90"/>
      </a:accent1>
      <a:accent2>
        <a:srgbClr val="666699"/>
      </a:accent2>
      <a:accent3>
        <a:srgbClr val="FEFEE8"/>
      </a:accent3>
      <a:accent4>
        <a:srgbClr val="6F6F93"/>
      </a:accent4>
      <a:accent5>
        <a:srgbClr val="D9DBC6"/>
      </a:accent5>
      <a:accent6>
        <a:srgbClr val="5C5C8A"/>
      </a:accent6>
      <a:hlink>
        <a:srgbClr val="C09E4A"/>
      </a:hlink>
      <a:folHlink>
        <a:srgbClr val="006666"/>
      </a:folHlink>
    </a:clrScheme>
    <a:fontScheme name="Postmoderní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stmoderní 1">
        <a:dk1>
          <a:srgbClr val="8383AD"/>
        </a:dk1>
        <a:lt1>
          <a:srgbClr val="FEFED6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EFEE8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moderní 2">
        <a:dk1>
          <a:srgbClr val="8383AD"/>
        </a:dk1>
        <a:lt1>
          <a:srgbClr val="FFFFFF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FFFFF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moderní 3">
        <a:dk1>
          <a:srgbClr val="4D4D4D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EBEBEB"/>
        </a:accent5>
        <a:accent6>
          <a:srgbClr val="555555"/>
        </a:accent6>
        <a:hlink>
          <a:srgbClr val="C0C0C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moderní 4">
        <a:dk1>
          <a:srgbClr val="424262"/>
        </a:dk1>
        <a:lt1>
          <a:srgbClr val="FFFFFF"/>
        </a:lt1>
        <a:dk2>
          <a:srgbClr val="22659C"/>
        </a:dk2>
        <a:lt2>
          <a:srgbClr val="A4AEC2"/>
        </a:lt2>
        <a:accent1>
          <a:srgbClr val="B1C7E7"/>
        </a:accent1>
        <a:accent2>
          <a:srgbClr val="494983"/>
        </a:accent2>
        <a:accent3>
          <a:srgbClr val="FFFFFF"/>
        </a:accent3>
        <a:accent4>
          <a:srgbClr val="373753"/>
        </a:accent4>
        <a:accent5>
          <a:srgbClr val="D5E0F1"/>
        </a:accent5>
        <a:accent6>
          <a:srgbClr val="414176"/>
        </a:accent6>
        <a:hlink>
          <a:srgbClr val="6EADC4"/>
        </a:hlink>
        <a:folHlink>
          <a:srgbClr val="3E6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moderní 5">
        <a:dk1>
          <a:srgbClr val="000000"/>
        </a:dk1>
        <a:lt1>
          <a:srgbClr val="FFFFFF"/>
        </a:lt1>
        <a:dk2>
          <a:srgbClr val="404176"/>
        </a:dk2>
        <a:lt2>
          <a:srgbClr val="969696"/>
        </a:lt2>
        <a:accent1>
          <a:srgbClr val="B4CD81"/>
        </a:accent1>
        <a:accent2>
          <a:srgbClr val="717EB5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6672A4"/>
        </a:accent6>
        <a:hlink>
          <a:srgbClr val="D793C2"/>
        </a:hlink>
        <a:folHlink>
          <a:srgbClr val="8267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moderní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4CD81"/>
        </a:accent1>
        <a:accent2>
          <a:srgbClr val="DEA45E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C99454"/>
        </a:accent6>
        <a:hlink>
          <a:srgbClr val="D793C2"/>
        </a:hlink>
        <a:folHlink>
          <a:srgbClr val="A08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moderní 7">
        <a:dk1>
          <a:srgbClr val="111111"/>
        </a:dk1>
        <a:lt1>
          <a:srgbClr val="FAF5D2"/>
        </a:lt1>
        <a:dk2>
          <a:srgbClr val="4D4D4D"/>
        </a:dk2>
        <a:lt2>
          <a:srgbClr val="D0C59E"/>
        </a:lt2>
        <a:accent1>
          <a:srgbClr val="BABE90"/>
        </a:accent1>
        <a:accent2>
          <a:srgbClr val="666699"/>
        </a:accent2>
        <a:accent3>
          <a:srgbClr val="B2B2B2"/>
        </a:accent3>
        <a:accent4>
          <a:srgbClr val="D6D1B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Designs\Postmoderní.pot</Template>
  <TotalTime>95</TotalTime>
  <Words>323</Words>
  <Application>Microsoft Office PowerPoint</Application>
  <PresentationFormat>Předvádění na obrazovce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Postmoderní</vt:lpstr>
      <vt:lpstr>Tvorba webových stránek II.</vt:lpstr>
      <vt:lpstr>Odkazy</vt:lpstr>
      <vt:lpstr>Relativní adresa v odkaze</vt:lpstr>
      <vt:lpstr>Použití elementu a</vt:lpstr>
      <vt:lpstr>Obrázky</vt:lpstr>
      <vt:lpstr>Použití elementu img</vt:lpstr>
      <vt:lpstr>Další atributy elementu img</vt:lpstr>
      <vt:lpstr>Seznamy</vt:lpstr>
      <vt:lpstr>Nečíslovaný seznam</vt:lpstr>
      <vt:lpstr>Číslovaný seznam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II.</dc:title>
  <dc:creator>David Martinák</dc:creator>
  <cp:lastModifiedBy>David Martinák</cp:lastModifiedBy>
  <cp:revision>24</cp:revision>
  <cp:lastPrinted>1601-01-01T00:00:00Z</cp:lastPrinted>
  <dcterms:created xsi:type="dcterms:W3CDTF">2009-03-08T18:14:53Z</dcterms:created>
  <dcterms:modified xsi:type="dcterms:W3CDTF">2016-03-11T12:40:00Z</dcterms:modified>
</cp:coreProperties>
</file>