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9" r:id="rId4"/>
    <p:sldId id="270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9" autoAdjust="0"/>
    <p:restoredTop sz="90929"/>
  </p:normalViewPr>
  <p:slideViewPr>
    <p:cSldViewPr>
      <p:cViewPr varScale="1">
        <p:scale>
          <a:sx n="64" d="100"/>
          <a:sy n="64" d="100"/>
        </p:scale>
        <p:origin x="12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smtClean="0"/>
              <a:t>Klepnutím lze upravit styl předlohy nadpisů.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19400"/>
            <a:ext cx="64008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cs-CZ" noProof="0" smtClean="0"/>
              <a:t>Klepnutím lze upravit styl předlohy podnadpisů.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C90B4D-D18A-4AB5-9B3E-67173F1F651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6560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D239E-0251-433F-97CA-1AE92935F22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2113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5D4B-F6B8-4124-8F5D-E0FEDE283501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94555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19EF3E-5675-4C6A-8CD1-5FD2EF550A1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114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F19CD-B69C-4BF0-9772-3AE60F4F0053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7018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01854-A210-4C93-B62A-34EDAA5372BA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61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21B3C-3809-46B8-B6DC-2790EF02B15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1717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1FEF9-79EC-4645-8298-0025B8F99D4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5902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9E7DB-5CEB-4064-A2AA-7E1F16389B85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9635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DD58D-27F2-46A7-9AEA-FAF9E231CE4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7913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6384F-AB37-4291-9B1D-B750C1958A7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3831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1032" name="Freeform 3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/>
            </a:lvl1pPr>
          </a:lstStyle>
          <a:p>
            <a:fld id="{8DFA8EBB-6CD0-4437-81DF-88B2A256A2A4}" type="slidenum">
              <a:rPr lang="cs-CZ" altLang="cs-CZ"/>
              <a:pPr/>
              <a:t>‹#›</a:t>
            </a:fld>
            <a:endParaRPr lang="cs-CZ" altLang="cs-CZ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1475"/>
            <a:ext cx="777240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 smtClean="0"/>
              <a:t>Tabulky v </a:t>
            </a:r>
            <a:r>
              <a:rPr lang="cs-CZ" dirty="0" smtClean="0"/>
              <a:t>HTML</a:t>
            </a:r>
            <a:endParaRPr lang="cs-CZ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cs-CZ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/>
              <a:t>Tabulka pro pokročilé – příklad</a:t>
            </a:r>
            <a:endParaRPr lang="cs-CZ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cs-CZ" sz="2800" dirty="0" smtClean="0"/>
              <a:t>&lt;tfoot&gt; </a:t>
            </a:r>
            <a:br>
              <a:rPr lang="cs-CZ" sz="2800" dirty="0" smtClean="0"/>
            </a:br>
            <a:r>
              <a:rPr lang="cs-CZ" sz="2800" dirty="0" smtClean="0"/>
              <a:t>    &lt;tr&gt; </a:t>
            </a:r>
            <a:br>
              <a:rPr lang="cs-CZ" sz="2800" dirty="0" smtClean="0"/>
            </a:br>
            <a:r>
              <a:rPr lang="cs-CZ" sz="2800" dirty="0" smtClean="0"/>
              <a:t>      &lt;th&gt;Nejlevnější&lt;/th&gt; </a:t>
            </a:r>
            <a:br>
              <a:rPr lang="cs-CZ" sz="2800" dirty="0" smtClean="0"/>
            </a:br>
            <a:r>
              <a:rPr lang="cs-CZ" sz="2800" dirty="0" smtClean="0"/>
              <a:t>      &lt;td&gt;7 000 Kč&lt;/td&gt; </a:t>
            </a:r>
            <a:br>
              <a:rPr lang="cs-CZ" sz="2800" dirty="0" smtClean="0"/>
            </a:br>
            <a:r>
              <a:rPr lang="cs-CZ" sz="2800" dirty="0" smtClean="0"/>
              <a:t>      &lt;td&gt;30 000 Kč&lt;/td&gt; </a:t>
            </a:r>
            <a:br>
              <a:rPr lang="cs-CZ" sz="2800" dirty="0" smtClean="0"/>
            </a:br>
            <a:r>
              <a:rPr lang="cs-CZ" sz="2800" dirty="0" smtClean="0"/>
              <a:t>      &lt;td&gt;40 000 Kč&lt;/td&gt; </a:t>
            </a:r>
            <a:br>
              <a:rPr lang="cs-CZ" sz="2800" dirty="0" smtClean="0"/>
            </a:br>
            <a:r>
              <a:rPr lang="cs-CZ" sz="2800" dirty="0" smtClean="0"/>
              <a:t>    &lt;/tr&gt; </a:t>
            </a:r>
            <a:br>
              <a:rPr lang="cs-CZ" sz="2800" dirty="0" smtClean="0"/>
            </a:br>
            <a:r>
              <a:rPr lang="cs-CZ" sz="2800" dirty="0" smtClean="0"/>
              <a:t>  &lt;/tfoot&gt; </a:t>
            </a:r>
            <a:br>
              <a:rPr lang="cs-CZ" sz="2800" dirty="0" smtClean="0"/>
            </a:br>
            <a:r>
              <a:rPr lang="cs-CZ" sz="2800" dirty="0" smtClean="0"/>
              <a:t/>
            </a:r>
            <a:br>
              <a:rPr lang="cs-CZ" sz="2800" dirty="0" smtClean="0"/>
            </a:br>
            <a:r>
              <a:rPr lang="cs-CZ" sz="2800" dirty="0" smtClean="0"/>
              <a:t>  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47678"/>
            <a:ext cx="4216896" cy="2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/>
              <a:t>Tabulka pro pokročilé – příklad</a:t>
            </a:r>
            <a:endParaRPr lang="cs-CZ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cs-CZ" sz="2800" smtClean="0"/>
              <a:t>&lt;tbody&gt; </a:t>
            </a:r>
            <a:br>
              <a:rPr lang="cs-CZ" sz="2800" smtClean="0"/>
            </a:br>
            <a:r>
              <a:rPr lang="cs-CZ" sz="2800" smtClean="0"/>
              <a:t>    &lt;tr&gt; </a:t>
            </a:r>
            <a:br>
              <a:rPr lang="cs-CZ" sz="2800" smtClean="0"/>
            </a:br>
            <a:r>
              <a:rPr lang="cs-CZ" sz="2800" smtClean="0"/>
              <a:t>      &lt;th&gt;Květen&lt;/th&gt; </a:t>
            </a:r>
            <a:br>
              <a:rPr lang="cs-CZ" sz="2800" smtClean="0"/>
            </a:br>
            <a:r>
              <a:rPr lang="cs-CZ" sz="2800" smtClean="0"/>
              <a:t>      &lt;td&gt;10 000 Kč&lt;/td&gt; </a:t>
            </a:r>
            <a:br>
              <a:rPr lang="cs-CZ" sz="2800" smtClean="0"/>
            </a:br>
            <a:r>
              <a:rPr lang="cs-CZ" sz="2800" smtClean="0"/>
              <a:t>      &lt;td&gt;30 000 Kč&lt;/td&gt; </a:t>
            </a:r>
            <a:br>
              <a:rPr lang="cs-CZ" sz="2800" smtClean="0"/>
            </a:br>
            <a:r>
              <a:rPr lang="cs-CZ" sz="2800" smtClean="0"/>
              <a:t>      &lt;td&gt;40 000 Kč&lt;/td&gt; </a:t>
            </a:r>
            <a:br>
              <a:rPr lang="cs-CZ" sz="2800" smtClean="0"/>
            </a:br>
            <a:r>
              <a:rPr lang="cs-CZ" sz="2800" smtClean="0"/>
              <a:t>    &lt;/tr&gt; </a:t>
            </a:r>
            <a:br>
              <a:rPr lang="cs-CZ" sz="2800" smtClean="0"/>
            </a:br>
            <a:r>
              <a:rPr lang="cs-CZ" sz="2800" smtClean="0"/>
              <a:t>    &lt;tr&gt; </a:t>
            </a:r>
            <a:br>
              <a:rPr lang="cs-CZ" sz="2800" smtClean="0"/>
            </a:br>
            <a:r>
              <a:rPr lang="cs-CZ" sz="2800" smtClean="0"/>
              <a:t>      &lt;th&gt;Červenec&lt;/th&gt; </a:t>
            </a:r>
            <a:br>
              <a:rPr lang="cs-CZ" sz="2800" smtClean="0"/>
            </a:br>
            <a:r>
              <a:rPr lang="cs-CZ" sz="2800" smtClean="0"/>
              <a:t>      &lt;td&gt;15 000 Kč&lt;/td&gt; </a:t>
            </a:r>
            <a:br>
              <a:rPr lang="cs-CZ" sz="2800" smtClean="0"/>
            </a:br>
            <a:r>
              <a:rPr lang="cs-CZ" sz="2800" smtClean="0"/>
              <a:t>      &lt;td&gt;40 000 Kč&lt;/td&gt; </a:t>
            </a:r>
            <a:br>
              <a:rPr lang="cs-CZ" sz="2800" smtClean="0"/>
            </a:br>
            <a:r>
              <a:rPr lang="cs-CZ" sz="2800" smtClean="0"/>
              <a:t>      &lt;td&gt;65 000 Kč&lt;/td&gt; </a:t>
            </a:r>
            <a:br>
              <a:rPr lang="cs-CZ" sz="2800" smtClean="0"/>
            </a:br>
            <a:r>
              <a:rPr lang="cs-CZ" sz="2800" smtClean="0"/>
              <a:t>    &lt;/tr&gt; </a:t>
            </a:r>
            <a:br>
              <a:rPr lang="cs-CZ" sz="2800" smtClean="0"/>
            </a:br>
            <a:r>
              <a:rPr lang="cs-CZ" sz="2800" smtClean="0"/>
              <a:t>    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47678"/>
            <a:ext cx="4216896" cy="2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/>
              <a:t>Tabulka pro pokročilé – příklad</a:t>
            </a:r>
            <a:endParaRPr lang="cs-CZ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sz="2800" smtClean="0"/>
              <a:t>&lt;tr&gt; </a:t>
            </a:r>
            <a:br>
              <a:rPr lang="cs-CZ" sz="2800" smtClean="0"/>
            </a:br>
            <a:r>
              <a:rPr lang="cs-CZ" sz="2800" smtClean="0"/>
              <a:t>      &lt;th&gt;Září&lt;/th&gt; </a:t>
            </a:r>
            <a:br>
              <a:rPr lang="cs-CZ" sz="2800" smtClean="0"/>
            </a:br>
            <a:r>
              <a:rPr lang="cs-CZ" sz="2800" smtClean="0"/>
              <a:t>      &lt;td&gt;7 000 Kč&lt;/td&gt; </a:t>
            </a:r>
            <a:br>
              <a:rPr lang="cs-CZ" sz="2800" smtClean="0"/>
            </a:br>
            <a:r>
              <a:rPr lang="cs-CZ" sz="2800" smtClean="0"/>
              <a:t>      &lt;td&gt;35 000 Kč&lt;/td&gt; </a:t>
            </a:r>
            <a:br>
              <a:rPr lang="cs-CZ" sz="2800" smtClean="0"/>
            </a:br>
            <a:r>
              <a:rPr lang="cs-CZ" sz="2800" smtClean="0"/>
              <a:t>      &lt;td&gt;50 000 Kč&lt;/td&gt; </a:t>
            </a:r>
            <a:br>
              <a:rPr lang="cs-CZ" sz="2800" smtClean="0"/>
            </a:br>
            <a:r>
              <a:rPr lang="cs-CZ" sz="2800" smtClean="0"/>
              <a:t>    &lt;/tr&gt; </a:t>
            </a:r>
            <a:br>
              <a:rPr lang="cs-CZ" sz="2800" smtClean="0"/>
            </a:br>
            <a:r>
              <a:rPr lang="cs-CZ" sz="2800" smtClean="0"/>
              <a:t>  &lt;/tbody&gt; </a:t>
            </a:r>
            <a:br>
              <a:rPr lang="cs-CZ" sz="2800" smtClean="0"/>
            </a:br>
            <a:r>
              <a:rPr lang="cs-CZ" sz="2800" smtClean="0"/>
              <a:t/>
            </a:r>
            <a:br>
              <a:rPr lang="cs-CZ" sz="2800" smtClean="0"/>
            </a:br>
            <a:r>
              <a:rPr lang="cs-CZ" sz="2800" smtClean="0"/>
              <a:t>&lt;/table&gt; </a:t>
            </a:r>
            <a:br>
              <a:rPr lang="cs-CZ" sz="2800" smtClean="0"/>
            </a:br>
            <a:r>
              <a:rPr lang="cs-CZ" sz="2800" smtClean="0"/>
              <a:t>  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47678"/>
            <a:ext cx="4216896" cy="2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/>
              <a:t>Tabulka pro pokročilé – příklad</a:t>
            </a:r>
            <a:endParaRPr lang="cs-CZ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cs-CZ" sz="2800" smtClean="0"/>
              <a:t>&lt;table&gt; </a:t>
            </a:r>
            <a:br>
              <a:rPr lang="cs-CZ" sz="2800" smtClean="0"/>
            </a:br>
            <a:r>
              <a:rPr lang="cs-CZ" sz="2800" smtClean="0"/>
              <a:t>  &lt;caption&gt;Ceny zájezdů&lt;/caption&gt; </a:t>
            </a:r>
            <a:br>
              <a:rPr lang="cs-CZ" sz="2800" smtClean="0"/>
            </a:br>
            <a:r>
              <a:rPr lang="cs-CZ" sz="2800" smtClean="0"/>
              <a:t/>
            </a:r>
            <a:br>
              <a:rPr lang="cs-CZ" sz="2800" smtClean="0"/>
            </a:br>
            <a:r>
              <a:rPr lang="cs-CZ" sz="2800" smtClean="0"/>
              <a:t>  &lt;thead&gt; </a:t>
            </a:r>
            <a:br>
              <a:rPr lang="cs-CZ" sz="2800" smtClean="0"/>
            </a:br>
            <a:r>
              <a:rPr lang="cs-CZ" sz="2800" smtClean="0"/>
              <a:t>    &lt;tr&gt; </a:t>
            </a:r>
            <a:br>
              <a:rPr lang="cs-CZ" sz="2800" smtClean="0"/>
            </a:br>
            <a:r>
              <a:rPr lang="cs-CZ" sz="2800" smtClean="0"/>
              <a:t>      &lt;th&gt;&lt;/th&gt; </a:t>
            </a:r>
            <a:br>
              <a:rPr lang="cs-CZ" sz="2800" smtClean="0"/>
            </a:br>
            <a:r>
              <a:rPr lang="cs-CZ" sz="2800" smtClean="0"/>
              <a:t>      &lt;th&gt;Anglie&lt;/th&gt; </a:t>
            </a:r>
            <a:br>
              <a:rPr lang="cs-CZ" sz="2800" smtClean="0"/>
            </a:br>
            <a:r>
              <a:rPr lang="cs-CZ" sz="2800" smtClean="0"/>
              <a:t>      &lt;th&gt;USA&lt;/th&gt; </a:t>
            </a:r>
            <a:br>
              <a:rPr lang="cs-CZ" sz="2800" smtClean="0"/>
            </a:br>
            <a:r>
              <a:rPr lang="cs-CZ" sz="2800" smtClean="0"/>
              <a:t>      &lt;th&gt;Maledivy&lt;/th&gt; </a:t>
            </a:r>
            <a:br>
              <a:rPr lang="cs-CZ" sz="2800" smtClean="0"/>
            </a:br>
            <a:r>
              <a:rPr lang="cs-CZ" sz="2800" smtClean="0"/>
              <a:t>    &lt;/tr&gt; </a:t>
            </a:r>
            <a:br>
              <a:rPr lang="cs-CZ" sz="2800" smtClean="0"/>
            </a:br>
            <a:r>
              <a:rPr lang="cs-CZ" sz="2800" smtClean="0"/>
              <a:t>  &lt;/thead&gt; </a:t>
            </a:r>
            <a:br>
              <a:rPr lang="cs-CZ" sz="2800" smtClean="0"/>
            </a:br>
            <a:r>
              <a:rPr lang="cs-CZ" sz="2800" smtClean="0"/>
              <a:t/>
            </a:r>
            <a:br>
              <a:rPr lang="cs-CZ" sz="2800" smtClean="0"/>
            </a:br>
            <a:r>
              <a:rPr lang="cs-CZ" sz="2800" smtClean="0"/>
              <a:t>  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47678"/>
            <a:ext cx="4216896" cy="2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 smtClean="0"/>
              <a:t>Tabulka jednoduše (základní)</a:t>
            </a:r>
            <a:endParaRPr lang="cs-CZ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 smtClean="0"/>
              <a:t>pro vytvoření tabulky používáme element </a:t>
            </a:r>
            <a:r>
              <a:rPr lang="cs-CZ" b="1" dirty="0" smtClean="0"/>
              <a:t>table</a:t>
            </a:r>
          </a:p>
          <a:p>
            <a:pPr eaLnBrk="1" hangingPunct="1">
              <a:defRPr/>
            </a:pPr>
            <a:r>
              <a:rPr lang="cs-CZ" dirty="0"/>
              <a:t>tabulku tvoříme po řádcích</a:t>
            </a:r>
          </a:p>
          <a:p>
            <a:pPr eaLnBrk="1" hangingPunct="1">
              <a:defRPr/>
            </a:pPr>
            <a:r>
              <a:rPr lang="cs-CZ" dirty="0"/>
              <a:t>řádek se vytvoří elementem </a:t>
            </a:r>
            <a:r>
              <a:rPr lang="cs-CZ" b="1" dirty="0" err="1" smtClean="0"/>
              <a:t>tr</a:t>
            </a:r>
            <a:endParaRPr lang="cs-CZ" b="1" dirty="0" smtClean="0"/>
          </a:p>
          <a:p>
            <a:pPr eaLnBrk="1" hangingPunct="1">
              <a:defRPr/>
            </a:pPr>
            <a:endParaRPr lang="cs-CZ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/>
              <a:t>Tabulka jednoduše (základní)</a:t>
            </a:r>
            <a:endParaRPr lang="cs-CZ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 smtClean="0"/>
              <a:t>každý řádek může obsahovat několik buněk, pro které použijeme element </a:t>
            </a:r>
            <a:r>
              <a:rPr lang="cs-CZ" b="1" dirty="0" err="1" smtClean="0"/>
              <a:t>td</a:t>
            </a:r>
            <a:r>
              <a:rPr lang="cs-CZ" dirty="0" smtClean="0"/>
              <a:t> nebo </a:t>
            </a:r>
            <a:r>
              <a:rPr lang="cs-CZ" b="1" dirty="0" err="1" smtClean="0"/>
              <a:t>th</a:t>
            </a:r>
            <a:r>
              <a:rPr lang="cs-CZ" dirty="0" smtClean="0"/>
              <a:t>; a do tohoto elementu už konečně píšeme data</a:t>
            </a:r>
          </a:p>
          <a:p>
            <a:pPr eaLnBrk="1" hangingPunct="1">
              <a:defRPr/>
            </a:pPr>
            <a:r>
              <a:rPr lang="cs-CZ" dirty="0" smtClean="0"/>
              <a:t>element </a:t>
            </a:r>
            <a:r>
              <a:rPr lang="cs-CZ" b="1" dirty="0" err="1" smtClean="0"/>
              <a:t>th</a:t>
            </a:r>
            <a:r>
              <a:rPr lang="cs-CZ" dirty="0" smtClean="0"/>
              <a:t> označuje hlavičkovou buňku (obsah je obvykle tučným písmem), element </a:t>
            </a:r>
            <a:r>
              <a:rPr lang="cs-CZ" b="1" dirty="0" err="1" smtClean="0"/>
              <a:t>td</a:t>
            </a:r>
            <a:r>
              <a:rPr lang="cs-CZ" dirty="0" smtClean="0"/>
              <a:t> „obyčejnou“ buňku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Jednoduchá tabulka – příklad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/>
          <a:srcRect l="3384" t="32720" r="66214" b="41360"/>
          <a:stretch/>
        </p:blipFill>
        <p:spPr>
          <a:xfrm>
            <a:off x="5001816" y="3356992"/>
            <a:ext cx="3456384" cy="2765107"/>
          </a:xfrm>
          <a:prstGeom prst="rect">
            <a:avLst/>
          </a:prstGeom>
        </p:spPr>
      </p:pic>
      <p:sp>
        <p:nvSpPr>
          <p:cNvPr id="8" name="Ovál 7"/>
          <p:cNvSpPr/>
          <p:nvPr/>
        </p:nvSpPr>
        <p:spPr bwMode="auto">
          <a:xfrm>
            <a:off x="4970730" y="3573016"/>
            <a:ext cx="3471075" cy="864096"/>
          </a:xfrm>
          <a:prstGeom prst="ellipse">
            <a:avLst/>
          </a:prstGeom>
          <a:solidFill>
            <a:srgbClr val="00CCCC">
              <a:alpha val="50196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Ovál 6"/>
          <p:cNvSpPr/>
          <p:nvPr/>
        </p:nvSpPr>
        <p:spPr bwMode="auto">
          <a:xfrm>
            <a:off x="668876" y="1772816"/>
            <a:ext cx="3471075" cy="1999960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Ovál 8"/>
          <p:cNvSpPr/>
          <p:nvPr/>
        </p:nvSpPr>
        <p:spPr bwMode="auto">
          <a:xfrm>
            <a:off x="934410" y="4097792"/>
            <a:ext cx="2940005" cy="339320"/>
          </a:xfrm>
          <a:prstGeom prst="ellipse">
            <a:avLst/>
          </a:prstGeom>
          <a:solidFill>
            <a:schemeClr val="accent2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687086" y="144780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smtClean="0"/>
              <a:t>&lt;table&gt;</a:t>
            </a:r>
          </a:p>
          <a:p>
            <a:r>
              <a:rPr lang="cs-CZ" dirty="0" smtClean="0"/>
              <a:t>        &lt;</a:t>
            </a:r>
            <a:r>
              <a:rPr lang="cs-CZ" dirty="0" err="1" smtClean="0"/>
              <a:t>tr</a:t>
            </a:r>
            <a:r>
              <a:rPr lang="cs-CZ" dirty="0" smtClean="0"/>
              <a:t>&gt;</a:t>
            </a:r>
          </a:p>
          <a:p>
            <a:r>
              <a:rPr lang="cs-CZ" dirty="0" smtClean="0"/>
              <a:t>          &lt;</a:t>
            </a:r>
            <a:r>
              <a:rPr lang="cs-CZ" dirty="0" err="1" smtClean="0"/>
              <a:t>td</a:t>
            </a:r>
            <a:r>
              <a:rPr lang="cs-CZ" dirty="0" smtClean="0"/>
              <a:t>&gt;Pondělí&lt;/</a:t>
            </a:r>
            <a:r>
              <a:rPr lang="cs-CZ" dirty="0" err="1" smtClean="0"/>
              <a:t>td</a:t>
            </a:r>
            <a:r>
              <a:rPr lang="cs-CZ" dirty="0" smtClean="0"/>
              <a:t>&gt;</a:t>
            </a:r>
          </a:p>
          <a:p>
            <a:r>
              <a:rPr lang="cs-CZ" dirty="0" smtClean="0"/>
              <a:t>          &lt;</a:t>
            </a:r>
            <a:r>
              <a:rPr lang="cs-CZ" dirty="0" err="1" smtClean="0"/>
              <a:t>td</a:t>
            </a:r>
            <a:r>
              <a:rPr lang="cs-CZ" dirty="0" smtClean="0"/>
              <a:t>&gt;Adam&lt;/</a:t>
            </a:r>
            <a:r>
              <a:rPr lang="cs-CZ" dirty="0" err="1" smtClean="0"/>
              <a:t>td</a:t>
            </a:r>
            <a:r>
              <a:rPr lang="cs-CZ" dirty="0" smtClean="0"/>
              <a:t>&gt;</a:t>
            </a:r>
          </a:p>
          <a:p>
            <a:r>
              <a:rPr lang="cs-CZ" dirty="0" smtClean="0"/>
              <a:t>        &lt;/</a:t>
            </a:r>
            <a:r>
              <a:rPr lang="cs-CZ" dirty="0" err="1" smtClean="0"/>
              <a:t>tr</a:t>
            </a:r>
            <a:r>
              <a:rPr lang="cs-CZ" dirty="0" smtClean="0"/>
              <a:t>&gt;</a:t>
            </a:r>
          </a:p>
          <a:p>
            <a:r>
              <a:rPr lang="cs-CZ" dirty="0" smtClean="0"/>
              <a:t>        &lt;</a:t>
            </a:r>
            <a:r>
              <a:rPr lang="cs-CZ" dirty="0" err="1" smtClean="0"/>
              <a:t>tr</a:t>
            </a:r>
            <a:r>
              <a:rPr lang="cs-CZ" dirty="0" smtClean="0"/>
              <a:t>&gt;</a:t>
            </a:r>
          </a:p>
          <a:p>
            <a:r>
              <a:rPr lang="cs-CZ" dirty="0" smtClean="0"/>
              <a:t>          &lt;</a:t>
            </a:r>
            <a:r>
              <a:rPr lang="cs-CZ" dirty="0" err="1" smtClean="0"/>
              <a:t>td</a:t>
            </a:r>
            <a:r>
              <a:rPr lang="cs-CZ" dirty="0" smtClean="0"/>
              <a:t>&gt;Středa&lt;/</a:t>
            </a:r>
            <a:r>
              <a:rPr lang="cs-CZ" dirty="0" err="1" smtClean="0"/>
              <a:t>td</a:t>
            </a:r>
            <a:r>
              <a:rPr lang="cs-CZ" dirty="0" smtClean="0"/>
              <a:t>&gt;</a:t>
            </a:r>
          </a:p>
          <a:p>
            <a:r>
              <a:rPr lang="cs-CZ" dirty="0" smtClean="0"/>
              <a:t>          &lt;</a:t>
            </a:r>
            <a:r>
              <a:rPr lang="cs-CZ" dirty="0" err="1" smtClean="0"/>
              <a:t>td</a:t>
            </a:r>
            <a:r>
              <a:rPr lang="cs-CZ" dirty="0" smtClean="0"/>
              <a:t>&gt;Eva&lt;/</a:t>
            </a:r>
            <a:r>
              <a:rPr lang="cs-CZ" dirty="0" err="1" smtClean="0"/>
              <a:t>td</a:t>
            </a:r>
            <a:r>
              <a:rPr lang="cs-CZ" dirty="0" smtClean="0"/>
              <a:t>&gt;</a:t>
            </a:r>
          </a:p>
          <a:p>
            <a:r>
              <a:rPr lang="cs-CZ" dirty="0" smtClean="0"/>
              <a:t>        &lt;/</a:t>
            </a:r>
            <a:r>
              <a:rPr lang="cs-CZ" dirty="0" err="1" smtClean="0"/>
              <a:t>tr</a:t>
            </a:r>
            <a:r>
              <a:rPr lang="cs-CZ" dirty="0" smtClean="0"/>
              <a:t>&gt;</a:t>
            </a:r>
          </a:p>
          <a:p>
            <a:r>
              <a:rPr lang="cs-CZ" dirty="0" smtClean="0"/>
              <a:t>        &lt;</a:t>
            </a:r>
            <a:r>
              <a:rPr lang="cs-CZ" dirty="0" err="1" smtClean="0"/>
              <a:t>tr</a:t>
            </a:r>
            <a:r>
              <a:rPr lang="cs-CZ" dirty="0" smtClean="0"/>
              <a:t>&gt;</a:t>
            </a:r>
          </a:p>
          <a:p>
            <a:r>
              <a:rPr lang="cs-CZ" dirty="0" smtClean="0"/>
              <a:t>          &lt;</a:t>
            </a:r>
            <a:r>
              <a:rPr lang="cs-CZ" dirty="0" err="1" smtClean="0"/>
              <a:t>td</a:t>
            </a:r>
            <a:r>
              <a:rPr lang="cs-CZ" dirty="0" smtClean="0"/>
              <a:t>&gt;Pátek&lt;/</a:t>
            </a:r>
            <a:r>
              <a:rPr lang="cs-CZ" dirty="0" err="1" smtClean="0"/>
              <a:t>td</a:t>
            </a:r>
            <a:r>
              <a:rPr lang="cs-CZ" dirty="0" smtClean="0"/>
              <a:t>&gt;</a:t>
            </a:r>
          </a:p>
          <a:p>
            <a:r>
              <a:rPr lang="cs-CZ" dirty="0" smtClean="0"/>
              <a:t>          &lt;</a:t>
            </a:r>
            <a:r>
              <a:rPr lang="cs-CZ" dirty="0" err="1" smtClean="0"/>
              <a:t>td</a:t>
            </a:r>
            <a:r>
              <a:rPr lang="cs-CZ" dirty="0" smtClean="0"/>
              <a:t>&gt;Adam&lt;/</a:t>
            </a:r>
            <a:r>
              <a:rPr lang="cs-CZ" dirty="0" err="1" smtClean="0"/>
              <a:t>td</a:t>
            </a:r>
            <a:r>
              <a:rPr lang="cs-CZ" dirty="0" smtClean="0"/>
              <a:t>&gt;</a:t>
            </a:r>
          </a:p>
          <a:p>
            <a:r>
              <a:rPr lang="cs-CZ" dirty="0" smtClean="0"/>
              <a:t>        &lt;/</a:t>
            </a:r>
            <a:r>
              <a:rPr lang="cs-CZ" dirty="0" err="1" smtClean="0"/>
              <a:t>tr</a:t>
            </a:r>
            <a:r>
              <a:rPr lang="cs-CZ" dirty="0" smtClean="0"/>
              <a:t>&gt;</a:t>
            </a:r>
          </a:p>
          <a:p>
            <a:r>
              <a:rPr lang="cs-CZ" dirty="0" smtClean="0"/>
              <a:t>       &lt;/table&gt;</a:t>
            </a:r>
            <a:endParaRPr lang="cs-CZ" dirty="0"/>
          </a:p>
        </p:txBody>
      </p:sp>
      <p:sp>
        <p:nvSpPr>
          <p:cNvPr id="10" name="Ovál 9"/>
          <p:cNvSpPr/>
          <p:nvPr/>
        </p:nvSpPr>
        <p:spPr bwMode="auto">
          <a:xfrm>
            <a:off x="6807302" y="4361744"/>
            <a:ext cx="1355829" cy="739416"/>
          </a:xfrm>
          <a:prstGeom prst="ellipse">
            <a:avLst/>
          </a:prstGeom>
          <a:solidFill>
            <a:srgbClr val="FF33CC">
              <a:alpha val="4902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4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6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smtClean="0"/>
              <a:t>Sloučené buňky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cs-CZ" smtClean="0"/>
              <a:t>pro sloučení buněk používáme atributy colspan (sloučené buňky vedle sebe) a rowspan (sloučené buňky pod sebou)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09600" y="3124200"/>
            <a:ext cx="6934200" cy="1905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cs-CZ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&lt;tr&gt;&lt;td colspan="2"&gt;Prodej&lt;/td&gt;&lt;/tr&gt;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cs-CZ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&lt;tr&gt;&lt;td&gt;léto&lt;/td&gt;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cs-CZ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      &lt;td&gt;zima&lt;/td&gt;&lt;/tr&gt;</a:t>
            </a:r>
          </a:p>
        </p:txBody>
      </p:sp>
      <p:graphicFrame>
        <p:nvGraphicFramePr>
          <p:cNvPr id="36882" name="Group 18"/>
          <p:cNvGraphicFramePr>
            <a:graphicFrameLocks noGrp="1"/>
          </p:cNvGraphicFramePr>
          <p:nvPr/>
        </p:nvGraphicFramePr>
        <p:xfrm>
          <a:off x="4648200" y="5105400"/>
          <a:ext cx="2819400" cy="1066800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5334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Prodej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léto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zima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 smtClean="0"/>
              <a:t>Tabulka pro pokročilé</a:t>
            </a:r>
            <a:endParaRPr lang="cs-CZ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 smtClean="0"/>
              <a:t>Kromě základních elementů jsou k dispozici i další</a:t>
            </a:r>
            <a:endParaRPr lang="cs-CZ" b="1" dirty="0" smtClean="0"/>
          </a:p>
          <a:p>
            <a:pPr eaLnBrk="1" hangingPunct="1">
              <a:defRPr/>
            </a:pPr>
            <a:r>
              <a:rPr lang="cs-CZ" dirty="0" smtClean="0"/>
              <a:t>uvnitř elementu table se mohou vyskytovat následující elementy:</a:t>
            </a:r>
          </a:p>
          <a:p>
            <a:pPr lvl="1" eaLnBrk="1" hangingPunct="1">
              <a:defRPr/>
            </a:pPr>
            <a:r>
              <a:rPr lang="cs-CZ" b="1" dirty="0" err="1" smtClean="0"/>
              <a:t>caption</a:t>
            </a:r>
            <a:r>
              <a:rPr lang="cs-CZ" dirty="0" smtClean="0"/>
              <a:t> – nadpis tabulky (nepovinný)</a:t>
            </a:r>
          </a:p>
          <a:p>
            <a:pPr lvl="1" eaLnBrk="1" hangingPunct="1">
              <a:defRPr/>
            </a:pPr>
            <a:r>
              <a:rPr lang="cs-CZ" b="1" dirty="0" err="1" smtClean="0"/>
              <a:t>thead</a:t>
            </a:r>
            <a:r>
              <a:rPr lang="cs-CZ" dirty="0" smtClean="0"/>
              <a:t> – řádky záhlaví (nepovinný)</a:t>
            </a:r>
          </a:p>
          <a:p>
            <a:pPr lvl="1" eaLnBrk="1" hangingPunct="1">
              <a:defRPr/>
            </a:pPr>
            <a:r>
              <a:rPr lang="cs-CZ" b="1" dirty="0" err="1" smtClean="0"/>
              <a:t>tfoot</a:t>
            </a:r>
            <a:r>
              <a:rPr lang="cs-CZ" dirty="0" smtClean="0"/>
              <a:t> – řádky zápatí (nepovinný)</a:t>
            </a:r>
          </a:p>
          <a:p>
            <a:pPr lvl="1" eaLnBrk="1" hangingPunct="1">
              <a:defRPr/>
            </a:pPr>
            <a:r>
              <a:rPr lang="cs-CZ" b="1" dirty="0" err="1" smtClean="0"/>
              <a:t>tbody</a:t>
            </a:r>
            <a:r>
              <a:rPr lang="cs-CZ" dirty="0" smtClean="0"/>
              <a:t> – data (kupodivu se píše až za zápatí)</a:t>
            </a:r>
          </a:p>
        </p:txBody>
      </p:sp>
    </p:spTree>
    <p:extLst>
      <p:ext uri="{BB962C8B-B14F-4D97-AF65-F5344CB8AC3E}">
        <p14:creationId xmlns:p14="http://schemas.microsoft.com/office/powerpoint/2010/main" val="17058522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/>
              <a:t>Tabulka pro pokročilé</a:t>
            </a:r>
            <a:endParaRPr lang="cs-CZ" dirty="0" smtClean="0"/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 smtClean="0"/>
              <a:t>řádek tvořený </a:t>
            </a:r>
            <a:r>
              <a:rPr lang="cs-CZ" dirty="0" smtClean="0"/>
              <a:t>elementem </a:t>
            </a:r>
            <a:r>
              <a:rPr lang="cs-CZ" b="1" dirty="0" err="1" smtClean="0"/>
              <a:t>tr</a:t>
            </a:r>
            <a:r>
              <a:rPr lang="cs-CZ" dirty="0" smtClean="0"/>
              <a:t> zapisujeme </a:t>
            </a:r>
            <a:r>
              <a:rPr lang="cs-CZ" dirty="0" smtClean="0"/>
              <a:t>dovnitř elementů </a:t>
            </a:r>
            <a:r>
              <a:rPr lang="cs-CZ" b="1" dirty="0" err="1" smtClean="0"/>
              <a:t>thead</a:t>
            </a:r>
            <a:r>
              <a:rPr lang="cs-CZ" dirty="0" smtClean="0"/>
              <a:t>, </a:t>
            </a:r>
            <a:r>
              <a:rPr lang="cs-CZ" b="1" dirty="0" err="1" smtClean="0"/>
              <a:t>tfoot</a:t>
            </a:r>
            <a:r>
              <a:rPr lang="cs-CZ" dirty="0" smtClean="0"/>
              <a:t>, </a:t>
            </a:r>
            <a:r>
              <a:rPr lang="cs-CZ" b="1" dirty="0" err="1" smtClean="0"/>
              <a:t>tbody</a:t>
            </a:r>
            <a:r>
              <a:rPr lang="cs-CZ" dirty="0" smtClean="0"/>
              <a:t> nebo </a:t>
            </a:r>
            <a:r>
              <a:rPr lang="cs-CZ" b="1" dirty="0" smtClean="0"/>
              <a:t>samostatně</a:t>
            </a:r>
            <a:r>
              <a:rPr lang="cs-CZ" dirty="0" smtClean="0"/>
              <a:t> (pokud nedělíme tabulku na záhlaví, tělo a zápatí)</a:t>
            </a:r>
          </a:p>
        </p:txBody>
      </p:sp>
    </p:spTree>
    <p:extLst>
      <p:ext uri="{BB962C8B-B14F-4D97-AF65-F5344CB8AC3E}">
        <p14:creationId xmlns:p14="http://schemas.microsoft.com/office/powerpoint/2010/main" val="27142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/>
              <a:t>Tabulka pro pokročilé</a:t>
            </a:r>
            <a:r>
              <a:rPr lang="cs-CZ" dirty="0" smtClean="0"/>
              <a:t> </a:t>
            </a:r>
            <a:r>
              <a:rPr lang="cs-CZ" dirty="0" smtClean="0"/>
              <a:t>– příklad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858000" cy="358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/>
              <a:t>Tabulka pro pokročilé – příklad</a:t>
            </a:r>
            <a:endParaRPr lang="cs-CZ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cs-CZ" sz="2800" smtClean="0"/>
              <a:t>&lt;table&gt; </a:t>
            </a:r>
            <a:br>
              <a:rPr lang="cs-CZ" sz="2800" smtClean="0"/>
            </a:br>
            <a:r>
              <a:rPr lang="cs-CZ" sz="2800" smtClean="0"/>
              <a:t>  &lt;caption&gt;Ceny zájezdů&lt;/caption&gt; </a:t>
            </a:r>
            <a:br>
              <a:rPr lang="cs-CZ" sz="2800" smtClean="0"/>
            </a:br>
            <a:r>
              <a:rPr lang="cs-CZ" sz="2800" smtClean="0"/>
              <a:t/>
            </a:r>
            <a:br>
              <a:rPr lang="cs-CZ" sz="2800" smtClean="0"/>
            </a:br>
            <a:r>
              <a:rPr lang="cs-CZ" sz="2800" smtClean="0"/>
              <a:t>  &lt;thead&gt; </a:t>
            </a:r>
            <a:br>
              <a:rPr lang="cs-CZ" sz="2800" smtClean="0"/>
            </a:br>
            <a:r>
              <a:rPr lang="cs-CZ" sz="2800" smtClean="0"/>
              <a:t>    &lt;tr&gt; </a:t>
            </a:r>
            <a:br>
              <a:rPr lang="cs-CZ" sz="2800" smtClean="0"/>
            </a:br>
            <a:r>
              <a:rPr lang="cs-CZ" sz="2800" smtClean="0"/>
              <a:t>      &lt;th&gt;&lt;/th&gt; </a:t>
            </a:r>
            <a:br>
              <a:rPr lang="cs-CZ" sz="2800" smtClean="0"/>
            </a:br>
            <a:r>
              <a:rPr lang="cs-CZ" sz="2800" smtClean="0"/>
              <a:t>      &lt;th&gt;Anglie&lt;/th&gt; </a:t>
            </a:r>
            <a:br>
              <a:rPr lang="cs-CZ" sz="2800" smtClean="0"/>
            </a:br>
            <a:r>
              <a:rPr lang="cs-CZ" sz="2800" smtClean="0"/>
              <a:t>      &lt;th&gt;USA&lt;/th&gt; </a:t>
            </a:r>
            <a:br>
              <a:rPr lang="cs-CZ" sz="2800" smtClean="0"/>
            </a:br>
            <a:r>
              <a:rPr lang="cs-CZ" sz="2800" smtClean="0"/>
              <a:t>      &lt;th&gt;Maledivy&lt;/th&gt; </a:t>
            </a:r>
            <a:br>
              <a:rPr lang="cs-CZ" sz="2800" smtClean="0"/>
            </a:br>
            <a:r>
              <a:rPr lang="cs-CZ" sz="2800" smtClean="0"/>
              <a:t>    &lt;/tr&gt; </a:t>
            </a:r>
            <a:br>
              <a:rPr lang="cs-CZ" sz="2800" smtClean="0"/>
            </a:br>
            <a:r>
              <a:rPr lang="cs-CZ" sz="2800" smtClean="0"/>
              <a:t>  &lt;/thead&gt; </a:t>
            </a:r>
            <a:br>
              <a:rPr lang="cs-CZ" sz="2800" smtClean="0"/>
            </a:br>
            <a:r>
              <a:rPr lang="cs-CZ" sz="2800" smtClean="0"/>
              <a:t/>
            </a:r>
            <a:br>
              <a:rPr lang="cs-CZ" sz="2800" smtClean="0"/>
            </a:br>
            <a:r>
              <a:rPr lang="cs-CZ" sz="2800" smtClean="0"/>
              <a:t>  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47678"/>
            <a:ext cx="4216896" cy="2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ré diagonály">
  <a:themeElements>
    <a:clrScheme name="Modré diagonály 1">
      <a:dk1>
        <a:srgbClr val="000000"/>
      </a:dk1>
      <a:lt1>
        <a:srgbClr val="FFFFFF"/>
      </a:lt1>
      <a:dk2>
        <a:srgbClr val="0066FF"/>
      </a:dk2>
      <a:lt2>
        <a:srgbClr val="FFFF00"/>
      </a:lt2>
      <a:accent1>
        <a:srgbClr val="00CCCC"/>
      </a:accent1>
      <a:accent2>
        <a:srgbClr val="FF33CC"/>
      </a:accent2>
      <a:accent3>
        <a:srgbClr val="AAB8FF"/>
      </a:accent3>
      <a:accent4>
        <a:srgbClr val="DADADA"/>
      </a:accent4>
      <a:accent5>
        <a:srgbClr val="AAE2E2"/>
      </a:accent5>
      <a:accent6>
        <a:srgbClr val="E72DB9"/>
      </a:accent6>
      <a:hlink>
        <a:srgbClr val="FF4568"/>
      </a:hlink>
      <a:folHlink>
        <a:srgbClr val="CCECFF"/>
      </a:folHlink>
    </a:clrScheme>
    <a:fontScheme name="Modré diagonál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odré diagonály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4568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ré diagonály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ré diagonály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ré diagonály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Designs\Modré diagonály.pot</Template>
  <TotalTime>146</TotalTime>
  <Words>319</Words>
  <Application>Microsoft Office PowerPoint</Application>
  <PresentationFormat>Předvádění na obrazovce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Times New Roman</vt:lpstr>
      <vt:lpstr>Arial</vt:lpstr>
      <vt:lpstr>Wingdings</vt:lpstr>
      <vt:lpstr>Calibri</vt:lpstr>
      <vt:lpstr>Modré diagonály</vt:lpstr>
      <vt:lpstr>Tabulky v HTML</vt:lpstr>
      <vt:lpstr>Tabulka jednoduše (základní)</vt:lpstr>
      <vt:lpstr>Tabulka jednoduše (základní)</vt:lpstr>
      <vt:lpstr>Jednoduchá tabulka – příklad</vt:lpstr>
      <vt:lpstr>Sloučené buňky</vt:lpstr>
      <vt:lpstr>Tabulka pro pokročilé</vt:lpstr>
      <vt:lpstr>Tabulka pro pokročilé</vt:lpstr>
      <vt:lpstr>Tabulka pro pokročilé – příklad</vt:lpstr>
      <vt:lpstr>Tabulka pro pokročilé – příklad</vt:lpstr>
      <vt:lpstr>Tabulka pro pokročilé – příklad</vt:lpstr>
      <vt:lpstr>Tabulka pro pokročilé – příklad</vt:lpstr>
      <vt:lpstr>Tabulka pro pokročilé – příklad</vt:lpstr>
      <vt:lpstr>Tabulka pro pokročilé – příklad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Tabulky v XHTML</dc:title>
  <dc:creator>David Martinák</dc:creator>
  <cp:lastModifiedBy>David Martinak</cp:lastModifiedBy>
  <cp:revision>28</cp:revision>
  <cp:lastPrinted>1601-01-01T00:00:00Z</cp:lastPrinted>
  <dcterms:created xsi:type="dcterms:W3CDTF">2009-03-19T21:14:08Z</dcterms:created>
  <dcterms:modified xsi:type="dcterms:W3CDTF">2016-04-22T14:16:06Z</dcterms:modified>
</cp:coreProperties>
</file>