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orient="horz" pos="3216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orient="horz" pos="175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719" userDrawn="1">
          <p15:clr>
            <a:srgbClr val="A4A3A4"/>
          </p15:clr>
        </p15:guide>
        <p15:guide id="10" pos="5041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1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2880"/>
        <p:guide pos="719"/>
        <p:guide pos="5041"/>
        <p:guide pos="4608"/>
        <p:guide pos="21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cs-CZ" smtClean="0"/>
              <a:t>16. 4. 2018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cs-CZ" smtClean="0"/>
              <a:t>16. 4. 2018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Kliknutím lze upravit styl předlohy.</a:t>
            </a:r>
            <a:endParaRPr lang="cs-CZ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58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59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0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1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2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3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4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5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6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7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8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9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0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1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2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3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4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5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6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7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8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9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0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1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2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3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4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5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6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7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8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9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0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1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2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3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4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5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6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7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8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9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0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1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2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3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4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5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6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7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8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9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0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1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2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3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4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5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6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7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8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9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0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1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2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3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4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5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6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7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8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9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0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1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2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3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4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5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6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7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8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9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0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1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2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3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4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5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6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7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8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9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0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1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2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3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4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5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6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7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8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9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0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1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2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3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4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5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6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7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8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9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0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1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2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3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4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5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6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7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8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9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Vol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9" name="Vol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0" name="Vol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5"/>
            <a:ext cx="6492240" cy="48019"/>
            <a:chOff x="1522413" y="1514475"/>
            <a:chExt cx="10569575" cy="64008"/>
          </a:xfrm>
        </p:grpSpPr>
        <p:sp>
          <p:nvSpPr>
            <p:cNvPr id="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773233" y="274642"/>
            <a:ext cx="1028968" cy="5901747"/>
          </a:xfrm>
        </p:spPr>
        <p:txBody>
          <a:bodyPr vert="eaVert"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6129" y="277816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4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4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11590">
              <a:defRPr sz="1600"/>
            </a:lvl2pPr>
            <a:lvl3pPr marL="583085">
              <a:defRPr sz="1400"/>
            </a:lvl3pPr>
            <a:lvl4pPr marL="754581">
              <a:defRPr/>
            </a:lvl4pPr>
            <a:lvl5pPr marL="926077">
              <a:defRPr sz="1400"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57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58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59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0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1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2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3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4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5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6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7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8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69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0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1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2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3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4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5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6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7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8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79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0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1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2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3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4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5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6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7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8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89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0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1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2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3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4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5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6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7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8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299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0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1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2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3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4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5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6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7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8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09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0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1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2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3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4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5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6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7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8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19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0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1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2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3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4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5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6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7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8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29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0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1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2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3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4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5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6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7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8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39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0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1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2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3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4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5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6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7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8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49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0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1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2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3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4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5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6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7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8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59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0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1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2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3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4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5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6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7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8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69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0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1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2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3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4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5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6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7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  <p:sp>
          <p:nvSpPr>
            <p:cNvPr id="378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3301" b="0" cap="none" baseline="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2107" y="5102528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0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1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2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3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4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5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6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7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8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9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0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1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2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3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4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5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6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7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8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9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0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1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2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3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4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5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6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7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8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9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0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1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2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3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4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5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6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7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8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9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0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1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2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3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4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5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6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7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8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9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0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1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2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3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4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5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6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7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8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9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0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1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2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3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4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5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6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7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8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9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0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1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2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42108" y="1905000"/>
            <a:ext cx="3315563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Vol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2" name="Vol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3" name="Vol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4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5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6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7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8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9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0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1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2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3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4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5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6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7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8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9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0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1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2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3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4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5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6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7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8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9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0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1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2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3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4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5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6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7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8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9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0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1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2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3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4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5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6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7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8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9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0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1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2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3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4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5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6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7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8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9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0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1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2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3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4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5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6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7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8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9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0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1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2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3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4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42108" y="2819402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88617" y="2819402"/>
            <a:ext cx="3313277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58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59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0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1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2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3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4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5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6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7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8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69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0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1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2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3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4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5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6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7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8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79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0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1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2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3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4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5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6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7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8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89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0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1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2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3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4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5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6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7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8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199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0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1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2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3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4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5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6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7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8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09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0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1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2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3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4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5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6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7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8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19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0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1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2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3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4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5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6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7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8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29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  <p:sp>
          <p:nvSpPr>
            <p:cNvPr id="230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sz="1350" noProof="0" dirty="0">
                <a:ln>
                  <a:noFill/>
                </a:ln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4"/>
            <a:ext cx="4719500" cy="4575885"/>
            <a:chOff x="4417839" y="1630821"/>
            <a:chExt cx="6291028" cy="4575885"/>
          </a:xfrm>
        </p:grpSpPr>
        <p:grpSp>
          <p:nvGrpSpPr>
            <p:cNvPr id="616" name="Skupina 5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6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6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5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5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5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4"/>
            <a:ext cx="4719500" cy="4575885"/>
            <a:chOff x="4417839" y="1630821"/>
            <a:chExt cx="6291028" cy="4575885"/>
          </a:xfrm>
        </p:grpSpPr>
        <p:grpSp>
          <p:nvGrpSpPr>
            <p:cNvPr id="615" name="Skupina 5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6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l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6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l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5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5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l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5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l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cs-CZ" sz="1350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cs-CZ" noProof="0" smtClean="0"/>
              <a:t>Kliknutím lze upravit styl.</a:t>
            </a:r>
            <a:endParaRPr lang="cs-CZ" noProof="0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cs-CZ" noProof="0" smtClean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cs-CZ" noProof="0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cs-CZ" noProof="0" smtClean="0"/>
              <a:t>16. 4. 2018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42109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noProof="0" dirty="0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 smtClean="0"/>
              <a:t>Kliknutím lze upravit styly předlohy textu.</a:t>
            </a:r>
          </a:p>
          <a:p>
            <a:pPr lvl="1"/>
            <a:r>
              <a:rPr lang="cs-CZ" noProof="0" dirty="0" smtClean="0"/>
              <a:t>Druhá úroveň</a:t>
            </a:r>
          </a:p>
          <a:p>
            <a:pPr lvl="2"/>
            <a:r>
              <a:rPr lang="cs-CZ" noProof="0" dirty="0" smtClean="0"/>
              <a:t>Třetí úroveň</a:t>
            </a:r>
          </a:p>
          <a:p>
            <a:pPr lvl="3"/>
            <a:r>
              <a:rPr lang="cs-CZ" noProof="0" dirty="0" smtClean="0"/>
              <a:t>Čtvrtá úroveň</a:t>
            </a:r>
          </a:p>
          <a:p>
            <a:pPr lvl="4"/>
            <a:r>
              <a:rPr lang="cs-CZ" noProof="0" dirty="0" smtClean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58288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cs-CZ" noProof="0" smtClean="0"/>
              <a:pPr/>
              <a:t>16. 4. 2018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1142108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Principy objektového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Objekt</a:t>
            </a:r>
            <a:r>
              <a:rPr lang="cs-CZ" dirty="0"/>
              <a:t> </a:t>
            </a:r>
            <a:r>
              <a:rPr lang="cs-CZ" dirty="0" smtClean="0"/>
              <a:t>je soběstačná </a:t>
            </a:r>
            <a:r>
              <a:rPr lang="cs-CZ" dirty="0"/>
              <a:t>entita, která obsahuje data a </a:t>
            </a:r>
            <a:r>
              <a:rPr lang="cs-CZ" dirty="0" smtClean="0"/>
              <a:t>funkčnost</a:t>
            </a:r>
          </a:p>
          <a:p>
            <a:pPr lvl="1"/>
            <a:r>
              <a:rPr lang="cs-CZ" dirty="0" smtClean="0"/>
              <a:t>Člověk, textové pole, tlačítko</a:t>
            </a:r>
          </a:p>
          <a:p>
            <a:r>
              <a:rPr lang="cs-CZ" dirty="0" smtClean="0"/>
              <a:t>Program je „hromada objektů“, které spolu nějakým způsobem komunikují</a:t>
            </a:r>
          </a:p>
          <a:p>
            <a:r>
              <a:rPr lang="cs-CZ" dirty="0" smtClean="0"/>
              <a:t>Každý objekt může mít definovány vlastnosti, metody, události (složky třídy)</a:t>
            </a:r>
          </a:p>
          <a:p>
            <a:pPr lvl="1"/>
            <a:r>
              <a:rPr lang="cs-CZ" dirty="0" smtClean="0"/>
              <a:t>Člověk: barva očí, ohol se, probudit se</a:t>
            </a:r>
          </a:p>
          <a:p>
            <a:pPr lvl="1"/>
            <a:r>
              <a:rPr lang="cs-CZ" dirty="0" smtClean="0"/>
              <a:t>Textové pole: Text, </a:t>
            </a:r>
            <a:r>
              <a:rPr lang="cs-CZ" dirty="0" err="1" smtClean="0"/>
              <a:t>ReadOnly</a:t>
            </a:r>
            <a:r>
              <a:rPr lang="cs-CZ" dirty="0" smtClean="0"/>
              <a:t>, </a:t>
            </a:r>
            <a:r>
              <a:rPr lang="cs-CZ" dirty="0" err="1" smtClean="0"/>
              <a:t>TextChanged</a:t>
            </a:r>
            <a:r>
              <a:rPr lang="cs-CZ" dirty="0" smtClean="0"/>
              <a:t>, </a:t>
            </a:r>
            <a:r>
              <a:rPr lang="cs-CZ" dirty="0" err="1" smtClean="0"/>
              <a:t>Cut</a:t>
            </a:r>
            <a:r>
              <a:rPr lang="cs-CZ" dirty="0" smtClean="0"/>
              <a:t>, Copy</a:t>
            </a:r>
          </a:p>
          <a:p>
            <a:r>
              <a:rPr lang="cs-CZ" dirty="0" smtClean="0"/>
              <a:t>Objekty se stejnými složkami jsou objekty </a:t>
            </a:r>
            <a:r>
              <a:rPr lang="cs-CZ" b="1" dirty="0" smtClean="0"/>
              <a:t>jedné třídy</a:t>
            </a:r>
          </a:p>
          <a:p>
            <a:r>
              <a:rPr lang="cs-CZ" dirty="0" smtClean="0"/>
              <a:t>Třída funguje jako šablona </a:t>
            </a:r>
            <a:r>
              <a:rPr lang="cs-CZ" dirty="0" smtClean="0"/>
              <a:t>objektu; </a:t>
            </a:r>
            <a:r>
              <a:rPr lang="cs-CZ" dirty="0" smtClean="0"/>
              <a:t>každý objekt je instancí dané třídy</a:t>
            </a:r>
          </a:p>
        </p:txBody>
      </p:sp>
    </p:spTree>
    <p:extLst>
      <p:ext uri="{BB962C8B-B14F-4D97-AF65-F5344CB8AC3E}">
        <p14:creationId xmlns:p14="http://schemas.microsoft.com/office/powerpoint/2010/main" val="22636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jedné třídě můžeme mít definovány ještě další  třídy</a:t>
            </a:r>
          </a:p>
          <a:p>
            <a:pPr lvl="1"/>
            <a:r>
              <a:rPr lang="cs-CZ" dirty="0" smtClean="0"/>
              <a:t>Třída Osoba, v ní třídy Zaměstnanec, Dodavatel, Zákazník</a:t>
            </a:r>
          </a:p>
          <a:p>
            <a:r>
              <a:rPr lang="cs-CZ" dirty="0" smtClean="0"/>
              <a:t>Třída Zaměstnanec je odvozená od třídy Osoba, zdědí od ní vlastnosti a může přidat další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79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ukázka </a:t>
            </a:r>
            <a:r>
              <a:rPr lang="cs-CZ" dirty="0" smtClean="0"/>
              <a:t>– vytvoření třídy, složek, vytvoření </a:t>
            </a:r>
            <a:r>
              <a:rPr lang="cs-CZ" dirty="0" smtClean="0"/>
              <a:t>objektu</a:t>
            </a:r>
          </a:p>
          <a:p>
            <a:pPr lvl="1"/>
            <a:r>
              <a:rPr lang="cs-CZ" dirty="0" smtClean="0"/>
              <a:t>Konstruktor (parametry, více konstruktorů se liší přebíranými parametry)</a:t>
            </a:r>
          </a:p>
          <a:p>
            <a:pPr lvl="1"/>
            <a:r>
              <a:rPr lang="cs-CZ" dirty="0" smtClean="0"/>
              <a:t>Metody (parametry, návratová hodnota, přetížení)</a:t>
            </a:r>
          </a:p>
          <a:p>
            <a:pPr lvl="1"/>
            <a:r>
              <a:rPr lang="cs-CZ" dirty="0" smtClean="0"/>
              <a:t>Vlastnosti (</a:t>
            </a:r>
            <a:r>
              <a:rPr lang="cs-CZ" dirty="0" err="1" smtClean="0"/>
              <a:t>get</a:t>
            </a:r>
            <a:r>
              <a:rPr lang="cs-CZ" dirty="0" smtClean="0"/>
              <a:t>, set)</a:t>
            </a:r>
            <a:endParaRPr lang="cs-CZ" dirty="0"/>
          </a:p>
          <a:p>
            <a:pPr lvl="1"/>
            <a:r>
              <a:rPr lang="cs-CZ" dirty="0" smtClean="0"/>
              <a:t>Klíčová slova public, </a:t>
            </a:r>
            <a:r>
              <a:rPr lang="cs-CZ" dirty="0" err="1" smtClean="0"/>
              <a:t>private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133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Zapouzdření</a:t>
            </a:r>
          </a:p>
          <a:p>
            <a:r>
              <a:rPr lang="cs-CZ" dirty="0" smtClean="0"/>
              <a:t>Navenek má objekt nějaké vlastnosti, metody, vnitřní implementace je skrytá</a:t>
            </a:r>
          </a:p>
          <a:p>
            <a:pPr lvl="1"/>
            <a:r>
              <a:rPr lang="cs-CZ" dirty="0" smtClean="0"/>
              <a:t>Umíme říct člověku „Ohol se“, ale neřešíme, jak to udělá</a:t>
            </a:r>
          </a:p>
          <a:p>
            <a:pPr lvl="1"/>
            <a:r>
              <a:rPr lang="cs-CZ" dirty="0" smtClean="0"/>
              <a:t>Umíme zjistit o člověku den narození, ale nevíme, jestli má přímo uložené datum nebo to počítá z rodného čísla; navíc jinak to může být u našince a jinak u cizince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64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Dědičnost</a:t>
            </a:r>
            <a:endParaRPr lang="cs-CZ" b="1" dirty="0" smtClean="0"/>
          </a:p>
          <a:p>
            <a:r>
              <a:rPr lang="cs-CZ" dirty="0" smtClean="0"/>
              <a:t>Třída je potomkem jiné třídy (např. účetní může být potomkem třídy zaměstnanec), od rodiče zdědí složky (atributy, metody, vlastnosti) – pokud jsou nastavené na public nebo </a:t>
            </a:r>
            <a:r>
              <a:rPr lang="cs-CZ" dirty="0" err="1" smtClean="0"/>
              <a:t>protected</a:t>
            </a:r>
            <a:endParaRPr lang="cs-CZ" dirty="0" smtClean="0"/>
          </a:p>
          <a:p>
            <a:r>
              <a:rPr lang="cs-CZ" dirty="0" smtClean="0"/>
              <a:t>Ukázka</a:t>
            </a:r>
          </a:p>
          <a:p>
            <a:pPr lvl="1"/>
            <a:r>
              <a:rPr lang="cs-CZ" dirty="0" smtClean="0"/>
              <a:t>jak vytvořit třídu, která dědí</a:t>
            </a:r>
          </a:p>
          <a:p>
            <a:pPr lvl="1"/>
            <a:r>
              <a:rPr lang="cs-CZ" dirty="0" smtClean="0"/>
              <a:t>Konstruktor (volání konstruktoru předka – base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Přepsání metody (označené jako </a:t>
            </a:r>
            <a:r>
              <a:rPr lang="cs-CZ" dirty="0" err="1" smtClean="0"/>
              <a:t>virtual</a:t>
            </a:r>
            <a:r>
              <a:rPr lang="cs-CZ" dirty="0" smtClean="0"/>
              <a:t>) – </a:t>
            </a:r>
            <a:r>
              <a:rPr lang="cs-CZ" dirty="0" err="1" smtClean="0"/>
              <a:t>override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938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Polymorfismus</a:t>
            </a:r>
            <a:endParaRPr lang="cs-CZ" b="1" dirty="0" smtClean="0"/>
          </a:p>
          <a:p>
            <a:r>
              <a:rPr lang="cs-CZ" dirty="0" smtClean="0"/>
              <a:t>Objekty různých tříd reagují různě na stejné podněty</a:t>
            </a:r>
          </a:p>
          <a:p>
            <a:r>
              <a:rPr lang="cs-CZ" dirty="0" smtClean="0"/>
              <a:t>Př.: třídy čtverec, kruh – na obou zavoláme metodu </a:t>
            </a:r>
            <a:r>
              <a:rPr lang="cs-CZ" dirty="0" err="1" smtClean="0"/>
              <a:t>VypočítejObsah</a:t>
            </a:r>
            <a:r>
              <a:rPr lang="cs-CZ" dirty="0" smtClean="0"/>
              <a:t>, každá vrátí obsah, ale každá počítá jinak</a:t>
            </a:r>
            <a:endParaRPr lang="cs-CZ" dirty="0"/>
          </a:p>
          <a:p>
            <a:r>
              <a:rPr lang="cs-CZ" dirty="0" smtClean="0"/>
              <a:t>Př.: žárovku i levnou žárovku můžeme zapnout, ale každá se zapíná trochu jinak</a:t>
            </a:r>
          </a:p>
        </p:txBody>
      </p:sp>
    </p:spTree>
    <p:extLst>
      <p:ext uri="{BB962C8B-B14F-4D97-AF65-F5344CB8AC3E}">
        <p14:creationId xmlns:p14="http://schemas.microsoft.com/office/powerpoint/2010/main" val="4129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Statické metody a atributy</a:t>
            </a:r>
          </a:p>
          <a:p>
            <a:pPr lvl="1"/>
            <a:r>
              <a:rPr lang="cs-CZ" dirty="0" smtClean="0"/>
              <a:t>Není nutné vytvářet instanci třídy, přístup máme přímo</a:t>
            </a:r>
          </a:p>
          <a:p>
            <a:pPr lvl="1"/>
            <a:r>
              <a:rPr lang="cs-CZ" dirty="0" err="1" smtClean="0"/>
              <a:t>Sqrt</a:t>
            </a:r>
            <a:r>
              <a:rPr lang="cs-CZ" dirty="0" smtClean="0"/>
              <a:t>() je statická metoda třídy </a:t>
            </a:r>
            <a:r>
              <a:rPr lang="cs-CZ" dirty="0" err="1" smtClean="0"/>
              <a:t>Math</a:t>
            </a:r>
            <a:r>
              <a:rPr lang="cs-CZ" dirty="0" smtClean="0"/>
              <a:t>, voláme ji bez </a:t>
            </a:r>
            <a:r>
              <a:rPr lang="cs-CZ" dirty="0"/>
              <a:t>vytváření instance – přímo </a:t>
            </a:r>
            <a:r>
              <a:rPr lang="cs-CZ" dirty="0" err="1" smtClean="0"/>
              <a:t>Math.Sqrt</a:t>
            </a:r>
            <a:r>
              <a:rPr lang="cs-CZ" dirty="0" smtClean="0"/>
              <a:t>()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52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Principy objektového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Vlastnosti</a:t>
            </a:r>
          </a:p>
          <a:p>
            <a:pPr lvl="1"/>
            <a:r>
              <a:rPr lang="cs-CZ" dirty="0" smtClean="0"/>
              <a:t>Atributy jsou nepřístupné (</a:t>
            </a:r>
            <a:r>
              <a:rPr lang="cs-CZ" dirty="0" err="1" smtClean="0"/>
              <a:t>private</a:t>
            </a:r>
            <a:r>
              <a:rPr lang="cs-CZ" dirty="0" smtClean="0"/>
              <a:t>), přistupujeme k nim prostřednictvím vlastností, což jsou vlastně metody</a:t>
            </a:r>
          </a:p>
          <a:p>
            <a:pPr lvl="1"/>
            <a:r>
              <a:rPr lang="cs-CZ" dirty="0" smtClean="0"/>
              <a:t>Ukázka vytvoření vlastnosti, </a:t>
            </a:r>
            <a:r>
              <a:rPr lang="cs-CZ" dirty="0" err="1" smtClean="0"/>
              <a:t>get</a:t>
            </a:r>
            <a:r>
              <a:rPr lang="cs-CZ" smtClean="0"/>
              <a:t>, set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73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CFAF12D-CFF3-425F-A902-4DFAACDEC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v podobě školní tabule (širokoúhlá)</Template>
  <TotalTime>0</TotalTime>
  <Words>321</Words>
  <Application>Microsoft Office PowerPoint</Application>
  <PresentationFormat>Předvádění na obrazovce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Consolas</vt:lpstr>
      <vt:lpstr>Corbel</vt:lpstr>
      <vt:lpstr>Wingdings</vt:lpstr>
      <vt:lpstr>Chalkboard_16x9</vt:lpstr>
      <vt:lpstr>Principy objektového programování</vt:lpstr>
      <vt:lpstr>Principy objektového programování</vt:lpstr>
      <vt:lpstr>Principy objektového programování</vt:lpstr>
      <vt:lpstr>Principy objektového programování</vt:lpstr>
      <vt:lpstr>Principy objektového programování</vt:lpstr>
      <vt:lpstr>Principy objektového programování</vt:lpstr>
      <vt:lpstr>Principy objektového programování</vt:lpstr>
      <vt:lpstr>Principy objektového programování</vt:lpstr>
      <vt:lpstr>Principy objektového programování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2016-04-20T12:50:32Z</dcterms:created>
  <dcterms:modified xsi:type="dcterms:W3CDTF">2018-04-17T06:53:52Z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