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22"/>
  </p:notesMasterIdLst>
  <p:handoutMasterIdLst>
    <p:handoutMasterId r:id="rId23"/>
  </p:handoutMasterIdLst>
  <p:sldIdLst>
    <p:sldId id="276" r:id="rId5"/>
    <p:sldId id="256" r:id="rId6"/>
    <p:sldId id="257" r:id="rId7"/>
    <p:sldId id="300" r:id="rId8"/>
    <p:sldId id="299" r:id="rId9"/>
    <p:sldId id="281" r:id="rId10"/>
    <p:sldId id="302" r:id="rId11"/>
    <p:sldId id="303" r:id="rId12"/>
    <p:sldId id="312" r:id="rId13"/>
    <p:sldId id="283" r:id="rId14"/>
    <p:sldId id="306" r:id="rId15"/>
    <p:sldId id="305" r:id="rId16"/>
    <p:sldId id="307" r:id="rId17"/>
    <p:sldId id="308" r:id="rId18"/>
    <p:sldId id="310" r:id="rId19"/>
    <p:sldId id="309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1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92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2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15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76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36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47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6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31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5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95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77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C47B699-08C0-4851-8BAE-384C14E4E0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66050" y="1079500"/>
            <a:ext cx="3884962" cy="213840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84917A2-B37A-4655-9D10-50C6FD698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66051" y="4113213"/>
            <a:ext cx="3884961" cy="1655762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sz="2400" i="1"/>
            </a:lvl1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EE5317-4FED-4CB5-85EE-6DAD46C2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B0D3427-2AA8-987B-E83A-494604F72C1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539750"/>
            <a:ext cx="6670675" cy="5759450"/>
          </a:xfrm>
          <a:custGeom>
            <a:avLst/>
            <a:gdLst>
              <a:gd name="connsiteX0" fmla="*/ 6573720 w 6670675"/>
              <a:gd name="connsiteY0" fmla="*/ 0 h 5759450"/>
              <a:gd name="connsiteX1" fmla="*/ 6670675 w 6670675"/>
              <a:gd name="connsiteY1" fmla="*/ 0 h 5759450"/>
              <a:gd name="connsiteX2" fmla="*/ 6670675 w 6670675"/>
              <a:gd name="connsiteY2" fmla="*/ 5759450 h 5759450"/>
              <a:gd name="connsiteX3" fmla="*/ 0 w 6670675"/>
              <a:gd name="connsiteY3" fmla="*/ 5759450 h 5759450"/>
              <a:gd name="connsiteX4" fmla="*/ 0 w 6670675"/>
              <a:gd name="connsiteY4" fmla="*/ 5669502 h 5759450"/>
              <a:gd name="connsiteX5" fmla="*/ 6573720 w 6670675"/>
              <a:gd name="connsiteY5" fmla="*/ 5669502 h 5759450"/>
              <a:gd name="connsiteX6" fmla="*/ 0 w 6670675"/>
              <a:gd name="connsiteY6" fmla="*/ 0 h 5759450"/>
              <a:gd name="connsiteX7" fmla="*/ 6562411 w 6670675"/>
              <a:gd name="connsiteY7" fmla="*/ 0 h 5759450"/>
              <a:gd name="connsiteX8" fmla="*/ 6562411 w 6670675"/>
              <a:gd name="connsiteY8" fmla="*/ 5658193 h 5759450"/>
              <a:gd name="connsiteX9" fmla="*/ 0 w 6670675"/>
              <a:gd name="connsiteY9" fmla="*/ 5658193 h 575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0675" h="5759450">
                <a:moveTo>
                  <a:pt x="6573720" y="0"/>
                </a:moveTo>
                <a:lnTo>
                  <a:pt x="6670675" y="0"/>
                </a:lnTo>
                <a:lnTo>
                  <a:pt x="6670675" y="5759450"/>
                </a:lnTo>
                <a:lnTo>
                  <a:pt x="0" y="5759450"/>
                </a:lnTo>
                <a:lnTo>
                  <a:pt x="0" y="5669502"/>
                </a:lnTo>
                <a:lnTo>
                  <a:pt x="6573720" y="5669502"/>
                </a:lnTo>
                <a:close/>
                <a:moveTo>
                  <a:pt x="0" y="0"/>
                </a:moveTo>
                <a:lnTo>
                  <a:pt x="6562411" y="0"/>
                </a:lnTo>
                <a:lnTo>
                  <a:pt x="6562411" y="5658193"/>
                </a:lnTo>
                <a:lnTo>
                  <a:pt x="0" y="5658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D4FB6FD-0D78-2F14-EC30-9013875CFD4A}"/>
              </a:ext>
            </a:extLst>
          </p:cNvPr>
          <p:cNvSpPr/>
          <p:nvPr userDrawn="1"/>
        </p:nvSpPr>
        <p:spPr>
          <a:xfrm>
            <a:off x="439938" y="439388"/>
            <a:ext cx="6675120" cy="5769864"/>
          </a:xfrm>
          <a:prstGeom prst="frame">
            <a:avLst>
              <a:gd name="adj1" fmla="val 1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49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8" r:id="rId14"/>
    <p:sldLayoutId id="2147483719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Online </a:t>
            </a:r>
            <a:r>
              <a:rPr lang="en-US" b="1" dirty="0" err="1"/>
              <a:t>kupovina</a:t>
            </a:r>
            <a:r>
              <a:rPr lang="en-US" b="1" dirty="0"/>
              <a:t> od </a:t>
            </a:r>
            <a:r>
              <a:rPr lang="en-US" b="1" dirty="0" err="1"/>
              <a:t>poljoprivrednika</a:t>
            </a:r>
            <a:r>
              <a:rPr lang="en-US" b="1" dirty="0"/>
              <a:t> - </a:t>
            </a:r>
            <a:r>
              <a:rPr lang="en-US" b="1" dirty="0" err="1"/>
              <a:t>Prodaja</a:t>
            </a:r>
            <a:r>
              <a:rPr lang="en-US" b="1" dirty="0"/>
              <a:t> </a:t>
            </a:r>
            <a:r>
              <a:rPr lang="en-US" b="1" dirty="0" err="1"/>
              <a:t>poljoprivrednih</a:t>
            </a:r>
            <a:r>
              <a:rPr lang="en-US" b="1" dirty="0"/>
              <a:t> </a:t>
            </a:r>
            <a:r>
              <a:rPr lang="en-US" b="1" dirty="0" err="1"/>
              <a:t>proizvoda</a:t>
            </a:r>
            <a:r>
              <a:rPr lang="en-US" b="1" dirty="0"/>
              <a:t> </a:t>
            </a:r>
            <a:r>
              <a:rPr lang="en-US" b="1" dirty="0" err="1"/>
              <a:t>direktno</a:t>
            </a:r>
            <a:r>
              <a:rPr lang="en-US" b="1" dirty="0"/>
              <a:t> od </a:t>
            </a:r>
            <a:r>
              <a:rPr lang="en-US" b="1" dirty="0" err="1"/>
              <a:t>proizvođača</a:t>
            </a:r>
            <a:r>
              <a:rPr lang="en-US" b="1" dirty="0"/>
              <a:t>, </a:t>
            </a:r>
            <a:r>
              <a:rPr lang="en-US" b="1" dirty="0" err="1"/>
              <a:t>profil</a:t>
            </a:r>
            <a:r>
              <a:rPr lang="en-US" b="1" dirty="0"/>
              <a:t> </a:t>
            </a:r>
            <a:r>
              <a:rPr lang="en-US" b="1" dirty="0" err="1"/>
              <a:t>proizvođača</a:t>
            </a:r>
            <a:r>
              <a:rPr lang="en-US" b="1" dirty="0"/>
              <a:t>, </a:t>
            </a:r>
            <a:r>
              <a:rPr lang="en-US" b="1" dirty="0" err="1"/>
              <a:t>kategorije</a:t>
            </a:r>
            <a:r>
              <a:rPr lang="en-US" b="1" dirty="0"/>
              <a:t> </a:t>
            </a:r>
            <a:r>
              <a:rPr lang="en-US" b="1" dirty="0" err="1"/>
              <a:t>proizvoda</a:t>
            </a:r>
            <a:r>
              <a:rPr lang="en-US" b="1" dirty="0"/>
              <a:t>, </a:t>
            </a:r>
            <a:r>
              <a:rPr lang="en-US" b="1" dirty="0" err="1"/>
              <a:t>filtriranje</a:t>
            </a:r>
            <a:r>
              <a:rPr lang="en-US" b="1" dirty="0"/>
              <a:t>, </a:t>
            </a:r>
            <a:r>
              <a:rPr lang="en-US" b="1" dirty="0" err="1"/>
              <a:t>plaćanje</a:t>
            </a:r>
            <a:r>
              <a:rPr lang="en-US" b="1" dirty="0"/>
              <a:t>, </a:t>
            </a:r>
            <a:r>
              <a:rPr lang="en-US" b="1" dirty="0" err="1"/>
              <a:t>dostava</a:t>
            </a:r>
            <a:r>
              <a:rPr lang="en-US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C3D9D-058C-3192-6094-C02A47CE4CEE}"/>
              </a:ext>
            </a:extLst>
          </p:cNvPr>
          <p:cNvSpPr txBox="1"/>
          <p:nvPr/>
        </p:nvSpPr>
        <p:spPr>
          <a:xfrm>
            <a:off x="4247209" y="4401671"/>
            <a:ext cx="3697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+mj-lt"/>
              </a:rPr>
              <a:t>Novak </a:t>
            </a:r>
            <a:r>
              <a:rPr lang="en-US" sz="2200" i="1" dirty="0" err="1">
                <a:latin typeface="+mj-lt"/>
              </a:rPr>
              <a:t>Stevanovi</a:t>
            </a:r>
            <a:r>
              <a:rPr lang="sr-Latn-RS" sz="2200" i="1" dirty="0">
                <a:latin typeface="+mj-lt"/>
              </a:rPr>
              <a:t>ć 85-2022</a:t>
            </a:r>
            <a:endParaRPr lang="en-US" sz="2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E88C-4518-8DA5-1DFF-70A655859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Categorydatabase apstraktna klasa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95DF9-4327-92A6-EB3F-1320895ED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750" y="4122738"/>
            <a:ext cx="6382497" cy="1655762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Definisanje osnovnih kategorija: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onst 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Category* ROOT_CATEGORY;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onst 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Category*</a:t>
            </a:r>
            <a:r>
              <a:rPr lang="sr-Latn-R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ITEM_TYPE_ROOT_CATEGORY;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onst 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Category* ITEM_ROOT_CATEGORY;</a:t>
            </a:r>
            <a:endParaRPr lang="sr-Latn-R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2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</a:t>
            </a:r>
            <a:r>
              <a:rPr lang="en-US" dirty="0" err="1"/>
              <a:t>klasa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/>
              <a:t>Database&lt;Item*, </a:t>
            </a:r>
            <a:r>
              <a:rPr lang="en-US" b="1" dirty="0" err="1"/>
              <a:t>ItemStockInformationObject</a:t>
            </a:r>
            <a:r>
              <a:rPr lang="en-US" b="1" dirty="0"/>
              <a:t>*&gt; _</a:t>
            </a:r>
            <a:r>
              <a:rPr lang="en-US" b="1" dirty="0" err="1"/>
              <a:t>inventoryItems</a:t>
            </a:r>
            <a:r>
              <a:rPr lang="en-US" dirty="0"/>
              <a:t>;</a:t>
            </a:r>
          </a:p>
          <a:p>
            <a:r>
              <a:rPr lang="en-US" dirty="0" err="1"/>
              <a:t>ItemStockInformationObject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ži informacije o objektu na tržištu – </a:t>
            </a:r>
            <a:r>
              <a:rPr lang="sr-Latn-RS" b="1" dirty="0"/>
              <a:t>cena i količina</a:t>
            </a:r>
            <a:r>
              <a:rPr lang="sr-Latn-RS" dirty="0"/>
              <a:t>.</a:t>
            </a:r>
          </a:p>
          <a:p>
            <a:r>
              <a:rPr lang="sr-Latn-RS" dirty="0"/>
              <a:t>Inventory klasa enkapsulira ovaj objekat i pruža metode za promenu cene, količine.</a:t>
            </a:r>
          </a:p>
          <a:p>
            <a:endParaRPr lang="sr-Latn-R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C9DDE-61AE-D362-0CFB-3B81BB0D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756" y="4329952"/>
            <a:ext cx="3876675" cy="1466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8696B-2F7A-6A89-C08E-BBE7D3453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243" y="4796677"/>
            <a:ext cx="4038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9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5D5AA-3182-FB5C-C904-A86BA06B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154" y="0"/>
            <a:ext cx="12270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6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Klasa User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759076"/>
            <a:ext cx="5486399" cy="3475469"/>
          </a:xfrm>
        </p:spPr>
        <p:txBody>
          <a:bodyPr/>
          <a:lstStyle/>
          <a:p>
            <a:r>
              <a:rPr lang="sr-Latn-RS" dirty="0"/>
              <a:t>Svaki korisnik ima svoj inventar.</a:t>
            </a:r>
          </a:p>
          <a:p>
            <a:r>
              <a:rPr lang="sr-Latn-RS" dirty="0"/>
              <a:t>Sadrži ugneždene klase </a:t>
            </a:r>
            <a:r>
              <a:rPr lang="sr-Latn-RS" b="1" dirty="0"/>
              <a:t>UserInformation</a:t>
            </a:r>
            <a:r>
              <a:rPr lang="sr-Latn-RS" dirty="0"/>
              <a:t> i </a:t>
            </a:r>
            <a:r>
              <a:rPr lang="sr-Latn-RS" b="1" dirty="0"/>
              <a:t>MarketInformation</a:t>
            </a:r>
            <a:r>
              <a:rPr lang="sr-Latn-RS" dirty="0"/>
              <a:t>.</a:t>
            </a:r>
          </a:p>
          <a:p>
            <a:r>
              <a:rPr lang="sr-Latn-RS" dirty="0"/>
              <a:t>Metode za </a:t>
            </a:r>
            <a:r>
              <a:rPr lang="sr-Latn-RS" b="1" dirty="0"/>
              <a:t>kupovinu</a:t>
            </a:r>
            <a:r>
              <a:rPr lang="sr-Latn-RS" dirty="0"/>
              <a:t> proizvoda od drugih korisnika i </a:t>
            </a:r>
            <a:r>
              <a:rPr lang="sr-Latn-RS" b="1" dirty="0"/>
              <a:t>brisanje</a:t>
            </a:r>
            <a:r>
              <a:rPr lang="sr-Latn-RS" dirty="0"/>
              <a:t> iz svog inventara.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267824-1012-197A-288D-230A9130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466" y="2606676"/>
            <a:ext cx="4359385" cy="31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4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Dijagaram povezanosti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46A6A-6CA0-1290-C43E-919122DE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34" y="1871791"/>
            <a:ext cx="7613732" cy="42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1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Klasa session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759076"/>
            <a:ext cx="5486399" cy="3475469"/>
          </a:xfrm>
        </p:spPr>
        <p:txBody>
          <a:bodyPr/>
          <a:lstStyle/>
          <a:p>
            <a:r>
              <a:rPr lang="sr-Latn-RS" dirty="0"/>
              <a:t>Sesija se započinje pokretanjem programa.</a:t>
            </a:r>
          </a:p>
          <a:p>
            <a:r>
              <a:rPr lang="sr-Latn-RS" dirty="0"/>
              <a:t>Njoj se pružaju reference da CategoryDatabase, UserDatabase.</a:t>
            </a:r>
          </a:p>
          <a:p>
            <a:r>
              <a:rPr lang="sr-Latn-RS" dirty="0"/>
              <a:t>Sadrži pokazivač na ulogovanog korisnika.</a:t>
            </a:r>
          </a:p>
          <a:p>
            <a:r>
              <a:rPr lang="sr-Latn-RS" dirty="0"/>
              <a:t>Sadrži trenutne filtere – selectedCategories.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92CB-F859-91E0-E8A9-D7F8CAB5D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70" y="2101851"/>
            <a:ext cx="4845230" cy="39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1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Korisnički interfejs – sistem menija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50315-3C0E-6F8A-66BE-3D1453C5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35" y="2346404"/>
            <a:ext cx="10479729" cy="37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5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endParaRPr lang="sr-Latn-R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8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Objašnjenje projekta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C3F3DE7-4288-44D0-9E2E-8E5B9936A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Svaka kategorija je suštinski ista.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I dalje je potrebno napraviti hijerarhiju kategorija.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03490-F5A5-9813-7E82-0ADC0E2D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33" y="499920"/>
            <a:ext cx="6586790" cy="56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6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Klasa kategorija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Značajni atributi</a:t>
            </a:r>
            <a:r>
              <a:rPr lang="sr-Latn-RS" dirty="0"/>
              <a:t>: ID, ime kategorije, pokazivač na super-kategoriju, vektor pokazivača na podkategorije.</a:t>
            </a:r>
          </a:p>
          <a:p>
            <a:endParaRPr lang="sr-Latn-RS" dirty="0"/>
          </a:p>
          <a:p>
            <a:r>
              <a:rPr lang="sr-Latn-RS" b="1" dirty="0"/>
              <a:t>Metoda</a:t>
            </a:r>
            <a:r>
              <a:rPr lang="sr-Latn-RS" dirty="0"/>
              <a:t>: isDescendedFrom(Category</a:t>
            </a:r>
            <a:r>
              <a:rPr lang="en-US" dirty="0"/>
              <a:t>*</a:t>
            </a:r>
            <a:r>
              <a:rPr lang="sr-Latn-RS" dirty="0"/>
              <a:t>).</a:t>
            </a:r>
          </a:p>
          <a:p>
            <a:endParaRPr lang="sr-Latn-RS" dirty="0"/>
          </a:p>
          <a:p>
            <a:r>
              <a:rPr lang="sr-Latn-RS" dirty="0"/>
              <a:t>Ovom implementacijom kategorije je esencijalno omogućeno </a:t>
            </a:r>
            <a:r>
              <a:rPr lang="sr-Latn-RS" b="1" dirty="0"/>
              <a:t>stablo</a:t>
            </a:r>
            <a:r>
              <a:rPr lang="sr-Latn-RS" dirty="0"/>
              <a:t> </a:t>
            </a:r>
            <a:r>
              <a:rPr lang="sr-Latn-RS" b="1" dirty="0"/>
              <a:t>kategorija</a:t>
            </a:r>
            <a:r>
              <a:rPr lang="sr-Latn-R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90D6E8-B593-7347-9338-0FBEB80D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488" y="2051843"/>
            <a:ext cx="4424363" cy="4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Klasa itemtype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759076"/>
            <a:ext cx="5486399" cy="3475469"/>
          </a:xfrm>
        </p:spPr>
        <p:txBody>
          <a:bodyPr/>
          <a:lstStyle/>
          <a:p>
            <a:r>
              <a:rPr lang="sr-Latn-RS" dirty="0"/>
              <a:t>Svi tipovi proizvoda su esencijalno isti </a:t>
            </a:r>
            <a:r>
              <a:rPr lang="sr-Latn-RS" b="1" dirty="0"/>
              <a:t>– jedna klasa.</a:t>
            </a:r>
          </a:p>
          <a:p>
            <a:r>
              <a:rPr lang="sr-Latn-RS" dirty="0"/>
              <a:t>Bolje je tipove proizvoda učitavati iz fajla.</a:t>
            </a:r>
            <a:endParaRPr lang="sr-Latn-RS" b="1" dirty="0"/>
          </a:p>
          <a:p>
            <a:r>
              <a:rPr lang="sr-Latn-RS" b="1" dirty="0"/>
              <a:t>Atributi</a:t>
            </a:r>
            <a:r>
              <a:rPr lang="sr-Latn-RS" dirty="0"/>
              <a:t>: ID, ime tipa proizvoda, vektor kategorija.</a:t>
            </a:r>
          </a:p>
          <a:p>
            <a:r>
              <a:rPr lang="sr-Latn-RS" b="1" dirty="0"/>
              <a:t>Primer</a:t>
            </a:r>
            <a:r>
              <a:rPr lang="sr-Latn-RS" dirty="0"/>
              <a:t> tipa proizvoda: ID: potatoes, IME:</a:t>
            </a:r>
          </a:p>
          <a:p>
            <a:pPr marL="0" indent="0">
              <a:buNone/>
            </a:pPr>
            <a:r>
              <a:rPr lang="sr-Latn-RS" dirty="0"/>
              <a:t>Potatoes, KATEGORIJE: Vegetable, Raw...</a:t>
            </a:r>
          </a:p>
          <a:p>
            <a:r>
              <a:rPr lang="sr-Latn-RS" dirty="0"/>
              <a:t>Korisnik može na tržište dodavati samo proizvode </a:t>
            </a:r>
            <a:r>
              <a:rPr lang="sr-Latn-RS" b="1" dirty="0"/>
              <a:t>postojećeg</a:t>
            </a:r>
            <a:r>
              <a:rPr lang="sr-Latn-RS" dirty="0"/>
              <a:t> tipa.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CE118-9BBF-5FA9-06CA-1020C656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20" y="2582999"/>
            <a:ext cx="5288110" cy="30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5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759076"/>
            <a:ext cx="5486399" cy="3475469"/>
          </a:xfrm>
        </p:spPr>
        <p:txBody>
          <a:bodyPr/>
          <a:lstStyle/>
          <a:p>
            <a:r>
              <a:rPr lang="sr-Latn-RS" b="1" dirty="0"/>
              <a:t>STL unordered map </a:t>
            </a:r>
            <a:r>
              <a:rPr lang="sr-Latn-RS" dirty="0"/>
              <a:t>omogućava brzu pretragu podataka.</a:t>
            </a:r>
          </a:p>
          <a:p>
            <a:r>
              <a:rPr lang="sr-Latn-RS" dirty="0"/>
              <a:t>Pokušaj dodavanja već postojećeg item-a u bazi podataka izaziva </a:t>
            </a:r>
            <a:r>
              <a:rPr lang="sr-Latn-RS" b="1" dirty="0"/>
              <a:t>ItemAlreadyExistsException</a:t>
            </a:r>
            <a:r>
              <a:rPr lang="sr-Latn-RS" dirty="0"/>
              <a:t>, a pokušaj brisanja </a:t>
            </a:r>
            <a:r>
              <a:rPr lang="sr-Latn-RS" b="1" dirty="0"/>
              <a:t>ItemDoesntExistException</a:t>
            </a:r>
            <a:r>
              <a:rPr lang="sr-Latn-RS" dirty="0"/>
              <a:t>.</a:t>
            </a:r>
          </a:p>
          <a:p>
            <a:r>
              <a:rPr lang="en-US" b="1" dirty="0" err="1"/>
              <a:t>CategoryDatabase</a:t>
            </a:r>
            <a:r>
              <a:rPr lang="en-US" dirty="0"/>
              <a:t> </a:t>
            </a:r>
            <a:r>
              <a:rPr lang="en-US" dirty="0" err="1"/>
              <a:t>nasle</a:t>
            </a:r>
            <a:r>
              <a:rPr lang="sr-Latn-RS" dirty="0"/>
              <a:t>đuje Database i parametrizovana je </a:t>
            </a:r>
            <a:r>
              <a:rPr lang="en-US" dirty="0"/>
              <a:t>&lt;</a:t>
            </a:r>
            <a:r>
              <a:rPr lang="sr-Latn-RS" dirty="0"/>
              <a:t>string, Category</a:t>
            </a:r>
            <a:r>
              <a:rPr lang="en-US" dirty="0"/>
              <a:t>*&gt;</a:t>
            </a:r>
            <a:r>
              <a:rPr lang="sr-Latn-RS" dirty="0"/>
              <a:t>.</a:t>
            </a:r>
          </a:p>
          <a:p>
            <a:r>
              <a:rPr lang="sr-Latn-RS" b="1" dirty="0"/>
              <a:t>ItemTypeDatabase</a:t>
            </a:r>
            <a:r>
              <a:rPr lang="en-US" dirty="0"/>
              <a:t> </a:t>
            </a:r>
            <a:r>
              <a:rPr lang="en-US" dirty="0" err="1"/>
              <a:t>nasle</a:t>
            </a:r>
            <a:r>
              <a:rPr lang="sr-Latn-RS" dirty="0"/>
              <a:t>đuje Database i parametrizovana je </a:t>
            </a:r>
            <a:r>
              <a:rPr lang="en-US" dirty="0"/>
              <a:t>&lt;</a:t>
            </a:r>
            <a:r>
              <a:rPr lang="sr-Latn-RS" dirty="0"/>
              <a:t>string, ItemType</a:t>
            </a:r>
            <a:r>
              <a:rPr lang="en-US" dirty="0"/>
              <a:t>*&gt;</a:t>
            </a:r>
            <a:r>
              <a:rPr lang="sr-Latn-RS" dirty="0"/>
              <a:t>.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06A48-1267-3D97-4ADC-E868397B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64" y="2155569"/>
            <a:ext cx="4846638" cy="445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1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Baze podataka i učitavanje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sr-Latn-RS" dirty="0"/>
          </a:p>
          <a:p>
            <a:r>
              <a:rPr lang="sr-Latn-RS" dirty="0"/>
              <a:t>Postojanje </a:t>
            </a:r>
            <a:r>
              <a:rPr lang="sr-Latn-RS" b="1" dirty="0"/>
              <a:t>Loader</a:t>
            </a:r>
            <a:r>
              <a:rPr lang="sr-Latn-RS" dirty="0"/>
              <a:t> klase - Generička apstraktna klasa koja obavezuje podklase samo da implementiraju metodu </a:t>
            </a:r>
            <a:r>
              <a:rPr lang="sr-Latn-RS" b="1" dirty="0"/>
              <a:t>fillDatabase</a:t>
            </a:r>
            <a:r>
              <a:rPr lang="sr-Latn-RS" dirty="0"/>
              <a:t>(). Ona vraća odgovarajuću bazu podataka.</a:t>
            </a:r>
          </a:p>
          <a:p>
            <a:endParaRPr lang="sr-Latn-RS" dirty="0"/>
          </a:p>
          <a:p>
            <a:r>
              <a:rPr lang="sr-Latn-RS" dirty="0"/>
              <a:t>Iz nje se nasleđuju apstraktne Loader klase za učitavanje tipova proizvoda i kategorija.</a:t>
            </a:r>
          </a:p>
          <a:p>
            <a:endParaRPr lang="sr-Latn-RS" dirty="0"/>
          </a:p>
          <a:p>
            <a:r>
              <a:rPr lang="sr-Latn-RS" dirty="0"/>
              <a:t>Na dnu lanca imamo konkretizacije za učitavanje tipova proizvoda i kategorija iz </a:t>
            </a:r>
            <a:r>
              <a:rPr lang="en-US" dirty="0" err="1"/>
              <a:t>odgovara</a:t>
            </a:r>
            <a:r>
              <a:rPr lang="sr-Latn-RS" dirty="0"/>
              <a:t>jućih .csv fajlova.</a:t>
            </a:r>
          </a:p>
          <a:p>
            <a:endParaRPr lang="sr-Latn-R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Baze podataka i učitavanje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sr-Latn-RS" i="1" dirty="0"/>
              <a:t>Isečci iz categories.csv i item_types.csv fajlova, respektivno.</a:t>
            </a:r>
          </a:p>
          <a:p>
            <a:r>
              <a:rPr lang="sr-Latn-RS" dirty="0"/>
              <a:t>Učitavanje </a:t>
            </a:r>
            <a:r>
              <a:rPr lang="sr-Latn-RS" b="1" dirty="0"/>
              <a:t>kategorija</a:t>
            </a:r>
            <a:r>
              <a:rPr lang="sr-Latn-RS" dirty="0"/>
              <a:t>(ID, ID_super_kategorije, SELECTABLE, ime_kategorije).</a:t>
            </a:r>
          </a:p>
          <a:p>
            <a:endParaRPr lang="en-U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Učitavanje </a:t>
            </a:r>
            <a:r>
              <a:rPr lang="sr-Latn-RS" b="1" dirty="0"/>
              <a:t>tipova proizvoda</a:t>
            </a:r>
            <a:r>
              <a:rPr lang="sr-Latn-RS" dirty="0"/>
              <a:t>(ID, ime_tipa_proizvoda, kategorija1, kategorija2...).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D3D35-F274-4FA0-3DA4-6D07150F7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68" y="3429000"/>
            <a:ext cx="7886700" cy="37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29B79-447E-4917-F10A-21484F692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68" y="4709273"/>
            <a:ext cx="82581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6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Potreba za item klasom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sr-Latn-RS" dirty="0"/>
              <a:t>Svaki proizvod ima predoređene kategorije koje su vezane za njega – npr. za paradajz su vezane: vegetables, raw... </a:t>
            </a:r>
          </a:p>
          <a:p>
            <a:r>
              <a:rPr lang="sr-Latn-RS" dirty="0"/>
              <a:t>Međutim, problem nastaje jer je paradajz moguće napraviti i na organski i neorgranski način. Ovo znači da postoji kategorizacija vezana i za same proizvode, ne samo tipove proizvoda.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06FF7-2950-9F86-89C9-A455EDA8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690" y="4017959"/>
            <a:ext cx="4075545" cy="22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6240"/>
            <a:ext cx="10058400" cy="1097280"/>
          </a:xfrm>
        </p:spPr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povezanosti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92D52-BC98-A7FF-4802-D7EB6922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869" y="1467331"/>
            <a:ext cx="6390262" cy="499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1640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DE1210D23B654A83675B9E932AA7A3" ma:contentTypeVersion="9" ma:contentTypeDescription="Create a new document." ma:contentTypeScope="" ma:versionID="204060c56479a6692c2cd1967ce99cb1">
  <xsd:schema xmlns:xsd="http://www.w3.org/2001/XMLSchema" xmlns:xs="http://www.w3.org/2001/XMLSchema" xmlns:p="http://schemas.microsoft.com/office/2006/metadata/properties" xmlns:ns2="c578d618-8aa2-4e80-b76e-9447f040ee12" targetNamespace="http://schemas.microsoft.com/office/2006/metadata/properties" ma:root="true" ma:fieldsID="de0351ac239ac380d8ecf61165d48f50" ns2:_="">
    <xsd:import namespace="c578d618-8aa2-4e80-b76e-9447f040ee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8d618-8aa2-4e80-b76e-9447f040ee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AD6984-5E65-4DB2-AEDB-D4D201D48D0E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{D54EC631-9C3E-4B42-BDB5-8F8AD825E4DF}tf22339732_win32</Template>
  <TotalTime>88</TotalTime>
  <Words>520</Words>
  <Application>Microsoft Office PowerPoint</Application>
  <PresentationFormat>Widescreen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 Light</vt:lpstr>
      <vt:lpstr>Calibri</vt:lpstr>
      <vt:lpstr>Consolas</vt:lpstr>
      <vt:lpstr>Rockwell Nova Light</vt:lpstr>
      <vt:lpstr>Wingdings</vt:lpstr>
      <vt:lpstr>LeafVTI</vt:lpstr>
      <vt:lpstr>Online kupovina od poljoprivrednika - Prodaja poljoprivrednih proizvoda direktno od proizvođača, profil proizvođača, kategorije proizvoda, filtriranje, plaćanje, dostava.</vt:lpstr>
      <vt:lpstr>Objašnjenje projekta</vt:lpstr>
      <vt:lpstr>Klasa kategorija</vt:lpstr>
      <vt:lpstr>Klasa itemtype</vt:lpstr>
      <vt:lpstr>Baze podataka</vt:lpstr>
      <vt:lpstr>Baze podataka i učitavanje</vt:lpstr>
      <vt:lpstr>Baze podataka i učitavanje</vt:lpstr>
      <vt:lpstr>Potreba za item klasom</vt:lpstr>
      <vt:lpstr>Dijagram povezanosti</vt:lpstr>
      <vt:lpstr>Categorydatabase apstraktna klasa</vt:lpstr>
      <vt:lpstr>Inventory klasa</vt:lpstr>
      <vt:lpstr>PowerPoint Presentation</vt:lpstr>
      <vt:lpstr>Klasa User</vt:lpstr>
      <vt:lpstr>Dijagaram povezanosti</vt:lpstr>
      <vt:lpstr>Klasa session</vt:lpstr>
      <vt:lpstr>Korisnički interfejs – sistem menija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Novak Stevanovic</dc:creator>
  <cp:lastModifiedBy>Novak Stevanovic</cp:lastModifiedBy>
  <cp:revision>9</cp:revision>
  <dcterms:created xsi:type="dcterms:W3CDTF">2024-09-12T12:15:59Z</dcterms:created>
  <dcterms:modified xsi:type="dcterms:W3CDTF">2024-09-12T14:46:29Z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0x010100DBDE1210D23B654A83675B9E932AA7A3</vt:lpwstr>
  </property>
</Properties>
</file>