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5" r:id="rId12"/>
    <p:sldId id="268" r:id="rId13"/>
    <p:sldId id="267" r:id="rId14"/>
    <p:sldId id="272" r:id="rId15"/>
    <p:sldId id="273" r:id="rId16"/>
    <p:sldId id="274" r:id="rId17"/>
    <p:sldId id="269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 F" initials="BF" lastIdx="1" clrIdx="0">
    <p:extLst>
      <p:ext uri="{19B8F6BF-5375-455C-9EA6-DF929625EA0E}">
        <p15:presenceInfo xmlns:p15="http://schemas.microsoft.com/office/powerpoint/2012/main" userId="f6d4bf05cadff0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C51D2-9573-42BB-A8F3-4F79B7ACB823}" v="2" dt="2021-01-08T08:00:5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447" autoAdjust="0"/>
  </p:normalViewPr>
  <p:slideViewPr>
    <p:cSldViewPr snapToGrid="0">
      <p:cViewPr>
        <p:scale>
          <a:sx n="77" d="100"/>
          <a:sy n="77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-80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B89C5-272D-427C-912B-30E037195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86A1B7-D4CC-4896-AD80-A24149716792}">
      <dgm:prSet/>
      <dgm:spPr/>
      <dgm:t>
        <a:bodyPr/>
        <a:lstStyle/>
        <a:p>
          <a:r>
            <a:rPr lang="cs-CZ"/>
            <a:t>Podklady obdržené v termínu</a:t>
          </a:r>
          <a:endParaRPr lang="en-US"/>
        </a:p>
      </dgm:t>
    </dgm:pt>
    <dgm:pt modelId="{EBDB4198-7069-4DD2-B073-B41805F79A7D}" type="parTrans" cxnId="{8A408BC2-E2B2-4D66-9F28-1947CA56F85D}">
      <dgm:prSet/>
      <dgm:spPr/>
      <dgm:t>
        <a:bodyPr/>
        <a:lstStyle/>
        <a:p>
          <a:endParaRPr lang="en-US"/>
        </a:p>
      </dgm:t>
    </dgm:pt>
    <dgm:pt modelId="{8AD1B99C-FD99-4B52-87F8-C1109105E993}" type="sibTrans" cxnId="{8A408BC2-E2B2-4D66-9F28-1947CA56F85D}">
      <dgm:prSet/>
      <dgm:spPr/>
      <dgm:t>
        <a:bodyPr/>
        <a:lstStyle/>
        <a:p>
          <a:endParaRPr lang="en-US"/>
        </a:p>
      </dgm:t>
    </dgm:pt>
    <dgm:pt modelId="{3A495213-C933-4331-A583-F2871BC2FD20}">
      <dgm:prSet/>
      <dgm:spPr/>
      <dgm:t>
        <a:bodyPr/>
        <a:lstStyle/>
        <a:p>
          <a:r>
            <a:rPr lang="cs-CZ" dirty="0"/>
            <a:t>Dostatečné pro testování aplikace</a:t>
          </a:r>
          <a:endParaRPr lang="en-US" dirty="0"/>
        </a:p>
      </dgm:t>
    </dgm:pt>
    <dgm:pt modelId="{E2233713-E23C-4DEE-A4B3-B2210A3DA667}" type="parTrans" cxnId="{18B1AEB7-E3A2-480F-BAD3-196225A3D427}">
      <dgm:prSet/>
      <dgm:spPr/>
      <dgm:t>
        <a:bodyPr/>
        <a:lstStyle/>
        <a:p>
          <a:endParaRPr lang="en-US"/>
        </a:p>
      </dgm:t>
    </dgm:pt>
    <dgm:pt modelId="{8CADDB61-818A-4167-8B47-48AF7DF0BE58}" type="sibTrans" cxnId="{18B1AEB7-E3A2-480F-BAD3-196225A3D427}">
      <dgm:prSet/>
      <dgm:spPr/>
      <dgm:t>
        <a:bodyPr/>
        <a:lstStyle/>
        <a:p>
          <a:endParaRPr lang="en-US"/>
        </a:p>
      </dgm:t>
    </dgm:pt>
    <dgm:pt modelId="{7F5D2053-62B0-4F7B-8399-F63D795249FC}" type="pres">
      <dgm:prSet presAssocID="{710B89C5-272D-427C-912B-30E037195F03}" presName="root" presStyleCnt="0">
        <dgm:presLayoutVars>
          <dgm:dir/>
          <dgm:resizeHandles val="exact"/>
        </dgm:presLayoutVars>
      </dgm:prSet>
      <dgm:spPr/>
    </dgm:pt>
    <dgm:pt modelId="{91D05D5F-469D-4F1B-9E7A-070BC5DEBE53}" type="pres">
      <dgm:prSet presAssocID="{F186A1B7-D4CC-4896-AD80-A24149716792}" presName="compNode" presStyleCnt="0"/>
      <dgm:spPr/>
    </dgm:pt>
    <dgm:pt modelId="{F98C0C8F-15D3-4850-A2E9-DC6B59A5775F}" type="pres">
      <dgm:prSet presAssocID="{F186A1B7-D4CC-4896-AD80-A24149716792}" presName="bgRect" presStyleLbl="bgShp" presStyleIdx="0" presStyleCnt="2"/>
      <dgm:spPr/>
    </dgm:pt>
    <dgm:pt modelId="{13CE27BC-4F00-4D84-B419-AA5FED965E98}" type="pres">
      <dgm:prSet presAssocID="{F186A1B7-D4CC-4896-AD80-A241497167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E67CC863-DA3C-44CC-86B9-FE1FD1CB189D}" type="pres">
      <dgm:prSet presAssocID="{F186A1B7-D4CC-4896-AD80-A24149716792}" presName="spaceRect" presStyleCnt="0"/>
      <dgm:spPr/>
    </dgm:pt>
    <dgm:pt modelId="{340830AB-F866-4B60-B63D-0A68DB0E9395}" type="pres">
      <dgm:prSet presAssocID="{F186A1B7-D4CC-4896-AD80-A24149716792}" presName="parTx" presStyleLbl="revTx" presStyleIdx="0" presStyleCnt="2">
        <dgm:presLayoutVars>
          <dgm:chMax val="0"/>
          <dgm:chPref val="0"/>
        </dgm:presLayoutVars>
      </dgm:prSet>
      <dgm:spPr/>
    </dgm:pt>
    <dgm:pt modelId="{9A074290-93C8-46F2-BCB2-9962CB136A41}" type="pres">
      <dgm:prSet presAssocID="{8AD1B99C-FD99-4B52-87F8-C1109105E993}" presName="sibTrans" presStyleCnt="0"/>
      <dgm:spPr/>
    </dgm:pt>
    <dgm:pt modelId="{2297C14B-F5E9-43F4-B2A2-BA85F5192218}" type="pres">
      <dgm:prSet presAssocID="{3A495213-C933-4331-A583-F2871BC2FD20}" presName="compNode" presStyleCnt="0"/>
      <dgm:spPr/>
    </dgm:pt>
    <dgm:pt modelId="{FF173BFC-F7AC-41EF-B4B2-D21C71073608}" type="pres">
      <dgm:prSet presAssocID="{3A495213-C933-4331-A583-F2871BC2FD20}" presName="bgRect" presStyleLbl="bgShp" presStyleIdx="1" presStyleCnt="2"/>
      <dgm:spPr/>
    </dgm:pt>
    <dgm:pt modelId="{CF259D4A-53E0-4C80-8AF9-462EBCF8C6BE}" type="pres">
      <dgm:prSet presAssocID="{3A495213-C933-4331-A583-F2871BC2FD20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7AE839-0AA6-4994-945B-35FBD1B2801F}" type="pres">
      <dgm:prSet presAssocID="{3A495213-C933-4331-A583-F2871BC2FD20}" presName="spaceRect" presStyleCnt="0"/>
      <dgm:spPr/>
    </dgm:pt>
    <dgm:pt modelId="{82C9816E-C27A-4F57-9EC4-3AC255283060}" type="pres">
      <dgm:prSet presAssocID="{3A495213-C933-4331-A583-F2871BC2FD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CFEC5F-5622-4455-A99E-3AC2B56C4542}" type="presOf" srcId="{F186A1B7-D4CC-4896-AD80-A24149716792}" destId="{340830AB-F866-4B60-B63D-0A68DB0E9395}" srcOrd="0" destOrd="0" presId="urn:microsoft.com/office/officeart/2018/2/layout/IconVerticalSolidList"/>
    <dgm:cxn modelId="{34498275-F432-4B59-AC8C-FBA73955867A}" type="presOf" srcId="{3A495213-C933-4331-A583-F2871BC2FD20}" destId="{82C9816E-C27A-4F57-9EC4-3AC255283060}" srcOrd="0" destOrd="0" presId="urn:microsoft.com/office/officeart/2018/2/layout/IconVerticalSolidList"/>
    <dgm:cxn modelId="{18B1AEB7-E3A2-480F-BAD3-196225A3D427}" srcId="{710B89C5-272D-427C-912B-30E037195F03}" destId="{3A495213-C933-4331-A583-F2871BC2FD20}" srcOrd="1" destOrd="0" parTransId="{E2233713-E23C-4DEE-A4B3-B2210A3DA667}" sibTransId="{8CADDB61-818A-4167-8B47-48AF7DF0BE58}"/>
    <dgm:cxn modelId="{8A408BC2-E2B2-4D66-9F28-1947CA56F85D}" srcId="{710B89C5-272D-427C-912B-30E037195F03}" destId="{F186A1B7-D4CC-4896-AD80-A24149716792}" srcOrd="0" destOrd="0" parTransId="{EBDB4198-7069-4DD2-B073-B41805F79A7D}" sibTransId="{8AD1B99C-FD99-4B52-87F8-C1109105E993}"/>
    <dgm:cxn modelId="{21418DCF-FA8F-434C-9B75-6B96067D4CF5}" type="presOf" srcId="{710B89C5-272D-427C-912B-30E037195F03}" destId="{7F5D2053-62B0-4F7B-8399-F63D795249FC}" srcOrd="0" destOrd="0" presId="urn:microsoft.com/office/officeart/2018/2/layout/IconVerticalSolidList"/>
    <dgm:cxn modelId="{D55AFA33-777A-409D-B5AD-E672F220CB02}" type="presParOf" srcId="{7F5D2053-62B0-4F7B-8399-F63D795249FC}" destId="{91D05D5F-469D-4F1B-9E7A-070BC5DEBE53}" srcOrd="0" destOrd="0" presId="urn:microsoft.com/office/officeart/2018/2/layout/IconVerticalSolidList"/>
    <dgm:cxn modelId="{B5B0A7B7-36EC-4A30-A3DE-3B3D16A580DF}" type="presParOf" srcId="{91D05D5F-469D-4F1B-9E7A-070BC5DEBE53}" destId="{F98C0C8F-15D3-4850-A2E9-DC6B59A5775F}" srcOrd="0" destOrd="0" presId="urn:microsoft.com/office/officeart/2018/2/layout/IconVerticalSolidList"/>
    <dgm:cxn modelId="{68C40056-52EB-40E9-A860-C0F1140729AA}" type="presParOf" srcId="{91D05D5F-469D-4F1B-9E7A-070BC5DEBE53}" destId="{13CE27BC-4F00-4D84-B419-AA5FED965E98}" srcOrd="1" destOrd="0" presId="urn:microsoft.com/office/officeart/2018/2/layout/IconVerticalSolidList"/>
    <dgm:cxn modelId="{2DB0FECC-0C3F-497E-9490-1D39D034F030}" type="presParOf" srcId="{91D05D5F-469D-4F1B-9E7A-070BC5DEBE53}" destId="{E67CC863-DA3C-44CC-86B9-FE1FD1CB189D}" srcOrd="2" destOrd="0" presId="urn:microsoft.com/office/officeart/2018/2/layout/IconVerticalSolidList"/>
    <dgm:cxn modelId="{FE8F4D2E-2156-44DE-8BBC-BEC1321B3331}" type="presParOf" srcId="{91D05D5F-469D-4F1B-9E7A-070BC5DEBE53}" destId="{340830AB-F866-4B60-B63D-0A68DB0E9395}" srcOrd="3" destOrd="0" presId="urn:microsoft.com/office/officeart/2018/2/layout/IconVerticalSolidList"/>
    <dgm:cxn modelId="{C2D01C90-79D7-47C6-AC2F-364BD8AB2601}" type="presParOf" srcId="{7F5D2053-62B0-4F7B-8399-F63D795249FC}" destId="{9A074290-93C8-46F2-BCB2-9962CB136A41}" srcOrd="1" destOrd="0" presId="urn:microsoft.com/office/officeart/2018/2/layout/IconVerticalSolidList"/>
    <dgm:cxn modelId="{7372EC08-34D5-41FC-AA27-9180D34E68AA}" type="presParOf" srcId="{7F5D2053-62B0-4F7B-8399-F63D795249FC}" destId="{2297C14B-F5E9-43F4-B2A2-BA85F5192218}" srcOrd="2" destOrd="0" presId="urn:microsoft.com/office/officeart/2018/2/layout/IconVerticalSolidList"/>
    <dgm:cxn modelId="{5B288C8C-FDC6-4CF5-A4F3-1CCE6728FB40}" type="presParOf" srcId="{2297C14B-F5E9-43F4-B2A2-BA85F5192218}" destId="{FF173BFC-F7AC-41EF-B4B2-D21C71073608}" srcOrd="0" destOrd="0" presId="urn:microsoft.com/office/officeart/2018/2/layout/IconVerticalSolidList"/>
    <dgm:cxn modelId="{F39A41BD-79C5-474F-A326-1EB5DDFC99D6}" type="presParOf" srcId="{2297C14B-F5E9-43F4-B2A2-BA85F5192218}" destId="{CF259D4A-53E0-4C80-8AF9-462EBCF8C6BE}" srcOrd="1" destOrd="0" presId="urn:microsoft.com/office/officeart/2018/2/layout/IconVerticalSolidList"/>
    <dgm:cxn modelId="{2DD7943A-6DBE-4F72-86DE-6E93F8496FF9}" type="presParOf" srcId="{2297C14B-F5E9-43F4-B2A2-BA85F5192218}" destId="{FF7AE839-0AA6-4994-945B-35FBD1B2801F}" srcOrd="2" destOrd="0" presId="urn:microsoft.com/office/officeart/2018/2/layout/IconVerticalSolidList"/>
    <dgm:cxn modelId="{EE417080-4256-4B3A-B04C-E05C80545390}" type="presParOf" srcId="{2297C14B-F5E9-43F4-B2A2-BA85F5192218}" destId="{82C9816E-C27A-4F57-9EC4-3AC2552830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C0C8F-15D3-4850-A2E9-DC6B59A5775F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E27BC-4F00-4D84-B419-AA5FED965E98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30AB-F866-4B60-B63D-0A68DB0E9395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Podklady obdržené v termínu</a:t>
          </a:r>
          <a:endParaRPr lang="en-US" sz="2500" kern="1200"/>
        </a:p>
      </dsp:txBody>
      <dsp:txXfrm>
        <a:off x="1817977" y="852586"/>
        <a:ext cx="4573297" cy="1574006"/>
      </dsp:txXfrm>
    </dsp:sp>
    <dsp:sp modelId="{FF173BFC-F7AC-41EF-B4B2-D21C71073608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59D4A-53E0-4C80-8AF9-462EBCF8C6BE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9816E-C27A-4F57-9EC4-3AC255283060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Dostatečné pro testování aplikace</a:t>
          </a:r>
          <a:endParaRPr lang="en-US" sz="2500" kern="1200" dirty="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7DF7-AB7B-48A4-8245-15129F453A7E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740F-6449-440A-831E-15C85EF7F9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193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955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624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89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69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ŠPE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6135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JŠT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58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JŠT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953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86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BFI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0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BFI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60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BFI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29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BFI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588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LRA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67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81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09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0A5B6-3E09-438A-81C7-5284DC38D6C7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DB-B28C-46D2-8C9B-650DB989F55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4E7D-694D-4845-AC08-640E91EBEAF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A2C-C96B-467A-ACF5-CE00E3EDE0C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A8E1-2550-4677-8FAA-8E1CA33654D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E56-6C39-448B-9FA3-B6578F2D40B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0E2D-6C48-403E-BDFF-CE8EB7F10EE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8F6A67-F181-4E32-8FB1-6D60E66C020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368AE4-2621-41A0-B74B-D2DD33D95A5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1824-840B-47A8-BBD2-02BA1304E76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D2D-A830-4713-ADDA-E6C3718A687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9AC5-27A8-4129-8950-632E36897987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0040-D876-4A76-B19D-5F49FE10D69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7F3D-7C7D-4E38-9E71-CA863AFAF5AC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A47-1486-4BE2-AE6F-5F5D292FB6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35A8-2C29-42BA-9B69-CED45488794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B1-7607-4CD7-B155-5EE381218AA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5B464E-C4C7-4631-877D-FE6DEDBC106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B433-EB74-4508-9230-481A001EE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Oponentní posudek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8051C9-9B96-48DF-8D9E-9EA355FA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35800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77A7B-FE16-4DE7-816A-53AE28D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bezpečnost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55DAF-CB7A-4F14-9590-64A964C6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4072D3-34A6-44B0-8A6F-5636E396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76" y="2445027"/>
            <a:ext cx="5430826" cy="406054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C5B091D-A264-49C4-959F-742FF46C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17" y="3677478"/>
            <a:ext cx="5468713" cy="25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77A7B-FE16-4DE7-816A-53AE28D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bezpečnost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55DAF-CB7A-4F14-9590-64A964C6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AFA17111-A935-4CBB-B41F-EE748E293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15" y="2603500"/>
            <a:ext cx="5753735" cy="245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33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EA58-5C3C-4E05-B808-FD27A87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informační hodnota portálu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986D-E93D-4DD6-8C8B-3C4B101A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podstatné informace byly převzaty z aktuálního portálu časopisu </a:t>
            </a:r>
          </a:p>
          <a:p>
            <a:r>
              <a:rPr lang="cs-CZ" dirty="0"/>
              <a:t>Jsou úplné a dostatečné</a:t>
            </a:r>
          </a:p>
        </p:txBody>
      </p:sp>
    </p:spTree>
    <p:extLst>
      <p:ext uri="{BB962C8B-B14F-4D97-AF65-F5344CB8AC3E}">
        <p14:creationId xmlns:p14="http://schemas.microsoft.com/office/powerpoint/2010/main" val="149523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0B15-D484-4DE2-BBF4-B6D84425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Subjektivně vnímaná kvalita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BBE4-F156-4B5B-80AE-0199D626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Naprostá většina funkcionalit je bez problémů</a:t>
            </a:r>
          </a:p>
          <a:p>
            <a:r>
              <a:rPr lang="cs-CZ" dirty="0"/>
              <a:t>Je vidět úsilí, které bylo při vytvoření aplikace vyvinuto</a:t>
            </a:r>
          </a:p>
          <a:p>
            <a:r>
              <a:rPr lang="cs-CZ" dirty="0"/>
              <a:t>Nutnost odstranit chyby a nedostatky uživatelského rozhraní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96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D5033-E938-4C74-A4AA-99DB727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Užitečnost dokumentace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A88ACD-1C35-4A67-962F-A82EE903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Uživatelská dokumentace - 1: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+ Dostatečná a stručná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+ Obsahuje obrázky z aplikace</a:t>
            </a:r>
          </a:p>
          <a:p>
            <a:pPr marL="685800" lvl="1">
              <a:buFontTx/>
              <a:buChar char="-"/>
            </a:pPr>
            <a:r>
              <a:rPr lang="cs-CZ" dirty="0">
                <a:solidFill>
                  <a:schemeClr val="tx1"/>
                </a:solidFill>
              </a:rPr>
              <a:t>Mohla by obsahovat podrobnější postupy a popis procesů</a:t>
            </a:r>
          </a:p>
          <a:p>
            <a:pPr marL="685800" lvl="1">
              <a:buFontTx/>
              <a:buChar char="-"/>
            </a:pPr>
            <a:endParaRPr lang="cs-CZ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Administrátorská dokumentace - 3: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- Pouze popis správy uživatelů</a:t>
            </a:r>
          </a:p>
          <a:p>
            <a:pPr marL="400050" lvl="1" indent="0">
              <a:buNone/>
            </a:pPr>
            <a:r>
              <a:rPr lang="cs-CZ" dirty="0">
                <a:solidFill>
                  <a:schemeClr val="tx1"/>
                </a:solidFill>
              </a:rPr>
              <a:t>- Zcela chybí popis instalace a provozu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542717D-6AA4-4D24-B85C-ABAD84F4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499323"/>
            <a:ext cx="4828707" cy="1001956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BFFAB0C-E406-4E2C-870D-66BB1C46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09" y="3698283"/>
            <a:ext cx="4828707" cy="23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C2B774-E12B-440E-BF6F-0F54E47C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Celkové hodnocení</a:t>
            </a:r>
            <a:r>
              <a:rPr lang="cs-CZ" sz="4800" dirty="0">
                <a:solidFill>
                  <a:srgbClr val="FFFFFF"/>
                </a:solidFill>
              </a:rPr>
              <a:t>:</a:t>
            </a:r>
            <a:br>
              <a:rPr lang="cs-CZ" sz="4800" dirty="0">
                <a:solidFill>
                  <a:srgbClr val="FFFFFF"/>
                </a:solidFill>
              </a:rPr>
            </a:br>
            <a:r>
              <a:rPr lang="cs-CZ" sz="9600" dirty="0">
                <a:solidFill>
                  <a:srgbClr val="FFFFFF"/>
                </a:solidFill>
              </a:rPr>
              <a:t>2</a:t>
            </a:r>
            <a:endParaRPr lang="en-US" sz="96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B44F86-851D-4B56-A0D7-8072DD66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/>
            <a:r>
              <a:rPr lang="cs-CZ" sz="2400" dirty="0">
                <a:solidFill>
                  <a:schemeClr val="tx2"/>
                </a:solidFill>
              </a:rPr>
              <a:t>Celkový dojem z aplikace je dobrý, pro finální fázi vývoje doporučujeme doplnit chybějící funkcionalitu a odstranit chyby.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1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927F4F-3A35-4625-B44E-8B60C0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Děkujeme za pozornost!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E5C2492-C082-4CBD-A813-D352D1C2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cap="all">
                <a:solidFill>
                  <a:schemeClr val="tx2"/>
                </a:solidFill>
              </a:rPr>
              <a:t>Tým Deadline</a:t>
            </a:r>
          </a:p>
        </p:txBody>
      </p:sp>
    </p:spTree>
    <p:extLst>
      <p:ext uri="{BB962C8B-B14F-4D97-AF65-F5344CB8AC3E}">
        <p14:creationId xmlns:p14="http://schemas.microsoft.com/office/powerpoint/2010/main" val="2806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0C874-228B-436F-929D-F0ACCE62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cs-CZ" sz="3600" dirty="0"/>
              <a:t>Obsah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36AB82F-0E7D-4C2B-AA1A-C66F1E0D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>
            <a:normAutofit/>
          </a:bodyPr>
          <a:lstStyle/>
          <a:p>
            <a:r>
              <a:rPr lang="cs-CZ" sz="2400" dirty="0"/>
              <a:t>Představení hodnoceného produktu</a:t>
            </a:r>
          </a:p>
          <a:p>
            <a:r>
              <a:rPr lang="cs-CZ" sz="2400" dirty="0"/>
              <a:t>Dílčí hodnocení</a:t>
            </a:r>
          </a:p>
          <a:p>
            <a:r>
              <a:rPr lang="cs-CZ" sz="2400" dirty="0"/>
              <a:t>Celkový výsledek</a:t>
            </a:r>
          </a:p>
        </p:txBody>
      </p:sp>
    </p:spTree>
    <p:extLst>
      <p:ext uri="{BB962C8B-B14F-4D97-AF65-F5344CB8AC3E}">
        <p14:creationId xmlns:p14="http://schemas.microsoft.com/office/powerpoint/2010/main" val="1161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A509EB-07BC-4496-9400-118BB4BD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>
                <a:solidFill>
                  <a:srgbClr val="EBEBEB"/>
                </a:solidFill>
              </a:rPr>
              <a:t>Představení hodnoceného produktu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73FF-A28E-4D7F-944C-B9AC88C0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944292"/>
            <a:ext cx="6391533" cy="49694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3D8C8-F0AD-481A-8EC1-DC32AF7D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Přidělený tým: Grenade</a:t>
            </a:r>
          </a:p>
          <a:p>
            <a:pPr marL="0" indent="0">
              <a:buNone/>
            </a:pPr>
            <a:endParaRPr lang="cs-CZ">
              <a:solidFill>
                <a:srgbClr val="FFFFFF"/>
              </a:solidFill>
            </a:endParaRPr>
          </a:p>
          <a:p>
            <a:endParaRPr lang="cs-CZ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079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D9E6A-55E5-4038-99FD-5CB4CBE0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A547C9-F60D-42C8-B239-5CDD0BB9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Webová aplikace</a:t>
            </a:r>
          </a:p>
          <a:p>
            <a:endParaRPr lang="cs-CZ" sz="2000" dirty="0"/>
          </a:p>
          <a:p>
            <a:r>
              <a:rPr lang="cs-CZ" sz="2000" b="1" dirty="0" err="1"/>
              <a:t>Frontend</a:t>
            </a:r>
            <a:r>
              <a:rPr lang="cs-CZ" sz="2000" dirty="0"/>
              <a:t>: HTML5, CSS, JavaScript, </a:t>
            </a:r>
            <a:r>
              <a:rPr lang="cs-CZ" sz="2000" dirty="0" err="1"/>
              <a:t>jQuery</a:t>
            </a:r>
            <a:r>
              <a:rPr lang="cs-CZ" sz="2000" dirty="0"/>
              <a:t>, Bootstrap4, </a:t>
            </a:r>
            <a:r>
              <a:rPr lang="cs-CZ" sz="2000" dirty="0" err="1"/>
              <a:t>DataTable</a:t>
            </a:r>
            <a:r>
              <a:rPr lang="cs-CZ" sz="2000" dirty="0"/>
              <a:t> </a:t>
            </a:r>
          </a:p>
          <a:p>
            <a:r>
              <a:rPr lang="cs-CZ" sz="2000" b="1" dirty="0" err="1"/>
              <a:t>Backend</a:t>
            </a:r>
            <a:r>
              <a:rPr lang="cs-CZ" sz="2000" dirty="0"/>
              <a:t>: PHP + </a:t>
            </a:r>
            <a:r>
              <a:rPr lang="cs-CZ" sz="2000" dirty="0" err="1"/>
              <a:t>MySQL</a:t>
            </a:r>
            <a:endParaRPr lang="cs-CZ" sz="2000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600" dirty="0"/>
              <a:t>zdroj: Administrátorská dokumentace</a:t>
            </a:r>
          </a:p>
        </p:txBody>
      </p:sp>
    </p:spTree>
    <p:extLst>
      <p:ext uri="{BB962C8B-B14F-4D97-AF65-F5344CB8AC3E}">
        <p14:creationId xmlns:p14="http://schemas.microsoft.com/office/powerpoint/2010/main" val="313908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1D623-8E7C-480E-A894-EF73213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Dílčí hodnocení – přehled kritérií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0DDC0-980B-4078-B101-45CB984B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Úplnost obdržených podkladů</a:t>
            </a:r>
          </a:p>
          <a:p>
            <a:r>
              <a:rPr lang="cs-CZ" dirty="0"/>
              <a:t>Rozsah předané funkčnosti vzhledem k úplnému zadání</a:t>
            </a:r>
          </a:p>
          <a:p>
            <a:r>
              <a:rPr lang="cs-CZ" dirty="0"/>
              <a:t>Uživatelská přívětivost aplikace</a:t>
            </a:r>
          </a:p>
          <a:p>
            <a:r>
              <a:rPr lang="cs-CZ" dirty="0"/>
              <a:t>Odhalené chyby</a:t>
            </a:r>
          </a:p>
          <a:p>
            <a:r>
              <a:rPr lang="cs-CZ" dirty="0"/>
              <a:t>Aktuální informační hodnota portálu</a:t>
            </a:r>
          </a:p>
          <a:p>
            <a:r>
              <a:rPr lang="cs-CZ" dirty="0"/>
              <a:t>Celková kvalita</a:t>
            </a:r>
          </a:p>
          <a:p>
            <a:r>
              <a:rPr lang="cs-CZ" dirty="0"/>
              <a:t>Užitečnost dokumentace</a:t>
            </a:r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pPr lvl="5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10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79321CD-2215-4998-AA29-A172D8E3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EBEBEB"/>
                </a:solidFill>
              </a:rPr>
              <a:t>Úplnost obdržených podkladů - 1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Zástupný obsah 2">
            <a:extLst>
              <a:ext uri="{FF2B5EF4-FFF2-40B4-BE49-F238E27FC236}">
                <a16:creationId xmlns:a16="http://schemas.microsoft.com/office/drawing/2014/main" id="{76E92023-8B55-4CEC-887E-94DCAF46A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11417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73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4910D2-3C99-49E9-911A-DD33E3D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předané funkčnosti - 2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4683FD-24B7-4F9C-A9C4-829BA3D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Téměř všechny podstatné požadované funkcionality jsou zapracovány</a:t>
            </a:r>
          </a:p>
          <a:p>
            <a:r>
              <a:rPr lang="cs-CZ" dirty="0"/>
              <a:t>Chybí:</a:t>
            </a:r>
          </a:p>
          <a:p>
            <a:pPr lvl="1"/>
            <a:r>
              <a:rPr lang="cs-CZ" dirty="0"/>
              <a:t>Autor se nemůže sám registrovat</a:t>
            </a:r>
          </a:p>
          <a:p>
            <a:pPr lvl="1"/>
            <a:r>
              <a:rPr lang="cs-CZ" dirty="0"/>
              <a:t>Dokončení plné podpory recenzního řízení – odstranění chyb a doplnění informace pro autora</a:t>
            </a:r>
          </a:p>
          <a:p>
            <a:pPr lvl="1"/>
            <a:r>
              <a:rPr lang="cs-CZ" dirty="0"/>
              <a:t>Formulář pro hodnocení článku recenzentem není podle zadání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226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8C927C-8BC1-4CC3-8A66-E0849049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300" dirty="0">
                <a:solidFill>
                  <a:srgbClr val="EBEBEB"/>
                </a:solidFill>
              </a:rPr>
              <a:t>Uživatelská přívětivost - 2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6BB86F9-3029-4D98-AB96-573D43A7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1806417"/>
            <a:ext cx="6391533" cy="29560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4F50EA-E32B-4215-805B-7EC518A4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+ Barevně odlišené stavy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+ Jednoduché menu</a:t>
            </a:r>
          </a:p>
          <a:p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Spíše drobné výhrady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Zmatečné přihlašování čtenáře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Chyby validací formulářů</a:t>
            </a:r>
          </a:p>
          <a:p>
            <a:pPr marL="0" indent="0">
              <a:buNone/>
            </a:pPr>
            <a:r>
              <a:rPr lang="cs-CZ" dirty="0">
                <a:solidFill>
                  <a:srgbClr val="FFFFFF"/>
                </a:solidFill>
              </a:rPr>
              <a:t>- Drobné chyby zobrazení stránek</a:t>
            </a: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405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0BB2D-1A1B-4FD8-8E29-2845CDEB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Odhalené chyby - 3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E7F608-869C-456E-9A25-1843302E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Spíše menší chyby:</a:t>
            </a:r>
          </a:p>
          <a:p>
            <a:pPr lvl="1"/>
            <a:r>
              <a:rPr lang="cs-CZ" dirty="0"/>
              <a:t>Při pokusu, o nahrání článku, který je v originálním časopise, se zobrazí chyba: Nelze uploudovat (asi velikost, není nikde uvedeno omezení).</a:t>
            </a:r>
          </a:p>
          <a:p>
            <a:pPr lvl="1"/>
            <a:r>
              <a:rPr lang="cs-CZ" dirty="0"/>
              <a:t>Termín recenze lze nastavit do minulosti.</a:t>
            </a:r>
          </a:p>
          <a:p>
            <a:pPr lvl="1"/>
            <a:r>
              <a:rPr lang="cs-CZ" dirty="0"/>
              <a:t>Vyhledávání vpravo nahoře nic nedělá.</a:t>
            </a:r>
          </a:p>
          <a:p>
            <a:r>
              <a:rPr lang="cs-CZ" dirty="0"/>
              <a:t>Podstatná chyba – bezpečnost</a:t>
            </a:r>
          </a:p>
        </p:txBody>
      </p:sp>
    </p:spTree>
    <p:extLst>
      <p:ext uri="{BB962C8B-B14F-4D97-AF65-F5344CB8AC3E}">
        <p14:creationId xmlns:p14="http://schemas.microsoft.com/office/powerpoint/2010/main" val="12395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43DC1-F4DF-4733-97EA-774782C6B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1775FF-F968-4A9D-A592-B197FE2C9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62821-1748-4F4A-A019-FF8570657BB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57ed0fd-0c01-4892-a7d0-e889d1c5a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362</Words>
  <Application>Microsoft Office PowerPoint</Application>
  <PresentationFormat>Widescreen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Oponentní posudek</vt:lpstr>
      <vt:lpstr>Obsah</vt:lpstr>
      <vt:lpstr>Představení hodnoceného produktu</vt:lpstr>
      <vt:lpstr>Implementační platforma</vt:lpstr>
      <vt:lpstr>Dílčí hodnocení – přehled kritérií</vt:lpstr>
      <vt:lpstr>Úplnost obdržených podkladů - 1</vt:lpstr>
      <vt:lpstr>Rozsah předané funkčnosti - 2</vt:lpstr>
      <vt:lpstr>Uživatelská přívětivost - 2</vt:lpstr>
      <vt:lpstr>Odhalené chyby - 3</vt:lpstr>
      <vt:lpstr>Odhalené chyby - bezpečnost</vt:lpstr>
      <vt:lpstr>Odhalené chyby - bezpečnost</vt:lpstr>
      <vt:lpstr>Aktuální informační hodnota portálu - 1</vt:lpstr>
      <vt:lpstr>Subjektivně vnímaná kvalita - 2</vt:lpstr>
      <vt:lpstr>Užitečnost dokumentace</vt:lpstr>
      <vt:lpstr>Celkové hodnocení: 2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Oponentní posudek</dc:title>
  <dc:creator>Jan Šteidl</dc:creator>
  <cp:lastModifiedBy>Jan Šteidl</cp:lastModifiedBy>
  <cp:revision>5</cp:revision>
  <dcterms:created xsi:type="dcterms:W3CDTF">2021-01-08T07:52:00Z</dcterms:created>
  <dcterms:modified xsi:type="dcterms:W3CDTF">2021-01-08T19:44:46Z</dcterms:modified>
</cp:coreProperties>
</file>