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2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6.png" ContentType="image/png"/>
  <Override PartName="/ppt/media/image9.gif" ContentType="image/gif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3605040" y="1845360"/>
            <a:ext cx="504216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sr-Latn-RS" sz="2400" spc="199" strike="noStrike" cap="all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subtitle style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sr-Latn-R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09.11.15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0ABEDC5-BFDC-4FB4-896B-290DFD230F76}" type="slidenum">
              <a:rPr lang="sr-Latn-R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  <p:sp>
        <p:nvSpPr>
          <p:cNvPr id="10" name="Line 11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Calibri"/>
              <a:buChar char=" 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lvl="2" marL="567000" indent="-18252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lvl="3" marL="749880" indent="-18252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lvl="4" marL="932760" indent="-182520">
              <a:lnSpc>
                <a:spcPct val="100000"/>
              </a:lnSpc>
              <a:buClr>
                <a:srgbClr val="1cade4"/>
              </a:buClr>
              <a:buFont typeface="Calibri"/>
              <a:buChar char="◦"/>
            </a:pPr>
            <a:r>
              <a:rPr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sr-Latn-R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09.11.15</a:t>
            </a:r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3950EFC-CDC8-4754-BEB3-B0D9F78672EE}" type="slidenum">
              <a:rPr lang="sr-Latn-R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gif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1"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Neuronske mreže</a:t>
            </a:r>
            <a:r>
              <a:rPr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lang="en-US" sz="80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lang="en-US" sz="4800" spc="-49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2. Veštački neuron, Back-propagation, gradient descent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sr-Latn-RS" sz="2400" spc="199" strike="noStrike" cap="all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akademske studije, zimski semestar 2015/2016</a:t>
            </a:r>
            <a:endParaRPr/>
          </a:p>
          <a:p>
            <a:pPr>
              <a:lnSpc>
                <a:spcPct val="100000"/>
              </a:lnSpc>
            </a:pPr>
            <a:r>
              <a:rPr b="1" lang="sr-Latn-RS" sz="2400" spc="199" strike="noStrike" cap="all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Fakultet tehničkih nauka, novi sad</a:t>
            </a:r>
            <a:endParaRPr/>
          </a:p>
          <a:p>
            <a:pPr algn="r">
              <a:lnSpc>
                <a:spcPct val="100000"/>
              </a:lnSpc>
            </a:pPr>
            <a:r>
              <a:rPr lang="sr-Latn-RS" sz="2400" spc="199" strike="noStrike" cap="all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Msc Marko jocić, phd đorđe obradović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Obučavanje neuronske mreže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Šta je uopšte obučavanje?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Ažuriranje arhitekture mreže kroz korekciju težina (W) tako da mreža može efikasno da izvršava željeni zadatak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Paradigme obučavanja: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Nadgledano</a:t>
            </a:r>
            <a:endParaRPr/>
          </a:p>
          <a:p>
            <a:pPr lvl="2" marL="56700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Mrežu snabdeti ispravnim izlazima za zadate ulaze (obučavajući skup)</a:t>
            </a:r>
            <a:endParaRPr/>
          </a:p>
          <a:p>
            <a:pPr lvl="2" marL="56700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Težine se koriguju tako da mreža proizvodi sve bolje rezultate za obučavajući skup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Nenadgledano</a:t>
            </a:r>
            <a:endParaRPr/>
          </a:p>
          <a:p>
            <a:pPr lvl="2" marL="56700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Nema potrebe zadati ispavan izlaz u obučavajućem skupu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Hibridno</a:t>
            </a:r>
            <a:endParaRPr/>
          </a:p>
          <a:p>
            <a:pPr lvl="2" marL="56700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Kombinacija nadgledanog i nenadgledanog</a:t>
            </a:r>
            <a:endParaRPr/>
          </a:p>
          <a:p>
            <a:pPr lvl="2" marL="56700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Neke težine se koriguju prema ispravnom izlazu, dok se druge automatski koriguju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097280" y="286560"/>
            <a:ext cx="1026828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Nadgledano obučavanje neuronske mreže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Backpropagation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731520" y="1737000"/>
            <a:ext cx="10058040" cy="437832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4002480" y="3841200"/>
            <a:ext cx="3819240" cy="6012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 flipH="1" flipV="1">
            <a:off x="7822080" y="4141440"/>
            <a:ext cx="487440" cy="12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5"/>
          <p:cNvSpPr/>
          <p:nvPr/>
        </p:nvSpPr>
        <p:spPr>
          <a:xfrm>
            <a:off x="8309880" y="3857400"/>
            <a:ext cx="2358000" cy="713520"/>
          </a:xfrm>
          <a:prstGeom prst="rect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sr-Latn-R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GRADIENT DESCENT!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Gradient descent vs </a:t>
            </a: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stochastic gradient descent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Gradient descent (GD)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Jedna epoha obučavanja – uvek se prolazi kroz ceo obučavajući skup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Ako je obučavajući skup ogroman (što će biti slučaj), ovo ne dolazi u obzir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Deterministički</a:t>
            </a: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postupak, svaki put mreža će biti identično obučena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Stochastic gradient descent (SGD)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 svakoj epohi obučavanja – uzima se samo N </a:t>
            </a: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nasumičnih </a:t>
            </a: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primeraka iz obučavajućeg skupa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Brže konvergira od GD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Stohastičan</a:t>
            </a: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postupak, zbog nasumičnosti, mreža će svaki put biti drugačije obučena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Uglavnom bude jako dobra aproksimacija rezultat dobijenih sa GD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 praktičnoj primeni, SGD se uvek koristi umesto GD</a:t>
            </a:r>
            <a:endParaRPr/>
          </a:p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Stochastic gradient descent</a:t>
            </a: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- modifikacije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Problemi obučavanja neuronske mreže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Overfitting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mreža previše dobro obučena na obučavajućem skupu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Nema sposobnost generalizacije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Radi ispravno samo na podacima koje je već „videla“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Underfitting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mreža uopšte nije dobro obučena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Jednostavno težine još nisu konvergirale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Kada prekinuti obučavanje?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Overfitting, underfitting...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Lokalni optimumi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Težine konvergiraju ka lokalnom minimumu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Brzina obučavanja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Konvergencija izuzetno osetljiva na brzinu obučavanja (izuzetno sporo ili preskakanje minimuma)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Backpropagation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većina neuro-naučnika tvrdi da se ovo ne odigrava u mozgu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Još problema? Toga imamo :)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Koliko neurona u skrivenim slojevima?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Koliko skrivenih slojeva?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Koja funkcija greške?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Koji su parametri obučavanja?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Koja aktivaciona funkcija?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Kako povezati neurone?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Pregled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Biološki neuron, mozak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Veštački neuron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Linearni perceptron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Nelinearni perceptron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Moć jednog linearnog/nelinearnog perceptrona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Veštačke neuronske mreže – mreže veštačkih neurona: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Slojevi (skriveni neuroni)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Višeslojni perceptroni (MLP)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Kako VNM uče? – backpropagation, „opadajući gradijent (eng</a:t>
            </a:r>
            <a:r>
              <a:rPr i="1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gradient descent</a:t>
            </a: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)“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Moć veštačkih neuronskih mreža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Problemi</a:t>
            </a:r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Biološki neuron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/>
          </a:p>
        </p:txBody>
      </p:sp>
      <p:pic>
        <p:nvPicPr>
          <p:cNvPr id="94" name="Picture 3" descr=""/>
          <p:cNvPicPr/>
          <p:nvPr/>
        </p:nvPicPr>
        <p:blipFill>
          <a:blip r:embed="rId2"/>
          <a:stretch/>
        </p:blipFill>
        <p:spPr>
          <a:xfrm>
            <a:off x="8181360" y="105480"/>
            <a:ext cx="3630240" cy="215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Ljudski mozak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Neverovatne karakteristike: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Masivni paralelizam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Distribuirana reprezentacija i sposobnost računanja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Sposobnost učenja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Sposobnost generalizacije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Prilagodljivost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... zvuči jednostavno, ali je zapravo izuzetno komplikovano ...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Oduvek san računarskih nauka da se napravi računar/program koji rešava izuzetno kompleksne zadatke lako i brzo (još brže) nego čovek</a:t>
            </a:r>
            <a:endParaRPr/>
          </a:p>
        </p:txBody>
      </p:sp>
      <p:pic>
        <p:nvPicPr>
          <p:cNvPr id="97" name="Picture 4" descr=""/>
          <p:cNvPicPr/>
          <p:nvPr/>
        </p:nvPicPr>
        <p:blipFill>
          <a:blip r:embed="rId1"/>
          <a:stretch/>
        </p:blipFill>
        <p:spPr>
          <a:xfrm>
            <a:off x="8005680" y="2025720"/>
            <a:ext cx="2798640" cy="1809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Veštački neuron</a:t>
            </a: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
</a:t>
            </a: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(McCulloh-Pits perceptron)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1097280" y="1845720"/>
            <a:ext cx="5175000" cy="4023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/>
          </a:p>
        </p:txBody>
      </p:sp>
      <p:pic>
        <p:nvPicPr>
          <p:cNvPr id="100" name="Picture 2" descr=""/>
          <p:cNvPicPr/>
          <p:nvPr/>
        </p:nvPicPr>
        <p:blipFill>
          <a:blip r:embed="rId2"/>
          <a:stretch/>
        </p:blipFill>
        <p:spPr>
          <a:xfrm>
            <a:off x="7512480" y="1981080"/>
            <a:ext cx="3642840" cy="212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Aktivacione funkcije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1174680" y="1920240"/>
            <a:ext cx="5134680" cy="4023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/>
          </a:p>
        </p:txBody>
      </p:sp>
      <p:pic>
        <p:nvPicPr>
          <p:cNvPr id="103" name="Picture 5" descr=""/>
          <p:cNvPicPr/>
          <p:nvPr/>
        </p:nvPicPr>
        <p:blipFill>
          <a:blip r:embed="rId2"/>
          <a:stretch/>
        </p:blipFill>
        <p:spPr>
          <a:xfrm>
            <a:off x="6734160" y="1842840"/>
            <a:ext cx="1380600" cy="1028520"/>
          </a:xfrm>
          <a:prstGeom prst="rect">
            <a:avLst/>
          </a:prstGeom>
          <a:ln>
            <a:noFill/>
          </a:ln>
        </p:spPr>
      </p:pic>
      <p:pic>
        <p:nvPicPr>
          <p:cNvPr id="104" name="Picture 6" descr=""/>
          <p:cNvPicPr/>
          <p:nvPr/>
        </p:nvPicPr>
        <p:blipFill>
          <a:blip r:embed="rId3"/>
          <a:stretch/>
        </p:blipFill>
        <p:spPr>
          <a:xfrm>
            <a:off x="8948880" y="1893240"/>
            <a:ext cx="1352160" cy="1066320"/>
          </a:xfrm>
          <a:prstGeom prst="rect">
            <a:avLst/>
          </a:prstGeom>
          <a:ln>
            <a:noFill/>
          </a:ln>
        </p:spPr>
      </p:pic>
      <p:pic>
        <p:nvPicPr>
          <p:cNvPr id="105" name="Picture 7" descr=""/>
          <p:cNvPicPr/>
          <p:nvPr/>
        </p:nvPicPr>
        <p:blipFill>
          <a:blip r:embed="rId4"/>
          <a:stretch/>
        </p:blipFill>
        <p:spPr>
          <a:xfrm>
            <a:off x="7424640" y="3522240"/>
            <a:ext cx="2952360" cy="1009440"/>
          </a:xfrm>
          <a:prstGeom prst="rect">
            <a:avLst/>
          </a:prstGeom>
          <a:ln>
            <a:noFill/>
          </a:ln>
        </p:spPr>
      </p:pic>
      <p:sp>
        <p:nvSpPr>
          <p:cNvPr id="106" name="CustomShape 3"/>
          <p:cNvSpPr/>
          <p:nvPr/>
        </p:nvSpPr>
        <p:spPr>
          <a:xfrm>
            <a:off x="6858000" y="2896560"/>
            <a:ext cx="153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sr-Latn-R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linearna</a:t>
            </a:r>
            <a:endParaRPr/>
          </a:p>
        </p:txBody>
      </p:sp>
      <p:sp>
        <p:nvSpPr>
          <p:cNvPr id="107" name="CustomShape 4"/>
          <p:cNvSpPr/>
          <p:nvPr/>
        </p:nvSpPr>
        <p:spPr>
          <a:xfrm>
            <a:off x="9288360" y="2960280"/>
            <a:ext cx="673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sr-Latn-R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</a:t>
            </a:r>
            <a:endParaRPr/>
          </a:p>
        </p:txBody>
      </p:sp>
      <p:sp>
        <p:nvSpPr>
          <p:cNvPr id="108" name="CustomShape 5"/>
          <p:cNvSpPr/>
          <p:nvPr/>
        </p:nvSpPr>
        <p:spPr>
          <a:xfrm>
            <a:off x="7716240" y="4700160"/>
            <a:ext cx="10746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sr-Latn-R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logistička</a:t>
            </a:r>
            <a:endParaRPr/>
          </a:p>
        </p:txBody>
      </p:sp>
      <p:sp>
        <p:nvSpPr>
          <p:cNvPr id="109" name="CustomShape 6"/>
          <p:cNvSpPr/>
          <p:nvPr/>
        </p:nvSpPr>
        <p:spPr>
          <a:xfrm>
            <a:off x="9302760" y="4700160"/>
            <a:ext cx="1074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sr-Latn-R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tanh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Linearni perceptron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/>
          </a:p>
        </p:txBody>
      </p:sp>
      <p:pic>
        <p:nvPicPr>
          <p:cNvPr id="112" name="Picture 3" descr=""/>
          <p:cNvPicPr/>
          <p:nvPr/>
        </p:nvPicPr>
        <p:blipFill>
          <a:blip r:embed="rId2"/>
          <a:stretch/>
        </p:blipFill>
        <p:spPr>
          <a:xfrm>
            <a:off x="3097440" y="4350960"/>
            <a:ext cx="5419440" cy="173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Nelinearni perceptron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1097280" y="2012040"/>
            <a:ext cx="10058040" cy="4023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buClr>
                <a:srgbClr val="1cade4"/>
              </a:buClr>
              <a:buFont typeface="Calibri"/>
              <a:buChar char=" 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lang="en-US" sz="4800" spc="-49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Neuronska mreža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1097280" y="1845720"/>
            <a:ext cx="640188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Višeslojni perceptron (eng. </a:t>
            </a:r>
            <a:r>
              <a:rPr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Multi-layer perceptron = </a:t>
            </a:r>
            <a:r>
              <a:rPr b="1" i="1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MLP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ulazni linearni sloj (često se i ne smatra kao sloj – nesporazum u literaturi)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izlazni (nelinearni) sloj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 skrivenih (nelinearnih) slojeva (formalno, ako je N &gt; 1, u pitanju je duboka neuronska mreža)</a:t>
            </a:r>
            <a:endParaRPr/>
          </a:p>
          <a:p>
            <a:pPr marL="91440" indent="-9108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Rekurentna mreža</a:t>
            </a:r>
            <a:endParaRPr/>
          </a:p>
          <a:p>
            <a:pPr lvl="1" marL="384120" indent="-182520">
              <a:lnSpc>
                <a:spcPct val="100000"/>
              </a:lnSpc>
              <a:buClr>
                <a:srgbClr val="1cade4"/>
              </a:buClr>
              <a:buFont typeface="Arial"/>
              <a:buChar char="•"/>
            </a:pPr>
            <a:r>
              <a:rPr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Slično kao MLP, ali neuroni imaju „povratnu spregu“ – svoj izlaz prosleđuju sebi na ulaz (a nekad i neuronim u prethodnim slojevima)</a:t>
            </a:r>
            <a:endParaRPr/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7976520" y="1909080"/>
            <a:ext cx="1776960" cy="1589040"/>
          </a:xfrm>
          <a:prstGeom prst="rect">
            <a:avLst/>
          </a:prstGeom>
          <a:ln>
            <a:noFill/>
          </a:ln>
        </p:spPr>
      </p:pic>
      <p:pic>
        <p:nvPicPr>
          <p:cNvPr id="118" name="Picture 4" descr=""/>
          <p:cNvPicPr/>
          <p:nvPr/>
        </p:nvPicPr>
        <p:blipFill>
          <a:blip r:embed="rId2"/>
          <a:stretch/>
        </p:blipFill>
        <p:spPr>
          <a:xfrm>
            <a:off x="7499520" y="4082760"/>
            <a:ext cx="1695600" cy="152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341</TotalTime>
  <Application>LibreOffice/5.0.3.2$Linux_X86_64 LibreOffice_project/00m0$Build-2</Application>
  <Paragraphs>151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2015-10-14T18:30:25Z</dcterms:created>
  <dc:creator>Marko Jocic</dc:creator>
  <dc:language>en-US</dc:language>
  <dcterms:modified xsi:type="dcterms:W3CDTF">2015-11-09T11:50:55Z</dcterms:modified>
  <cp:revision>149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