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1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12.png" ContentType="image/png"/>
  <Override PartName="/ppt/media/image6.jpeg" ContentType="image/jpeg"/>
  <Override PartName="/ppt/media/image5.png" ContentType="image/png"/>
  <Override PartName="/ppt/media/image2.png" ContentType="image/png"/>
  <Override PartName="/ppt/media/image7.jpeg" ContentType="image/jpeg"/>
  <Override PartName="/ppt/media/image8.png" ContentType="image/png"/>
  <Override PartName="/ppt/media/image10.png" ContentType="image/png"/>
  <Override PartName="/ppt/media/image9.png" ContentType="image/png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3605040" y="1845360"/>
            <a:ext cx="5042160" cy="402300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>
            <a:off x="3605040" y="1845360"/>
            <a:ext cx="5042160" cy="4023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3605040" y="1845360"/>
            <a:ext cx="5042160" cy="402300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3"/>
          <a:stretch/>
        </p:blipFill>
        <p:spPr>
          <a:xfrm>
            <a:off x="3605040" y="1845360"/>
            <a:ext cx="5042160" cy="4023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8000" spc="-4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subTitle"/>
          </p:nvPr>
        </p:nvSpPr>
        <p:spPr>
          <a:xfrm>
            <a:off x="1100160" y="4455720"/>
            <a:ext cx="10058040" cy="1142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sr-Latn-RS" sz="2400" spc="199" strike="noStrike" cap="all">
                <a:solidFill>
                  <a:srgbClr val="344068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subtitle style</a:t>
            </a:r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sr-Latn-R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09.11.15</a:t>
            </a:r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9" name="PlaceHolder 10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42D0DEB-1364-45A2-9A84-6DE22E8AE685}" type="slidenum">
              <a:rPr lang="sr-Latn-R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/>
          </a:p>
        </p:txBody>
      </p:sp>
      <p:sp>
        <p:nvSpPr>
          <p:cNvPr id="10" name="Line 11"/>
          <p:cNvSpPr/>
          <p:nvPr/>
        </p:nvSpPr>
        <p:spPr>
          <a:xfrm>
            <a:off x="1207440" y="4343400"/>
            <a:ext cx="987552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Calibri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spc="-1">
                <a:latin typeface="Calibri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spc="-1">
                <a:latin typeface="Calibri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spc="-1">
                <a:latin typeface="Calibri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Calibri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Calibri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2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/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/>
          </a:p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Calibri"/>
              <a:buChar char=" 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/>
          </a:p>
          <a:p>
            <a:pPr lvl="1" marL="384120" indent="-182520">
              <a:lnSpc>
                <a:spcPct val="100000"/>
              </a:lnSpc>
              <a:buClr>
                <a:srgbClr val="1cade4"/>
              </a:buClr>
              <a:buFont typeface="Calibri"/>
              <a:buChar char="◦"/>
            </a:pPr>
            <a:r>
              <a:rPr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/>
          </a:p>
          <a:p>
            <a:pPr lvl="2" marL="567000" indent="-182520">
              <a:lnSpc>
                <a:spcPct val="100000"/>
              </a:lnSpc>
              <a:buClr>
                <a:srgbClr val="1cade4"/>
              </a:buClr>
              <a:buFont typeface="Calibri"/>
              <a:buChar char="◦"/>
            </a:pPr>
            <a:r>
              <a:rPr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/>
          </a:p>
          <a:p>
            <a:pPr lvl="3" marL="749880" indent="-182520">
              <a:lnSpc>
                <a:spcPct val="100000"/>
              </a:lnSpc>
              <a:buClr>
                <a:srgbClr val="1cade4"/>
              </a:buClr>
              <a:buFont typeface="Calibri"/>
              <a:buChar char="◦"/>
            </a:pPr>
            <a:r>
              <a:rPr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/>
          </a:p>
          <a:p>
            <a:pPr lvl="4" marL="932760" indent="-182520">
              <a:lnSpc>
                <a:spcPct val="100000"/>
              </a:lnSpc>
              <a:buClr>
                <a:srgbClr val="1cade4"/>
              </a:buClr>
              <a:buFont typeface="Calibri"/>
              <a:buChar char="◦"/>
            </a:pPr>
            <a:r>
              <a:rPr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/>
          </a:p>
        </p:txBody>
      </p:sp>
      <p:sp>
        <p:nvSpPr>
          <p:cNvPr id="51" name="PlaceHolder 6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sr-Latn-R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09.11.15</a:t>
            </a:r>
            <a:endParaRPr/>
          </a:p>
        </p:txBody>
      </p:sp>
      <p:sp>
        <p:nvSpPr>
          <p:cNvPr id="52" name="PlaceHolder 7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53" name="PlaceHolder 8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89716B1-1B14-4297-817A-EA9C6C1E0F31}" type="slidenum">
              <a:rPr lang="sr-Latn-R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jpe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1" lang="en-US" sz="8000" spc="-4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Neuronske mreže</a:t>
            </a:r>
            <a:r>
              <a:rPr lang="en-US" sz="8000" spc="-4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lang="en-US" sz="8000" spc="-4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lang="en-US" sz="4800" spc="-4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3. ReLU, Softmax, cross-entropy, Nesterov momentum, RMSProp, dropout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1100160" y="4455720"/>
            <a:ext cx="10058040" cy="1142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sr-Latn-RS" sz="2400" spc="199" strike="noStrike" cap="all">
                <a:solidFill>
                  <a:srgbClr val="344068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Master akademske studije, zimski semestar 2015/2016</a:t>
            </a:r>
            <a:endParaRPr/>
          </a:p>
          <a:p>
            <a:pPr>
              <a:lnSpc>
                <a:spcPct val="100000"/>
              </a:lnSpc>
            </a:pPr>
            <a:r>
              <a:rPr b="1" lang="sr-Latn-RS" sz="2400" spc="199" strike="noStrike" cap="all">
                <a:solidFill>
                  <a:srgbClr val="344068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Fakultet tehničkih nauka, novi sad</a:t>
            </a:r>
            <a:endParaRPr/>
          </a:p>
          <a:p>
            <a:pPr algn="r">
              <a:lnSpc>
                <a:spcPct val="100000"/>
              </a:lnSpc>
            </a:pPr>
            <a:r>
              <a:rPr lang="sr-Latn-RS" sz="2400" spc="199" strike="noStrike" cap="all">
                <a:solidFill>
                  <a:srgbClr val="344068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Msc Marko jocić, phd đorđe obradović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ReLU aktivaciona funkcija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1005840" y="1687320"/>
            <a:ext cx="6700320" cy="45306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 lIns="0" rIns="0"/>
          <a:p>
            <a:pPr marL="91440" indent="-91080">
              <a:lnSpc>
                <a:spcPct val="90000"/>
              </a:lnSpc>
              <a:buClr>
                <a:srgbClr val="1cade4"/>
              </a:buClr>
              <a:buFont typeface="Calibri"/>
              <a:buChar char=" 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/>
          </a:p>
        </p:txBody>
      </p:sp>
      <p:pic>
        <p:nvPicPr>
          <p:cNvPr id="92" name="Picture 2" descr=""/>
          <p:cNvPicPr/>
          <p:nvPr/>
        </p:nvPicPr>
        <p:blipFill>
          <a:blip r:embed="rId2"/>
          <a:stretch/>
        </p:blipFill>
        <p:spPr>
          <a:xfrm>
            <a:off x="7797960" y="1943280"/>
            <a:ext cx="3357360" cy="2266920"/>
          </a:xfrm>
          <a:prstGeom prst="rect">
            <a:avLst/>
          </a:prstGeom>
          <a:ln>
            <a:noFill/>
          </a:ln>
        </p:spPr>
      </p:pic>
      <p:pic>
        <p:nvPicPr>
          <p:cNvPr id="93" name="Picture 4" descr=""/>
          <p:cNvPicPr/>
          <p:nvPr/>
        </p:nvPicPr>
        <p:blipFill>
          <a:blip r:embed="rId3"/>
          <a:stretch/>
        </p:blipFill>
        <p:spPr>
          <a:xfrm>
            <a:off x="8664120" y="4440960"/>
            <a:ext cx="2491200" cy="1702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Softmax aktivaciona funkcija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 lIns="0" rIns="0"/>
          <a:p>
            <a:pPr marL="91440" indent="-91080">
              <a:lnSpc>
                <a:spcPct val="90000"/>
              </a:lnSpc>
              <a:buClr>
                <a:srgbClr val="1cade4"/>
              </a:buClr>
              <a:buFont typeface="Calibri"/>
              <a:buChar char=" 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Cross-entropy funkcija greške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 lIns="0" rIns="0"/>
          <a:p>
            <a:pPr marL="91440" indent="-91080">
              <a:lnSpc>
                <a:spcPct val="90000"/>
              </a:lnSpc>
              <a:buClr>
                <a:srgbClr val="1cade4"/>
              </a:buClr>
              <a:buFont typeface="Calibri"/>
              <a:buChar char=" 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Nesterov momentum</a:t>
            </a:r>
            <a:r>
              <a:rPr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(modifikacija SGD)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1006200" y="1829160"/>
            <a:ext cx="10058040" cy="40230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 lIns="0" rIns="0"/>
          <a:p>
            <a:pPr marL="91440" indent="-91080">
              <a:lnSpc>
                <a:spcPct val="90000"/>
              </a:lnSpc>
              <a:buClr>
                <a:srgbClr val="1cade4"/>
              </a:buClr>
              <a:buFont typeface="Calibri"/>
              <a:buChar char=" 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RMSProp</a:t>
            </a:r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 lIns="0" rIns="0"/>
          <a:p>
            <a:pPr marL="91440" indent="-91080">
              <a:lnSpc>
                <a:spcPct val="90000"/>
              </a:lnSpc>
              <a:buClr>
                <a:srgbClr val="1cade4"/>
              </a:buClr>
              <a:buFont typeface="Calibri"/>
              <a:buChar char=" 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Dropout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Jedan od najvećih izuma na polju neuronskih mreža u poslednje vreme (2014.)</a:t>
            </a:r>
            <a:endParaRPr/>
          </a:p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Protiv overfitting-a – dramatično bolje (i jednostavnije) od nekih drugih metoda</a:t>
            </a:r>
            <a:endParaRPr/>
          </a:p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Kako radi – tokom obučavanja nasumično ugasiti/izbaciti neurone, u svakoj epohi obučavanja </a:t>
            </a:r>
            <a:r>
              <a:rPr b="1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nasumično se biraju neuroni koji će biti ugašeni/izbačeni </a:t>
            </a:r>
            <a:r>
              <a:rPr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(dropout) samo u toj epohi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04" name="Picture 3" descr=""/>
          <p:cNvPicPr/>
          <p:nvPr/>
        </p:nvPicPr>
        <p:blipFill>
          <a:blip r:embed="rId1"/>
          <a:stretch/>
        </p:blipFill>
        <p:spPr>
          <a:xfrm>
            <a:off x="4572000" y="4937760"/>
            <a:ext cx="4068720" cy="2064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Dropout</a:t>
            </a:r>
            <a:endParaRPr/>
          </a:p>
        </p:txBody>
      </p:sp>
      <p:sp>
        <p:nvSpPr>
          <p:cNvPr id="106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Sprečava overfitting tako što sprečava neurone da se previše adaptiraju obučavajućem skupu (jer u svakoj epohi postoji šansa da će biti izbačeni)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Dropout se može posmatrati i kao da u svakoj epohi obučavamo drugu mrežu, i samim tim kao da je konačno obučena mreža skup više jednostavnijih mreža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Uobičajene vrednosti za dropout su od negde između 20% i 50%, tj. u svakoj epohi sa svaki neuron postoji određena šansa da će biti izbačen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714</TotalTime>
  <Application>LibreOffice/5.0.3.2$Linux_X86_64 LibreOffice_project/00m0$Build-2</Application>
  <Paragraphs>53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2015-10-14T18:30:25Z</dcterms:created>
  <dc:creator>Marko Jocic</dc:creator>
  <dc:language>en-US</dc:language>
  <dcterms:modified xsi:type="dcterms:W3CDTF">2015-11-09T12:12:23Z</dcterms:modified>
  <cp:revision>299</cp:revision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