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jpeg" ContentType="image/jpeg"/>
  <Override PartName="/ppt/media/image1.png" ContentType="image/png"/>
  <Override PartName="/ppt/media/image17.wmf" ContentType="image/x-wmf"/>
  <Override PartName="/ppt/media/image8.jpeg" ContentType="image/jpeg"/>
  <Override PartName="/ppt/media/image2.png" ContentType="image/png"/>
  <Override PartName="/ppt/media/image3.png" ContentType="image/png"/>
  <Override PartName="/ppt/media/image11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subtitle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sr-Latn-R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09.11.15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93B90D-89CC-4148-894B-6562DFF934C1}" type="slidenum">
              <a:rPr lang="sr-Latn-R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10" name="Line 11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56700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74988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93276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sr-Latn-R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09.11.15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50CFD3-C0EF-4D49-8AB0-A8A936415D54}" type="slidenum">
              <a:rPr lang="sr-Latn-R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cs231n.github.io/convolutional-networks/" TargetMode="External"/><Relationship Id="rId2" Type="http://schemas.openxmlformats.org/officeDocument/2006/relationships/hyperlink" Target="http://cs231n.github.io/convolutional-networks/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cs.stanford.edu/people/karpathy/convnetjs/demo/cifar10.html" TargetMode="External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Neuronske mreže</a:t>
            </a:r>
            <a:r>
              <a:rPr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48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4. Konvolutivne neuronske mreže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akademske studije, zimski semestar 2015/2016</a:t>
            </a:r>
            <a:endParaRPr/>
          </a:p>
          <a:p>
            <a:pPr>
              <a:lnSpc>
                <a:spcPct val="100000"/>
              </a:lnSpc>
            </a:pPr>
            <a:r>
              <a:rPr b="1"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Fakultet tehničkih nauka, novi sad</a:t>
            </a:r>
            <a:endParaRPr/>
          </a:p>
          <a:p>
            <a:pPr algn="r">
              <a:lnSpc>
                <a:spcPct val="100000"/>
              </a:lnSpc>
            </a:pPr>
            <a:r>
              <a:rPr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Msc Marko jocić, phd đorđe obradović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CNN – conv + activaction + pool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/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2638800" y="1965960"/>
            <a:ext cx="6360480" cy="43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Obučavanje CNN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Back-propagation sa SGD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Jedino što je sad malo kompleksnije izračunavanje izlaza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Poboljšanje podataka (eng. </a:t>
            </a:r>
            <a:r>
              <a:rPr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augmentation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Translacija, rotacija, preslikavanje ulaznih podataka (slika) i dodavanje šuma/distorzija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Značajno poboljšava performanse obučavanja CNN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Sprečava over-fitting</a:t>
            </a:r>
            <a:endParaRPr/>
          </a:p>
          <a:p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Najviše računanja/memorije je u prvim konvolutivnim slojevima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Najviše parametara je u poslednjim FC (fully connected) slojevima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Tipične CNN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conv+activation+pooling slojeva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sloja u MLP na izlazu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500k neurona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50M parametara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Vreme obučavanja – nedelju dana (GPU)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Moderne CNN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Konvolutivni filteri 3x3 (neke čak i 2x2 i </a:t>
            </a: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1x1!?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Pooling filter 2x2 (neke čak i manje – „fractional pooling“)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Pomeranje pooling filtera za korak 1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Veoma duboke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(preko 10 slojeva)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 za ovake mreže nemamo resurse ... još ;)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Obučeni slojevi CNN</a:t>
            </a:r>
            <a:endParaRPr/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1681920" y="2038320"/>
            <a:ext cx="8695800" cy="343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Obučeni slojevi CNN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sr-Latn-RS" sz="9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Neuronske mreže, Master akademske studije, Fakultet tehničkih nauka, Novi Sad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67859D3-C397-4745-B790-992183EE7FFD}" type="slidenum">
              <a:rPr lang="sr-Latn-R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pic>
        <p:nvPicPr>
          <p:cNvPr id="128" name="Content Placeholder 11" descr=""/>
          <p:cNvPicPr/>
          <p:nvPr/>
        </p:nvPicPr>
        <p:blipFill>
          <a:blip r:embed="rId1"/>
          <a:stretch/>
        </p:blipFill>
        <p:spPr>
          <a:xfrm>
            <a:off x="1477800" y="2119320"/>
            <a:ext cx="9295920" cy="34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Obučeni slojevi CNN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sr-Latn-RS" sz="9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Neuronske mreže, Master akademske studije, Fakultet tehničkih nauka, Novi Sad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266532A-8AB9-42B7-BD32-35299FC1D88E}" type="slidenum">
              <a:rPr lang="sr-Latn-R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pic>
        <p:nvPicPr>
          <p:cNvPr id="132" name="Content Placeholder 5" descr=""/>
          <p:cNvPicPr/>
          <p:nvPr/>
        </p:nvPicPr>
        <p:blipFill>
          <a:blip r:embed="rId1"/>
          <a:stretch/>
        </p:blipFill>
        <p:spPr>
          <a:xfrm>
            <a:off x="2871360" y="1846440"/>
            <a:ext cx="650916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Kratak pregled svega o CNN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Viši (dublji) nivoi reprezentuju više apstraktne osobine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Viši nivoi su nezavisni od: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Translacije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Rotacije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Osvetljenja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Odličan metod učenja i detekcije osobina (eng. </a:t>
            </a:r>
            <a:r>
              <a:rPr i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detectors/extraction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Prvi sloj naučni npr detekciju ivica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Dublji slojevi kompleksnije stvari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Integracija obučavanja klasifikatora (MLP) sa učenjem interne reprezentacije osobina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Ali...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 sa dubokim hijerarhijama su </a:t>
            </a: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zapravo veoma stara ideja, ne nova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Čitava revolucija „dubokog učenja“ (eng. </a:t>
            </a:r>
            <a:r>
              <a:rPr i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learning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je proizvod pre svega nekih novih metoda za inicijalizaciju i obučavanje dubokih mreža, ali i dostupnog hardvera (GPU)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Trenutne metode kao cilj imaju nezavisnost od translacije, rotacije, itd... Ali ovo je još uvek prilično daleko od biološke, prirodne vizije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Klasifikacija slika je sve što (bar trenutno) možemo – kažemo CNN „Reci mi šta se nalazi na ovoj slici“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Za čitanje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strike="noStrike" u="sng">
                <a:solidFill>
                  <a:srgbClr val="96de37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http://cs231n.github.io/convolutional-networks</a:t>
            </a:r>
            <a:r>
              <a:rPr lang="en-US" sz="3200" spc="-1" strike="noStrike" u="sng">
                <a:solidFill>
                  <a:srgbClr val="96de37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Konvolutivne neuronske mreže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Convolutional neural network – CNN, convnet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Napraviti dobru internu reprezentaciju vizuelnog sveta u cilju prepoznavanja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Detekcija i klasifikacija objekata u kategorije, nezavisno od poze, veličine, rotacije, osvetljenja, zaklonjenosti...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 li veštački sistem može da nauči odgovarajuću internu reprezentaciju automatski, na sličan način kao što ljudi uče jednostavnim posmatranjem sveta?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„ručno“ nameštanje i pravljenje internih reprezentacija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SADA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teži se da mašina sama nauči reprezentaciju iz samih podataka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CNN – DEMO (CIFAR 10)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CIFAR 10 data set: 50k slika za obučavanje, 10k slika za testiranje u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kategorija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 u="sng">
                <a:solidFill>
                  <a:srgbClr val="96de37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http://cs.stanford.edu/people/karpathy/convnetjs/demo/cifar10.html</a:t>
            </a:r>
            <a:endParaRPr/>
          </a:p>
        </p:txBody>
      </p:sp>
      <p:pic>
        <p:nvPicPr>
          <p:cNvPr id="141" name="Picture 3" descr=""/>
          <p:cNvPicPr/>
          <p:nvPr/>
        </p:nvPicPr>
        <p:blipFill>
          <a:blip r:embed="rId2"/>
          <a:stretch/>
        </p:blipFill>
        <p:spPr>
          <a:xfrm>
            <a:off x="3582360" y="2711160"/>
            <a:ext cx="4285440" cy="332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CNN – inspiracija u biologiji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Biološka vizija je hijerarhijski organizovana (duboka hijerahija)</a:t>
            </a:r>
            <a:endParaRPr/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3151800" y="2387880"/>
            <a:ext cx="4922640" cy="34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CNN – going deep...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Plitke arhitekture su neefikasne u reprezentovanju „dubokih“ funkcija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Dvoslojne neuronske mreže sa dovoljno velikim brojem neurona u skrivenom sloju mogu implementirati bilo koju funkciju -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„univerzalni aproksimator“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Ali, ako je funkcija „duboka“, potreban je izuzetno velik skriveni sloj –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ogroman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broj parametara (težina) koji se moraju obučiti – računski neefikasno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Ok, dakle koristićemo duboke neuronske mreže...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Ali zašto ne obične duboke neuronske mreže?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097280" y="3425040"/>
            <a:ext cx="6113160" cy="24436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Teško obučavanje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Over-fitting, under-fitting, lokalni optimumi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Konvolutivne mreže smanjuju broj parametara</a:t>
            </a:r>
            <a:endParaRPr/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7535160" y="1845720"/>
            <a:ext cx="2155320" cy="37944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3747600" y="1851840"/>
            <a:ext cx="3625200" cy="15325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Koliko parametara ima ima NM?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Što je za malu sliku 32x32: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3747600" y="1851840"/>
            <a:ext cx="3625200" cy="1532520"/>
          </a:xfrm>
          <a:prstGeom prst="roundRect">
            <a:avLst>
              <a:gd name="adj" fmla="val 1666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CNN – the big picture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/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1442160" y="2379960"/>
            <a:ext cx="9016920" cy="34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CNN – osnovne komponente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Ulaz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slika (npr. 32x32x3, x3 za RGB kanale)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Konvolutivni sloj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N konvolutivnih filtera (npr. dimenzija 3x3x3, 5x5x3) koji kao proizvod daju ulaznu sliku konvuliranu ovim filterima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Konvolutivni filteri su zapravo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neuroni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Težine neurona </a:t>
            </a: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 zapravo elementi matrice konvolutivnog filtera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Konvolutivni sloj je veličine 32x32x(3xN) i rezultat ovo sloja su N tzv. „feature maps“ (mape osobina)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„</a:t>
            </a: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maps“ mogu biti i manje veličine, u zavisnost od toga kako je definisana konvolucija graničnih piksela (slika 32x32 kada je konvulirana rezultat može biti npr. 28x28)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Aktivaciona funkcija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primena neke nelinearne aktivacione funkcije nad „feature maps“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Pooling sloj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radi tzv. „downsampling“ nad „feature maps“, tj. smanjuje dimenzije na npr. 16x16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MLP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(fully connected) – najobičniji višeslojni perceptron na kraju CNN, radi klasifikaciju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CNN – konvolutivni sloj</a:t>
            </a:r>
            <a:endParaRPr/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1097280" y="1845720"/>
            <a:ext cx="7384680" cy="385056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5303520" y="1646280"/>
            <a:ext cx="6953760" cy="4023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CNN – pooling sloj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Dodatno smanjuje broj parametara smanjivanjem veličine izlaza iz konvolutivnog sloja 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Downsampling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Npr. 32x32 -&gt; 16x16 (4 puta manje parametara!)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Uglavnom se uzima filter 2x2 koji se pomera po slici (npr. 32x32) sa korakom 2 (eng. </a:t>
            </a:r>
            <a:r>
              <a:rPr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stride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i za svaki 2x2 region se računa vrednost koja će biti upisana u rezultujuću sliku (16x16)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Koja funkcija računa koja će vrednost biti upisana u rezultujuću sliku?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pooling – prosek vrednosti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 pooling </a:t>
            </a: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najveća vrednost</a:t>
            </a:r>
            <a:endParaRPr/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6582600" y="5029200"/>
            <a:ext cx="2927160" cy="1368360"/>
          </a:xfrm>
          <a:prstGeom prst="rect">
            <a:avLst/>
          </a:prstGeom>
          <a:ln>
            <a:noFill/>
          </a:ln>
        </p:spPr>
      </p:pic>
      <p:pic>
        <p:nvPicPr>
          <p:cNvPr id="113" name="Picture 4" descr=""/>
          <p:cNvPicPr/>
          <p:nvPr/>
        </p:nvPicPr>
        <p:blipFill>
          <a:blip r:embed="rId2"/>
          <a:srcRect l="0" t="64355" r="1669" b="-68097"/>
          <a:stretch/>
        </p:blipFill>
        <p:spPr>
          <a:xfrm>
            <a:off x="9784440" y="5212440"/>
            <a:ext cx="219420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Application>LibreOffice/5.0.3.2$Linux_X86_64 LibreOffice_project/00m0$Build-2</Application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2015-10-14T18:30:25Z</dcterms:created>
  <dc:creator>Marko Jocic</dc:creator>
  <dc:language>en-US</dc:language>
  <dcterms:modified xsi:type="dcterms:W3CDTF">2015-11-09T12:37:52Z</dcterms:modified>
  <cp:revision>231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