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72" r:id="rId6"/>
    <p:sldId id="273" r:id="rId7"/>
    <p:sldId id="313" r:id="rId8"/>
    <p:sldId id="271" r:id="rId9"/>
    <p:sldId id="308" r:id="rId10"/>
    <p:sldId id="315" r:id="rId11"/>
    <p:sldId id="316" r:id="rId12"/>
    <p:sldId id="317" r:id="rId13"/>
    <p:sldId id="318" r:id="rId14"/>
    <p:sldId id="325" r:id="rId15"/>
    <p:sldId id="326" r:id="rId16"/>
    <p:sldId id="327" r:id="rId17"/>
    <p:sldId id="328" r:id="rId18"/>
    <p:sldId id="329" r:id="rId19"/>
    <p:sldId id="319" r:id="rId20"/>
    <p:sldId id="320" r:id="rId21"/>
    <p:sldId id="321" r:id="rId22"/>
    <p:sldId id="322" r:id="rId23"/>
    <p:sldId id="323" r:id="rId24"/>
    <p:sldId id="324" r:id="rId25"/>
    <p:sldId id="330" r:id="rId26"/>
    <p:sldId id="274" r:id="rId27"/>
    <p:sldId id="275" r:id="rId28"/>
    <p:sldId id="331" r:id="rId29"/>
    <p:sldId id="332" r:id="rId30"/>
    <p:sldId id="278" r:id="rId31"/>
    <p:sldId id="268" r:id="rId32"/>
    <p:sldId id="314" r:id="rId33"/>
    <p:sldId id="312" r:id="rId34"/>
    <p:sldId id="267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5349"/>
    <a:srgbClr val="6F2000"/>
    <a:srgbClr val="6F6900"/>
    <a:srgbClr val="1F004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1" autoAdjust="0"/>
    <p:restoredTop sz="94667" autoAdjust="0"/>
  </p:normalViewPr>
  <p:slideViewPr>
    <p:cSldViewPr showGuides="1">
      <p:cViewPr>
        <p:scale>
          <a:sx n="78" d="100"/>
          <a:sy n="78" d="100"/>
        </p:scale>
        <p:origin x="-1146" y="156"/>
      </p:cViewPr>
      <p:guideLst>
        <p:guide orient="horz" pos="2160"/>
        <p:guide orient="horz" pos="754"/>
        <p:guide orient="horz" pos="4065"/>
        <p:guide pos="2880"/>
        <p:guide pos="295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133BE-326A-4840-B502-B624B14F7547}" type="datetimeFigureOut">
              <a:rPr lang="zh-CN" altLang="en-US" smtClean="0"/>
              <a:pPr/>
              <a:t>2013/12/30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86B8-DEA0-4268-AD8C-049CCFE550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83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133BE-326A-4840-B502-B624B14F7547}" type="datetimeFigureOut">
              <a:rPr lang="zh-CN" altLang="en-US" smtClean="0"/>
              <a:pPr/>
              <a:t>2013/12/30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86B8-DEA0-4268-AD8C-049CCFE550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1848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133BE-326A-4840-B502-B624B14F7547}" type="datetimeFigureOut">
              <a:rPr lang="zh-CN" altLang="en-US" smtClean="0"/>
              <a:pPr/>
              <a:t>2013/12/30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86B8-DEA0-4268-AD8C-049CCFE550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6549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397" r="27342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908720"/>
            <a:ext cx="9144000" cy="594928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86B8-DEA0-4268-AD8C-049CCFE550C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25087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133BE-326A-4840-B502-B624B14F7547}" type="datetimeFigureOut">
              <a:rPr lang="zh-CN" altLang="en-US" smtClean="0"/>
              <a:pPr/>
              <a:t>2013/12/30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86B8-DEA0-4268-AD8C-049CCFE550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517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133BE-326A-4840-B502-B624B14F7547}" type="datetimeFigureOut">
              <a:rPr lang="zh-CN" altLang="en-US" smtClean="0"/>
              <a:pPr/>
              <a:t>2013/12/30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86B8-DEA0-4268-AD8C-049CCFE550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1819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133BE-326A-4840-B502-B624B14F7547}" type="datetimeFigureOut">
              <a:rPr lang="zh-CN" altLang="en-US" smtClean="0"/>
              <a:pPr/>
              <a:t>2013/12/30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86B8-DEA0-4268-AD8C-049CCFE550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9489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133BE-326A-4840-B502-B624B14F7547}" type="datetimeFigureOut">
              <a:rPr lang="zh-CN" altLang="en-US" smtClean="0"/>
              <a:pPr/>
              <a:t>2013/12/30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86B8-DEA0-4268-AD8C-049CCFE550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2849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133BE-326A-4840-B502-B624B14F7547}" type="datetimeFigureOut">
              <a:rPr lang="zh-CN" altLang="en-US" smtClean="0"/>
              <a:pPr/>
              <a:t>2013/12/30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86B8-DEA0-4268-AD8C-049CCFE550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5965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133BE-326A-4840-B502-B624B14F7547}" type="datetimeFigureOut">
              <a:rPr lang="zh-CN" altLang="en-US" smtClean="0"/>
              <a:pPr/>
              <a:t>2013/12/30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86B8-DEA0-4268-AD8C-049CCFE550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5390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6133BE-326A-4840-B502-B624B14F7547}" type="datetimeFigureOut">
              <a:rPr lang="zh-CN" altLang="en-US" smtClean="0"/>
              <a:pPr/>
              <a:t>2013/12/30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86B8-DEA0-4268-AD8C-049CCFE550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798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518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4325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086B8-DEA0-4268-AD8C-049CCFE550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8283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rgbClr val="005349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397" r="27342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2051720" y="0"/>
            <a:ext cx="709228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标题 2"/>
          <p:cNvSpPr txBox="1">
            <a:spLocks/>
          </p:cNvSpPr>
          <p:nvPr/>
        </p:nvSpPr>
        <p:spPr>
          <a:xfrm>
            <a:off x="2071670" y="1857364"/>
            <a:ext cx="6929486" cy="107157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5349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5400" dirty="0" smtClean="0">
                <a:latin typeface="+mj-ea"/>
              </a:rPr>
              <a:t>贪吃蛇</a:t>
            </a:r>
            <a:r>
              <a:rPr lang="en-US" altLang="zh-CN" sz="5400" dirty="0" smtClean="0">
                <a:latin typeface="+mj-ea"/>
              </a:rPr>
              <a:t>SNAKE</a:t>
            </a:r>
            <a:endParaRPr lang="zh-CN" altLang="en-US" sz="5400" dirty="0">
              <a:latin typeface="+mj-ea"/>
            </a:endParaRPr>
          </a:p>
        </p:txBody>
      </p:sp>
      <p:sp>
        <p:nvSpPr>
          <p:cNvPr id="49" name="副标题 3"/>
          <p:cNvSpPr txBox="1">
            <a:spLocks/>
          </p:cNvSpPr>
          <p:nvPr/>
        </p:nvSpPr>
        <p:spPr>
          <a:xfrm>
            <a:off x="4572000" y="3786190"/>
            <a:ext cx="4392488" cy="10805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algn="r"/>
            <a:r>
              <a:rPr lang="zh-CN" altLang="en-US" sz="2400" dirty="0" smtClean="0">
                <a:solidFill>
                  <a:srgbClr val="005349"/>
                </a:solidFill>
                <a:latin typeface="+mj-ea"/>
                <a:ea typeface="+mj-ea"/>
                <a:sym typeface="Arial" pitchFamily="34" charset="0"/>
              </a:rPr>
              <a:t>邵子奇 </a:t>
            </a:r>
            <a:r>
              <a:rPr lang="en-US" altLang="zh-CN" sz="2400" dirty="0" smtClean="0">
                <a:solidFill>
                  <a:srgbClr val="005349"/>
                </a:solidFill>
                <a:latin typeface="+mj-ea"/>
                <a:ea typeface="+mj-ea"/>
                <a:sym typeface="Arial" pitchFamily="34" charset="0"/>
              </a:rPr>
              <a:t>201326811416</a:t>
            </a:r>
          </a:p>
          <a:p>
            <a:pPr marL="533400" indent="-533400" algn="r"/>
            <a:r>
              <a:rPr lang="zh-CN" altLang="en-US" sz="2400" dirty="0" smtClean="0">
                <a:solidFill>
                  <a:srgbClr val="005349"/>
                </a:solidFill>
                <a:latin typeface="+mj-ea"/>
                <a:ea typeface="+mj-ea"/>
                <a:sym typeface="Arial" pitchFamily="34" charset="0"/>
              </a:rPr>
              <a:t>谢云昊 </a:t>
            </a:r>
            <a:r>
              <a:rPr lang="en-US" altLang="zh-CN" sz="2400" dirty="0" smtClean="0">
                <a:solidFill>
                  <a:srgbClr val="005349"/>
                </a:solidFill>
                <a:latin typeface="+mj-ea"/>
                <a:ea typeface="+mj-ea"/>
                <a:sym typeface="Arial" pitchFamily="34" charset="0"/>
              </a:rPr>
              <a:t>201326811019</a:t>
            </a:r>
          </a:p>
          <a:p>
            <a:pPr marL="533400" indent="-533400" algn="r"/>
            <a:r>
              <a:rPr lang="zh-CN" altLang="en-US" sz="2400" dirty="0" smtClean="0">
                <a:solidFill>
                  <a:srgbClr val="005349"/>
                </a:solidFill>
                <a:latin typeface="+mj-ea"/>
                <a:ea typeface="+mj-ea"/>
                <a:sym typeface="Arial" pitchFamily="34" charset="0"/>
              </a:rPr>
              <a:t>周涤心 </a:t>
            </a:r>
            <a:r>
              <a:rPr lang="en-US" altLang="zh-CN" sz="2400" dirty="0" smtClean="0">
                <a:solidFill>
                  <a:srgbClr val="005349"/>
                </a:solidFill>
                <a:latin typeface="+mj-ea"/>
                <a:ea typeface="+mj-ea"/>
                <a:sym typeface="Arial" pitchFamily="34" charset="0"/>
              </a:rPr>
              <a:t>201326810129</a:t>
            </a:r>
          </a:p>
          <a:p>
            <a:pPr marL="533400" indent="-533400" algn="r"/>
            <a:endParaRPr lang="en-US" altLang="zh-CN" sz="1600" dirty="0" smtClean="0">
              <a:solidFill>
                <a:srgbClr val="005349"/>
              </a:solidFill>
              <a:latin typeface="+mj-ea"/>
              <a:ea typeface="+mj-ea"/>
              <a:sym typeface="Arial" pitchFamily="34" charset="0"/>
            </a:endParaRPr>
          </a:p>
          <a:p>
            <a:pPr marL="533400" indent="-533400" algn="r"/>
            <a:r>
              <a:rPr lang="zh-CN" altLang="en-US" sz="1600" dirty="0" smtClean="0">
                <a:solidFill>
                  <a:srgbClr val="005349"/>
                </a:solidFill>
                <a:latin typeface="+mj-ea"/>
                <a:ea typeface="+mj-ea"/>
                <a:sym typeface="Arial" pitchFamily="34" charset="0"/>
              </a:rPr>
              <a:t>二〇一三年十二月</a:t>
            </a:r>
            <a:endParaRPr lang="zh-CN" altLang="en-US" sz="1600" dirty="0">
              <a:solidFill>
                <a:srgbClr val="00534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13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实现过程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更新过程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7736"/>
          </a:xfrm>
        </p:spPr>
        <p:txBody>
          <a:bodyPr/>
          <a:lstStyle/>
          <a:p>
            <a:r>
              <a:rPr lang="zh-CN" altLang="en-US" b="1" dirty="0" smtClean="0"/>
              <a:t>第一阶段（第十一周）：</a:t>
            </a:r>
            <a:r>
              <a:rPr lang="zh-CN" altLang="en-US" dirty="0" smtClean="0"/>
              <a:t>单纯的双人模式。</a:t>
            </a:r>
            <a:endParaRPr lang="zh-CN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85926"/>
            <a:ext cx="8229600" cy="462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实现过程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更新过程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2518000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在这个阶段中遇到的问题和解决方法：</a:t>
            </a:r>
            <a:endParaRPr lang="en-US" altLang="zh-CN" b="1" dirty="0" smtClean="0"/>
          </a:p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遇到问题</a:t>
            </a:r>
            <a:r>
              <a:rPr lang="zh-CN" altLang="en-US" dirty="0" smtClean="0"/>
              <a:t>：两条蛇分不清谁控制哪条。</a:t>
            </a:r>
            <a:endParaRPr lang="en-US" altLang="zh-CN" dirty="0" smtClean="0"/>
          </a:p>
          <a:p>
            <a:r>
              <a:rPr lang="zh-CN" altLang="en-US" b="1" dirty="0" smtClean="0"/>
              <a:t>   解决方案</a:t>
            </a:r>
            <a:r>
              <a:rPr lang="zh-CN" altLang="en-US" dirty="0" smtClean="0"/>
              <a:t>：将两条蛇的颜色重新设置为不同的。</a:t>
            </a:r>
          </a:p>
          <a:p>
            <a:r>
              <a:rPr lang="en-US" b="1" dirty="0" smtClean="0"/>
              <a:t>2.</a:t>
            </a:r>
            <a:r>
              <a:rPr lang="zh-CN" altLang="en-US" b="1" dirty="0" smtClean="0"/>
              <a:t>遇到问题：</a:t>
            </a:r>
            <a:r>
              <a:rPr lang="zh-CN" altLang="en-US" dirty="0" smtClean="0"/>
              <a:t>开始两条蛇的时候，新添加的蛇不能得到限制，如可以跑出界面，可以撞自己，两条蛇之间可以交叉，重叠等。</a:t>
            </a:r>
          </a:p>
          <a:p>
            <a:r>
              <a:rPr lang="zh-CN" altLang="en-US" b="1" dirty="0" smtClean="0"/>
              <a:t>   解决方案：</a:t>
            </a:r>
            <a:r>
              <a:rPr lang="zh-CN" altLang="en-US" dirty="0" smtClean="0"/>
              <a:t>增加对新添加的蛇的撞界判断。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8326620" cy="46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实现过程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更新过程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89174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第二阶段（第十二周）：</a:t>
            </a:r>
            <a:r>
              <a:rPr lang="zh-CN" altLang="en-US" dirty="0" smtClean="0"/>
              <a:t>多种模式结合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8298858" cy="4665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实现过程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更新过程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75917"/>
            <a:ext cx="8229600" cy="462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实现过程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更新过程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75917"/>
            <a:ext cx="8229600" cy="462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实现过程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更新过程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75917"/>
            <a:ext cx="8229600" cy="462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实现过程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更新过程</a:t>
            </a:r>
            <a:endParaRPr lang="zh-CN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75917"/>
            <a:ext cx="8229600" cy="462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实现过程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更新过程</a:t>
            </a:r>
            <a:endParaRPr lang="zh-CN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75917"/>
            <a:ext cx="8229600" cy="462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实现过程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更新过程</a:t>
            </a:r>
            <a:endParaRPr lang="zh-CN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75917"/>
            <a:ext cx="8229600" cy="462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实现过程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更新过程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928670"/>
            <a:ext cx="8229600" cy="1732182"/>
          </a:xfrm>
        </p:spPr>
        <p:txBody>
          <a:bodyPr/>
          <a:lstStyle/>
          <a:p>
            <a:r>
              <a:rPr lang="zh-CN" altLang="en-US" b="1" dirty="0" smtClean="0"/>
              <a:t>在这个阶段中遇到的问题和解决方法：</a:t>
            </a:r>
            <a:endParaRPr lang="en-US" altLang="zh-CN" b="1" dirty="0" smtClean="0"/>
          </a:p>
          <a:p>
            <a:r>
              <a:rPr lang="zh-CN" altLang="en-US" b="1" dirty="0" smtClean="0"/>
              <a:t>遇到问题：</a:t>
            </a:r>
            <a:r>
              <a:rPr lang="zh-CN" altLang="en-US" dirty="0" smtClean="0"/>
              <a:t>会不出现食物。</a:t>
            </a:r>
            <a:endParaRPr lang="en-US" altLang="zh-CN" dirty="0" smtClean="0"/>
          </a:p>
          <a:p>
            <a:r>
              <a:rPr lang="zh-CN" altLang="en-US" b="1" dirty="0" smtClean="0"/>
              <a:t>解决方案：</a:t>
            </a:r>
            <a:r>
              <a:rPr lang="zh-CN" altLang="en-US" dirty="0" smtClean="0"/>
              <a:t>食物出现在了蛇的身上。所以在代码编辑的过程中，生成食物前，先判断是否有蛇的标记。</a:t>
            </a:r>
            <a:endParaRPr lang="en-US" altLang="zh-CN" dirty="0" smtClean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571744"/>
            <a:ext cx="7929618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397" r="27342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矩形 103"/>
          <p:cNvSpPr/>
          <p:nvPr/>
        </p:nvSpPr>
        <p:spPr>
          <a:xfrm>
            <a:off x="0" y="1556792"/>
            <a:ext cx="9144000" cy="530120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468313" y="288925"/>
            <a:ext cx="3488437" cy="908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5349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mtClean="0">
                <a:solidFill>
                  <a:schemeClr val="bg1"/>
                </a:solidFill>
                <a:latin typeface="+mj-ea"/>
              </a:rPr>
              <a:t>目录 </a:t>
            </a:r>
            <a:r>
              <a:rPr lang="en-US" altLang="zh-CN" b="0" smtClean="0">
                <a:solidFill>
                  <a:schemeClr val="bg1"/>
                </a:solidFill>
                <a:latin typeface="Segoe UI Light" panose="020B0502040204020203" pitchFamily="34" charset="0"/>
              </a:rPr>
              <a:t>|</a:t>
            </a:r>
            <a:r>
              <a:rPr lang="en-US" altLang="zh-CN" smtClean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zh-CN" sz="2000" b="0" smtClean="0">
                <a:solidFill>
                  <a:schemeClr val="bg1"/>
                </a:solidFill>
                <a:latin typeface="Segoe UI Light" panose="020B0502040204020203" pitchFamily="34" charset="0"/>
              </a:rPr>
              <a:t>Contents</a:t>
            </a:r>
            <a:endParaRPr lang="zh-CN" altLang="en-US" sz="2000" b="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3209431" y="2199802"/>
            <a:ext cx="4026865" cy="540000"/>
          </a:xfrm>
          <a:prstGeom prst="rect">
            <a:avLst/>
          </a:prstGeom>
          <a:solidFill>
            <a:srgbClr val="005349"/>
          </a:solidFill>
          <a:ln>
            <a:noFill/>
          </a:ln>
        </p:spPr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      目标设定</a:t>
            </a:r>
          </a:p>
          <a:p>
            <a:endParaRPr lang="en-US" sz="2400" b="1" dirty="0">
              <a:solidFill>
                <a:schemeClr val="bg1"/>
              </a:solidFill>
              <a:latin typeface="+mj-ea"/>
              <a:ea typeface="+mj-ea"/>
              <a:sym typeface="黑体" pitchFamily="49" charset="-122"/>
            </a:endParaRPr>
          </a:p>
        </p:txBody>
      </p:sp>
      <p:sp>
        <p:nvSpPr>
          <p:cNvPr id="11" name="矩形 8"/>
          <p:cNvSpPr>
            <a:spLocks noChangeArrowheads="1"/>
          </p:cNvSpPr>
          <p:nvPr/>
        </p:nvSpPr>
        <p:spPr bwMode="auto">
          <a:xfrm>
            <a:off x="3209431" y="3024667"/>
            <a:ext cx="4026865" cy="540000"/>
          </a:xfrm>
          <a:prstGeom prst="rect">
            <a:avLst/>
          </a:prstGeom>
          <a:solidFill>
            <a:srgbClr val="005349"/>
          </a:solidFill>
          <a:ln>
            <a:noFill/>
          </a:ln>
        </p:spPr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      实现过程</a:t>
            </a:r>
            <a:endParaRPr lang="zh-CN" altLang="en-US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8"/>
          <p:cNvSpPr>
            <a:spLocks noChangeArrowheads="1"/>
          </p:cNvSpPr>
          <p:nvPr/>
        </p:nvSpPr>
        <p:spPr bwMode="auto">
          <a:xfrm>
            <a:off x="3214678" y="3857628"/>
            <a:ext cx="4026865" cy="540000"/>
          </a:xfrm>
          <a:prstGeom prst="rect">
            <a:avLst/>
          </a:prstGeom>
          <a:solidFill>
            <a:srgbClr val="005349"/>
          </a:solidFill>
          <a:ln>
            <a:noFill/>
          </a:ln>
        </p:spPr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      游戏纵观</a:t>
            </a:r>
            <a:endParaRPr lang="zh-CN" altLang="en-US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矩形 8"/>
          <p:cNvSpPr>
            <a:spLocks noChangeArrowheads="1"/>
          </p:cNvSpPr>
          <p:nvPr/>
        </p:nvSpPr>
        <p:spPr bwMode="auto">
          <a:xfrm>
            <a:off x="3214678" y="5500702"/>
            <a:ext cx="4026865" cy="540000"/>
          </a:xfrm>
          <a:prstGeom prst="rect">
            <a:avLst/>
          </a:prstGeom>
          <a:solidFill>
            <a:srgbClr val="005349"/>
          </a:solidFill>
          <a:ln>
            <a:noFill/>
          </a:ln>
        </p:spPr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ea typeface="黑体" pitchFamily="49" charset="-122"/>
              </a:rPr>
              <a:t>               心得体会</a:t>
            </a:r>
            <a:endParaRPr lang="zh-CN" altLang="en-US" sz="2400" dirty="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29" name="矩形 8"/>
          <p:cNvSpPr>
            <a:spLocks noChangeArrowheads="1"/>
          </p:cNvSpPr>
          <p:nvPr/>
        </p:nvSpPr>
        <p:spPr bwMode="auto">
          <a:xfrm>
            <a:off x="3209431" y="4674397"/>
            <a:ext cx="4026865" cy="540000"/>
          </a:xfrm>
          <a:prstGeom prst="rect">
            <a:avLst/>
          </a:prstGeom>
          <a:solidFill>
            <a:srgbClr val="005349"/>
          </a:solidFill>
          <a:ln>
            <a:noFill/>
          </a:ln>
        </p:spPr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      代码实现</a:t>
            </a:r>
            <a:endParaRPr lang="zh-CN" altLang="en-US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2195736" y="2145766"/>
            <a:ext cx="648072" cy="648072"/>
          </a:xfrm>
          <a:prstGeom prst="ellipse">
            <a:avLst/>
          </a:prstGeom>
          <a:solidFill>
            <a:srgbClr val="005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2195736" y="2970631"/>
            <a:ext cx="648072" cy="648072"/>
          </a:xfrm>
          <a:prstGeom prst="ellipse">
            <a:avLst/>
          </a:prstGeom>
          <a:solidFill>
            <a:srgbClr val="005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2195736" y="3795496"/>
            <a:ext cx="648072" cy="648072"/>
          </a:xfrm>
          <a:prstGeom prst="ellipse">
            <a:avLst/>
          </a:prstGeom>
          <a:solidFill>
            <a:srgbClr val="005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2195736" y="4620361"/>
            <a:ext cx="648072" cy="648072"/>
          </a:xfrm>
          <a:prstGeom prst="ellipse">
            <a:avLst/>
          </a:prstGeom>
          <a:solidFill>
            <a:srgbClr val="005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2195736" y="5445224"/>
            <a:ext cx="648072" cy="648072"/>
          </a:xfrm>
          <a:prstGeom prst="ellipse">
            <a:avLst/>
          </a:prstGeom>
          <a:solidFill>
            <a:srgbClr val="005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Freeform 14"/>
          <p:cNvSpPr>
            <a:spLocks noEditPoints="1"/>
          </p:cNvSpPr>
          <p:nvPr/>
        </p:nvSpPr>
        <p:spPr bwMode="auto">
          <a:xfrm>
            <a:off x="2387639" y="2305519"/>
            <a:ext cx="328567" cy="328567"/>
          </a:xfrm>
          <a:custGeom>
            <a:avLst/>
            <a:gdLst>
              <a:gd name="T0" fmla="*/ 68 w 210"/>
              <a:gd name="T1" fmla="*/ 36 h 210"/>
              <a:gd name="T2" fmla="*/ 68 w 210"/>
              <a:gd name="T3" fmla="*/ 24 h 210"/>
              <a:gd name="T4" fmla="*/ 42 w 210"/>
              <a:gd name="T5" fmla="*/ 24 h 210"/>
              <a:gd name="T6" fmla="*/ 42 w 210"/>
              <a:gd name="T7" fmla="*/ 61 h 210"/>
              <a:gd name="T8" fmla="*/ 52 w 210"/>
              <a:gd name="T9" fmla="*/ 52 h 210"/>
              <a:gd name="T10" fmla="*/ 0 w 210"/>
              <a:gd name="T11" fmla="*/ 104 h 210"/>
              <a:gd name="T12" fmla="*/ 23 w 210"/>
              <a:gd name="T13" fmla="*/ 104 h 210"/>
              <a:gd name="T14" fmla="*/ 23 w 210"/>
              <a:gd name="T15" fmla="*/ 210 h 210"/>
              <a:gd name="T16" fmla="*/ 54 w 210"/>
              <a:gd name="T17" fmla="*/ 210 h 210"/>
              <a:gd name="T18" fmla="*/ 54 w 210"/>
              <a:gd name="T19" fmla="*/ 137 h 210"/>
              <a:gd name="T20" fmla="*/ 85 w 210"/>
              <a:gd name="T21" fmla="*/ 137 h 210"/>
              <a:gd name="T22" fmla="*/ 85 w 210"/>
              <a:gd name="T23" fmla="*/ 210 h 210"/>
              <a:gd name="T24" fmla="*/ 186 w 210"/>
              <a:gd name="T25" fmla="*/ 210 h 210"/>
              <a:gd name="T26" fmla="*/ 186 w 210"/>
              <a:gd name="T27" fmla="*/ 104 h 210"/>
              <a:gd name="T28" fmla="*/ 210 w 210"/>
              <a:gd name="T29" fmla="*/ 104 h 210"/>
              <a:gd name="T30" fmla="*/ 158 w 210"/>
              <a:gd name="T31" fmla="*/ 52 h 210"/>
              <a:gd name="T32" fmla="*/ 106 w 210"/>
              <a:gd name="T33" fmla="*/ 0 h 210"/>
              <a:gd name="T34" fmla="*/ 68 w 210"/>
              <a:gd name="T35" fmla="*/ 36 h 210"/>
              <a:gd name="T36" fmla="*/ 125 w 210"/>
              <a:gd name="T37" fmla="*/ 158 h 210"/>
              <a:gd name="T38" fmla="*/ 125 w 210"/>
              <a:gd name="T39" fmla="*/ 118 h 210"/>
              <a:gd name="T40" fmla="*/ 170 w 210"/>
              <a:gd name="T41" fmla="*/ 118 h 210"/>
              <a:gd name="T42" fmla="*/ 170 w 210"/>
              <a:gd name="T43" fmla="*/ 158 h 210"/>
              <a:gd name="T44" fmla="*/ 125 w 210"/>
              <a:gd name="T45" fmla="*/ 158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10" h="210">
                <a:moveTo>
                  <a:pt x="68" y="36"/>
                </a:moveTo>
                <a:lnTo>
                  <a:pt x="68" y="24"/>
                </a:lnTo>
                <a:lnTo>
                  <a:pt x="42" y="24"/>
                </a:lnTo>
                <a:lnTo>
                  <a:pt x="42" y="61"/>
                </a:lnTo>
                <a:lnTo>
                  <a:pt x="52" y="52"/>
                </a:lnTo>
                <a:lnTo>
                  <a:pt x="0" y="104"/>
                </a:lnTo>
                <a:lnTo>
                  <a:pt x="23" y="104"/>
                </a:lnTo>
                <a:lnTo>
                  <a:pt x="23" y="210"/>
                </a:lnTo>
                <a:lnTo>
                  <a:pt x="54" y="210"/>
                </a:lnTo>
                <a:lnTo>
                  <a:pt x="54" y="137"/>
                </a:lnTo>
                <a:lnTo>
                  <a:pt x="85" y="137"/>
                </a:lnTo>
                <a:lnTo>
                  <a:pt x="85" y="210"/>
                </a:lnTo>
                <a:lnTo>
                  <a:pt x="186" y="210"/>
                </a:lnTo>
                <a:lnTo>
                  <a:pt x="186" y="104"/>
                </a:lnTo>
                <a:lnTo>
                  <a:pt x="210" y="104"/>
                </a:lnTo>
                <a:lnTo>
                  <a:pt x="158" y="52"/>
                </a:lnTo>
                <a:lnTo>
                  <a:pt x="106" y="0"/>
                </a:lnTo>
                <a:lnTo>
                  <a:pt x="68" y="36"/>
                </a:lnTo>
                <a:close/>
                <a:moveTo>
                  <a:pt x="125" y="158"/>
                </a:moveTo>
                <a:lnTo>
                  <a:pt x="125" y="118"/>
                </a:lnTo>
                <a:lnTo>
                  <a:pt x="170" y="118"/>
                </a:lnTo>
                <a:lnTo>
                  <a:pt x="170" y="158"/>
                </a:lnTo>
                <a:lnTo>
                  <a:pt x="125" y="1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4" name="组合 83"/>
          <p:cNvGrpSpPr/>
          <p:nvPr/>
        </p:nvGrpSpPr>
        <p:grpSpPr>
          <a:xfrm>
            <a:off x="2347002" y="3133506"/>
            <a:ext cx="365950" cy="293279"/>
            <a:chOff x="4321176" y="1973263"/>
            <a:chExt cx="223838" cy="179388"/>
          </a:xfrm>
          <a:solidFill>
            <a:schemeClr val="bg1"/>
          </a:solidFill>
        </p:grpSpPr>
        <p:sp>
          <p:nvSpPr>
            <p:cNvPr id="85" name="Freeform 236"/>
            <p:cNvSpPr>
              <a:spLocks noEditPoints="1"/>
            </p:cNvSpPr>
            <p:nvPr/>
          </p:nvSpPr>
          <p:spPr bwMode="auto">
            <a:xfrm>
              <a:off x="4321176" y="2033588"/>
              <a:ext cx="201613" cy="119063"/>
            </a:xfrm>
            <a:custGeom>
              <a:avLst/>
              <a:gdLst>
                <a:gd name="T0" fmla="*/ 35 w 127"/>
                <a:gd name="T1" fmla="*/ 28 h 75"/>
                <a:gd name="T2" fmla="*/ 35 w 127"/>
                <a:gd name="T3" fmla="*/ 75 h 75"/>
                <a:gd name="T4" fmla="*/ 56 w 127"/>
                <a:gd name="T5" fmla="*/ 75 h 75"/>
                <a:gd name="T6" fmla="*/ 56 w 127"/>
                <a:gd name="T7" fmla="*/ 29 h 75"/>
                <a:gd name="T8" fmla="*/ 46 w 127"/>
                <a:gd name="T9" fmla="*/ 20 h 75"/>
                <a:gd name="T10" fmla="*/ 35 w 127"/>
                <a:gd name="T11" fmla="*/ 28 h 75"/>
                <a:gd name="T12" fmla="*/ 0 w 127"/>
                <a:gd name="T13" fmla="*/ 75 h 75"/>
                <a:gd name="T14" fmla="*/ 21 w 127"/>
                <a:gd name="T15" fmla="*/ 75 h 75"/>
                <a:gd name="T16" fmla="*/ 21 w 127"/>
                <a:gd name="T17" fmla="*/ 40 h 75"/>
                <a:gd name="T18" fmla="*/ 0 w 127"/>
                <a:gd name="T19" fmla="*/ 57 h 75"/>
                <a:gd name="T20" fmla="*/ 0 w 127"/>
                <a:gd name="T21" fmla="*/ 75 h 75"/>
                <a:gd name="T22" fmla="*/ 106 w 127"/>
                <a:gd name="T23" fmla="*/ 18 h 75"/>
                <a:gd name="T24" fmla="*/ 106 w 127"/>
                <a:gd name="T25" fmla="*/ 75 h 75"/>
                <a:gd name="T26" fmla="*/ 127 w 127"/>
                <a:gd name="T27" fmla="*/ 75 h 75"/>
                <a:gd name="T28" fmla="*/ 127 w 127"/>
                <a:gd name="T29" fmla="*/ 0 h 75"/>
                <a:gd name="T30" fmla="*/ 106 w 127"/>
                <a:gd name="T31" fmla="*/ 18 h 75"/>
                <a:gd name="T32" fmla="*/ 71 w 127"/>
                <a:gd name="T33" fmla="*/ 41 h 75"/>
                <a:gd name="T34" fmla="*/ 71 w 127"/>
                <a:gd name="T35" fmla="*/ 75 h 75"/>
                <a:gd name="T36" fmla="*/ 92 w 127"/>
                <a:gd name="T37" fmla="*/ 75 h 75"/>
                <a:gd name="T38" fmla="*/ 92 w 127"/>
                <a:gd name="T39" fmla="*/ 30 h 75"/>
                <a:gd name="T40" fmla="*/ 75 w 127"/>
                <a:gd name="T41" fmla="*/ 44 h 75"/>
                <a:gd name="T42" fmla="*/ 71 w 127"/>
                <a:gd name="T43" fmla="*/ 4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7" h="75">
                  <a:moveTo>
                    <a:pt x="35" y="28"/>
                  </a:moveTo>
                  <a:lnTo>
                    <a:pt x="35" y="75"/>
                  </a:lnTo>
                  <a:lnTo>
                    <a:pt x="56" y="75"/>
                  </a:lnTo>
                  <a:lnTo>
                    <a:pt x="56" y="29"/>
                  </a:lnTo>
                  <a:lnTo>
                    <a:pt x="46" y="20"/>
                  </a:lnTo>
                  <a:lnTo>
                    <a:pt x="35" y="28"/>
                  </a:lnTo>
                  <a:close/>
                  <a:moveTo>
                    <a:pt x="0" y="75"/>
                  </a:moveTo>
                  <a:lnTo>
                    <a:pt x="21" y="75"/>
                  </a:lnTo>
                  <a:lnTo>
                    <a:pt x="21" y="40"/>
                  </a:lnTo>
                  <a:lnTo>
                    <a:pt x="0" y="57"/>
                  </a:lnTo>
                  <a:lnTo>
                    <a:pt x="0" y="75"/>
                  </a:lnTo>
                  <a:close/>
                  <a:moveTo>
                    <a:pt x="106" y="18"/>
                  </a:moveTo>
                  <a:lnTo>
                    <a:pt x="106" y="75"/>
                  </a:lnTo>
                  <a:lnTo>
                    <a:pt x="127" y="75"/>
                  </a:lnTo>
                  <a:lnTo>
                    <a:pt x="127" y="0"/>
                  </a:lnTo>
                  <a:lnTo>
                    <a:pt x="106" y="18"/>
                  </a:lnTo>
                  <a:close/>
                  <a:moveTo>
                    <a:pt x="71" y="41"/>
                  </a:moveTo>
                  <a:lnTo>
                    <a:pt x="71" y="75"/>
                  </a:lnTo>
                  <a:lnTo>
                    <a:pt x="92" y="75"/>
                  </a:lnTo>
                  <a:lnTo>
                    <a:pt x="92" y="30"/>
                  </a:lnTo>
                  <a:lnTo>
                    <a:pt x="75" y="44"/>
                  </a:lnTo>
                  <a:lnTo>
                    <a:pt x="7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237"/>
            <p:cNvSpPr>
              <a:spLocks/>
            </p:cNvSpPr>
            <p:nvPr/>
          </p:nvSpPr>
          <p:spPr bwMode="auto">
            <a:xfrm>
              <a:off x="4321176" y="1973263"/>
              <a:ext cx="223838" cy="130175"/>
            </a:xfrm>
            <a:custGeom>
              <a:avLst/>
              <a:gdLst>
                <a:gd name="T0" fmla="*/ 141 w 141"/>
                <a:gd name="T1" fmla="*/ 0 h 82"/>
                <a:gd name="T2" fmla="*/ 100 w 141"/>
                <a:gd name="T3" fmla="*/ 0 h 82"/>
                <a:gd name="T4" fmla="*/ 118 w 141"/>
                <a:gd name="T5" fmla="*/ 16 h 82"/>
                <a:gd name="T6" fmla="*/ 75 w 141"/>
                <a:gd name="T7" fmla="*/ 53 h 82"/>
                <a:gd name="T8" fmla="*/ 46 w 141"/>
                <a:gd name="T9" fmla="*/ 28 h 82"/>
                <a:gd name="T10" fmla="*/ 0 w 141"/>
                <a:gd name="T11" fmla="*/ 66 h 82"/>
                <a:gd name="T12" fmla="*/ 0 w 141"/>
                <a:gd name="T13" fmla="*/ 82 h 82"/>
                <a:gd name="T14" fmla="*/ 46 w 141"/>
                <a:gd name="T15" fmla="*/ 45 h 82"/>
                <a:gd name="T16" fmla="*/ 75 w 141"/>
                <a:gd name="T17" fmla="*/ 69 h 82"/>
                <a:gd name="T18" fmla="*/ 126 w 141"/>
                <a:gd name="T19" fmla="*/ 25 h 82"/>
                <a:gd name="T20" fmla="*/ 141 w 141"/>
                <a:gd name="T21" fmla="*/ 39 h 82"/>
                <a:gd name="T22" fmla="*/ 141 w 141"/>
                <a:gd name="T2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1" h="82">
                  <a:moveTo>
                    <a:pt x="141" y="0"/>
                  </a:moveTo>
                  <a:lnTo>
                    <a:pt x="100" y="0"/>
                  </a:lnTo>
                  <a:lnTo>
                    <a:pt x="118" y="16"/>
                  </a:lnTo>
                  <a:lnTo>
                    <a:pt x="75" y="53"/>
                  </a:lnTo>
                  <a:lnTo>
                    <a:pt x="46" y="28"/>
                  </a:lnTo>
                  <a:lnTo>
                    <a:pt x="0" y="66"/>
                  </a:lnTo>
                  <a:lnTo>
                    <a:pt x="0" y="82"/>
                  </a:lnTo>
                  <a:lnTo>
                    <a:pt x="46" y="45"/>
                  </a:lnTo>
                  <a:lnTo>
                    <a:pt x="75" y="69"/>
                  </a:lnTo>
                  <a:lnTo>
                    <a:pt x="126" y="25"/>
                  </a:lnTo>
                  <a:lnTo>
                    <a:pt x="141" y="39"/>
                  </a:lnTo>
                  <a:lnTo>
                    <a:pt x="1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2356489" y="3951200"/>
            <a:ext cx="376237" cy="376238"/>
            <a:chOff x="15946438" y="4010025"/>
            <a:chExt cx="1200149" cy="1200151"/>
          </a:xfrm>
          <a:solidFill>
            <a:schemeClr val="bg1"/>
          </a:solidFill>
        </p:grpSpPr>
        <p:sp>
          <p:nvSpPr>
            <p:cNvPr id="88" name="Freeform 92"/>
            <p:cNvSpPr>
              <a:spLocks/>
            </p:cNvSpPr>
            <p:nvPr/>
          </p:nvSpPr>
          <p:spPr bwMode="auto">
            <a:xfrm>
              <a:off x="16519525" y="4583113"/>
              <a:ext cx="627062" cy="627063"/>
            </a:xfrm>
            <a:custGeom>
              <a:avLst/>
              <a:gdLst>
                <a:gd name="T0" fmla="*/ 167 w 167"/>
                <a:gd name="T1" fmla="*/ 91 h 167"/>
                <a:gd name="T2" fmla="*/ 0 w 167"/>
                <a:gd name="T3" fmla="*/ 0 h 167"/>
                <a:gd name="T4" fmla="*/ 92 w 167"/>
                <a:gd name="T5" fmla="*/ 167 h 167"/>
                <a:gd name="T6" fmla="*/ 92 w 167"/>
                <a:gd name="T7" fmla="*/ 91 h 167"/>
                <a:gd name="T8" fmla="*/ 167 w 167"/>
                <a:gd name="T9" fmla="*/ 9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167">
                  <a:moveTo>
                    <a:pt x="167" y="91"/>
                  </a:moveTo>
                  <a:cubicBezTo>
                    <a:pt x="166" y="90"/>
                    <a:pt x="2" y="0"/>
                    <a:pt x="0" y="0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42"/>
                    <a:pt x="92" y="117"/>
                    <a:pt x="92" y="91"/>
                  </a:cubicBezTo>
                  <a:cubicBezTo>
                    <a:pt x="117" y="91"/>
                    <a:pt x="142" y="91"/>
                    <a:pt x="167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93"/>
            <p:cNvSpPr>
              <a:spLocks/>
            </p:cNvSpPr>
            <p:nvPr/>
          </p:nvSpPr>
          <p:spPr bwMode="auto">
            <a:xfrm>
              <a:off x="16192500" y="4260850"/>
              <a:ext cx="577850" cy="577850"/>
            </a:xfrm>
            <a:custGeom>
              <a:avLst/>
              <a:gdLst>
                <a:gd name="T0" fmla="*/ 97 w 154"/>
                <a:gd name="T1" fmla="*/ 131 h 154"/>
                <a:gd name="T2" fmla="*/ 77 w 154"/>
                <a:gd name="T3" fmla="*/ 134 h 154"/>
                <a:gd name="T4" fmla="*/ 21 w 154"/>
                <a:gd name="T5" fmla="*/ 77 h 154"/>
                <a:gd name="T6" fmla="*/ 77 w 154"/>
                <a:gd name="T7" fmla="*/ 20 h 154"/>
                <a:gd name="T8" fmla="*/ 134 w 154"/>
                <a:gd name="T9" fmla="*/ 77 h 154"/>
                <a:gd name="T10" fmla="*/ 132 w 154"/>
                <a:gd name="T11" fmla="*/ 95 h 154"/>
                <a:gd name="T12" fmla="*/ 149 w 154"/>
                <a:gd name="T13" fmla="*/ 104 h 154"/>
                <a:gd name="T14" fmla="*/ 154 w 154"/>
                <a:gd name="T15" fmla="*/ 77 h 154"/>
                <a:gd name="T16" fmla="*/ 77 w 154"/>
                <a:gd name="T17" fmla="*/ 0 h 154"/>
                <a:gd name="T18" fmla="*/ 0 w 154"/>
                <a:gd name="T19" fmla="*/ 77 h 154"/>
                <a:gd name="T20" fmla="*/ 77 w 154"/>
                <a:gd name="T21" fmla="*/ 154 h 154"/>
                <a:gd name="T22" fmla="*/ 106 w 154"/>
                <a:gd name="T23" fmla="*/ 148 h 154"/>
                <a:gd name="T24" fmla="*/ 97 w 154"/>
                <a:gd name="T25" fmla="*/ 13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4">
                  <a:moveTo>
                    <a:pt x="97" y="131"/>
                  </a:moveTo>
                  <a:cubicBezTo>
                    <a:pt x="91" y="133"/>
                    <a:pt x="84" y="134"/>
                    <a:pt x="77" y="134"/>
                  </a:cubicBezTo>
                  <a:cubicBezTo>
                    <a:pt x="46" y="134"/>
                    <a:pt x="21" y="108"/>
                    <a:pt x="21" y="77"/>
                  </a:cubicBezTo>
                  <a:cubicBezTo>
                    <a:pt x="21" y="46"/>
                    <a:pt x="46" y="20"/>
                    <a:pt x="77" y="20"/>
                  </a:cubicBezTo>
                  <a:cubicBezTo>
                    <a:pt x="109" y="20"/>
                    <a:pt x="134" y="46"/>
                    <a:pt x="134" y="77"/>
                  </a:cubicBezTo>
                  <a:cubicBezTo>
                    <a:pt x="134" y="83"/>
                    <a:pt x="133" y="89"/>
                    <a:pt x="132" y="95"/>
                  </a:cubicBezTo>
                  <a:cubicBezTo>
                    <a:pt x="137" y="98"/>
                    <a:pt x="143" y="101"/>
                    <a:pt x="149" y="104"/>
                  </a:cubicBezTo>
                  <a:cubicBezTo>
                    <a:pt x="153" y="96"/>
                    <a:pt x="154" y="87"/>
                    <a:pt x="154" y="77"/>
                  </a:cubicBezTo>
                  <a:cubicBezTo>
                    <a:pt x="154" y="34"/>
                    <a:pt x="120" y="0"/>
                    <a:pt x="77" y="0"/>
                  </a:cubicBezTo>
                  <a:cubicBezTo>
                    <a:pt x="35" y="0"/>
                    <a:pt x="0" y="34"/>
                    <a:pt x="0" y="77"/>
                  </a:cubicBezTo>
                  <a:cubicBezTo>
                    <a:pt x="0" y="119"/>
                    <a:pt x="35" y="154"/>
                    <a:pt x="77" y="154"/>
                  </a:cubicBezTo>
                  <a:cubicBezTo>
                    <a:pt x="88" y="154"/>
                    <a:pt x="97" y="152"/>
                    <a:pt x="106" y="148"/>
                  </a:cubicBezTo>
                  <a:lnTo>
                    <a:pt x="97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94"/>
            <p:cNvSpPr>
              <a:spLocks/>
            </p:cNvSpPr>
            <p:nvPr/>
          </p:nvSpPr>
          <p:spPr bwMode="auto">
            <a:xfrm>
              <a:off x="15946438" y="4010025"/>
              <a:ext cx="1076325" cy="1079500"/>
            </a:xfrm>
            <a:custGeom>
              <a:avLst/>
              <a:gdLst>
                <a:gd name="T0" fmla="*/ 195 w 287"/>
                <a:gd name="T1" fmla="*/ 257 h 288"/>
                <a:gd name="T2" fmla="*/ 143 w 287"/>
                <a:gd name="T3" fmla="*/ 268 h 288"/>
                <a:gd name="T4" fmla="*/ 20 w 287"/>
                <a:gd name="T5" fmla="*/ 144 h 288"/>
                <a:gd name="T6" fmla="*/ 143 w 287"/>
                <a:gd name="T7" fmla="*/ 20 h 288"/>
                <a:gd name="T8" fmla="*/ 267 w 287"/>
                <a:gd name="T9" fmla="*/ 144 h 288"/>
                <a:gd name="T10" fmla="*/ 257 w 287"/>
                <a:gd name="T11" fmla="*/ 194 h 288"/>
                <a:gd name="T12" fmla="*/ 274 w 287"/>
                <a:gd name="T13" fmla="*/ 204 h 288"/>
                <a:gd name="T14" fmla="*/ 287 w 287"/>
                <a:gd name="T15" fmla="*/ 144 h 288"/>
                <a:gd name="T16" fmla="*/ 143 w 287"/>
                <a:gd name="T17" fmla="*/ 0 h 288"/>
                <a:gd name="T18" fmla="*/ 0 w 287"/>
                <a:gd name="T19" fmla="*/ 144 h 288"/>
                <a:gd name="T20" fmla="*/ 143 w 287"/>
                <a:gd name="T21" fmla="*/ 288 h 288"/>
                <a:gd name="T22" fmla="*/ 205 w 287"/>
                <a:gd name="T23" fmla="*/ 274 h 288"/>
                <a:gd name="T24" fmla="*/ 195 w 287"/>
                <a:gd name="T25" fmla="*/ 257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7" h="288">
                  <a:moveTo>
                    <a:pt x="195" y="257"/>
                  </a:moveTo>
                  <a:cubicBezTo>
                    <a:pt x="179" y="264"/>
                    <a:pt x="162" y="268"/>
                    <a:pt x="143" y="268"/>
                  </a:cubicBezTo>
                  <a:cubicBezTo>
                    <a:pt x="75" y="268"/>
                    <a:pt x="20" y="212"/>
                    <a:pt x="20" y="144"/>
                  </a:cubicBezTo>
                  <a:cubicBezTo>
                    <a:pt x="20" y="76"/>
                    <a:pt x="75" y="20"/>
                    <a:pt x="143" y="20"/>
                  </a:cubicBezTo>
                  <a:cubicBezTo>
                    <a:pt x="212" y="20"/>
                    <a:pt x="267" y="76"/>
                    <a:pt x="267" y="144"/>
                  </a:cubicBezTo>
                  <a:cubicBezTo>
                    <a:pt x="267" y="162"/>
                    <a:pt x="264" y="179"/>
                    <a:pt x="257" y="194"/>
                  </a:cubicBezTo>
                  <a:cubicBezTo>
                    <a:pt x="263" y="197"/>
                    <a:pt x="269" y="201"/>
                    <a:pt x="274" y="204"/>
                  </a:cubicBezTo>
                  <a:cubicBezTo>
                    <a:pt x="283" y="185"/>
                    <a:pt x="287" y="165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ubicBezTo>
                    <a:pt x="64" y="0"/>
                    <a:pt x="0" y="65"/>
                    <a:pt x="0" y="144"/>
                  </a:cubicBezTo>
                  <a:cubicBezTo>
                    <a:pt x="0" y="223"/>
                    <a:pt x="64" y="288"/>
                    <a:pt x="143" y="288"/>
                  </a:cubicBezTo>
                  <a:cubicBezTo>
                    <a:pt x="165" y="288"/>
                    <a:pt x="186" y="283"/>
                    <a:pt x="205" y="274"/>
                  </a:cubicBezTo>
                  <a:lnTo>
                    <a:pt x="195" y="2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2380472" y="4811823"/>
            <a:ext cx="342900" cy="274128"/>
            <a:chOff x="488653" y="1756902"/>
            <a:chExt cx="990898" cy="792163"/>
          </a:xfrm>
          <a:solidFill>
            <a:schemeClr val="bg1"/>
          </a:solidFill>
        </p:grpSpPr>
        <p:sp>
          <p:nvSpPr>
            <p:cNvPr id="92" name="Freeform 49"/>
            <p:cNvSpPr>
              <a:spLocks/>
            </p:cNvSpPr>
            <p:nvPr/>
          </p:nvSpPr>
          <p:spPr bwMode="auto">
            <a:xfrm>
              <a:off x="488653" y="1756902"/>
              <a:ext cx="685800" cy="792163"/>
            </a:xfrm>
            <a:custGeom>
              <a:avLst/>
              <a:gdLst>
                <a:gd name="T0" fmla="*/ 90 w 90"/>
                <a:gd name="T1" fmla="*/ 74 h 104"/>
                <a:gd name="T2" fmla="*/ 73 w 90"/>
                <a:gd name="T3" fmla="*/ 84 h 104"/>
                <a:gd name="T4" fmla="*/ 70 w 90"/>
                <a:gd name="T5" fmla="*/ 87 h 104"/>
                <a:gd name="T6" fmla="*/ 70 w 90"/>
                <a:gd name="T7" fmla="*/ 91 h 104"/>
                <a:gd name="T8" fmla="*/ 71 w 90"/>
                <a:gd name="T9" fmla="*/ 98 h 104"/>
                <a:gd name="T10" fmla="*/ 72 w 90"/>
                <a:gd name="T11" fmla="*/ 104 h 104"/>
                <a:gd name="T12" fmla="*/ 24 w 90"/>
                <a:gd name="T13" fmla="*/ 104 h 104"/>
                <a:gd name="T14" fmla="*/ 24 w 90"/>
                <a:gd name="T15" fmla="*/ 98 h 104"/>
                <a:gd name="T16" fmla="*/ 24 w 90"/>
                <a:gd name="T17" fmla="*/ 91 h 104"/>
                <a:gd name="T18" fmla="*/ 16 w 90"/>
                <a:gd name="T19" fmla="*/ 70 h 104"/>
                <a:gd name="T20" fmla="*/ 3 w 90"/>
                <a:gd name="T21" fmla="*/ 55 h 104"/>
                <a:gd name="T22" fmla="*/ 0 w 90"/>
                <a:gd name="T23" fmla="*/ 34 h 104"/>
                <a:gd name="T24" fmla="*/ 13 w 90"/>
                <a:gd name="T25" fmla="*/ 10 h 104"/>
                <a:gd name="T26" fmla="*/ 40 w 90"/>
                <a:gd name="T27" fmla="*/ 0 h 104"/>
                <a:gd name="T28" fmla="*/ 43 w 90"/>
                <a:gd name="T29" fmla="*/ 0 h 104"/>
                <a:gd name="T30" fmla="*/ 70 w 90"/>
                <a:gd name="T31" fmla="*/ 10 h 104"/>
                <a:gd name="T32" fmla="*/ 72 w 90"/>
                <a:gd name="T33" fmla="*/ 18 h 104"/>
                <a:gd name="T34" fmla="*/ 74 w 90"/>
                <a:gd name="T35" fmla="*/ 20 h 104"/>
                <a:gd name="T36" fmla="*/ 74 w 90"/>
                <a:gd name="T37" fmla="*/ 23 h 104"/>
                <a:gd name="T38" fmla="*/ 76 w 90"/>
                <a:gd name="T39" fmla="*/ 30 h 104"/>
                <a:gd name="T40" fmla="*/ 82 w 90"/>
                <a:gd name="T41" fmla="*/ 32 h 104"/>
                <a:gd name="T42" fmla="*/ 89 w 90"/>
                <a:gd name="T43" fmla="*/ 36 h 104"/>
                <a:gd name="T44" fmla="*/ 89 w 90"/>
                <a:gd name="T45" fmla="*/ 37 h 104"/>
                <a:gd name="T46" fmla="*/ 86 w 90"/>
                <a:gd name="T47" fmla="*/ 41 h 104"/>
                <a:gd name="T48" fmla="*/ 82 w 90"/>
                <a:gd name="T49" fmla="*/ 46 h 104"/>
                <a:gd name="T50" fmla="*/ 83 w 90"/>
                <a:gd name="T51" fmla="*/ 48 h 104"/>
                <a:gd name="T52" fmla="*/ 85 w 90"/>
                <a:gd name="T53" fmla="*/ 49 h 104"/>
                <a:gd name="T54" fmla="*/ 79 w 90"/>
                <a:gd name="T55" fmla="*/ 54 h 104"/>
                <a:gd name="T56" fmla="*/ 75 w 90"/>
                <a:gd name="T57" fmla="*/ 59 h 104"/>
                <a:gd name="T58" fmla="*/ 88 w 90"/>
                <a:gd name="T59" fmla="*/ 61 h 104"/>
                <a:gd name="T60" fmla="*/ 88 w 90"/>
                <a:gd name="T61" fmla="*/ 62 h 104"/>
                <a:gd name="T62" fmla="*/ 87 w 90"/>
                <a:gd name="T63" fmla="*/ 65 h 104"/>
                <a:gd name="T64" fmla="*/ 86 w 90"/>
                <a:gd name="T65" fmla="*/ 68 h 104"/>
                <a:gd name="T66" fmla="*/ 88 w 90"/>
                <a:gd name="T67" fmla="*/ 70 h 104"/>
                <a:gd name="T68" fmla="*/ 90 w 90"/>
                <a:gd name="T69" fmla="*/ 7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0" h="104">
                  <a:moveTo>
                    <a:pt x="90" y="74"/>
                  </a:moveTo>
                  <a:cubicBezTo>
                    <a:pt x="90" y="78"/>
                    <a:pt x="84" y="81"/>
                    <a:pt x="73" y="84"/>
                  </a:cubicBezTo>
                  <a:cubicBezTo>
                    <a:pt x="71" y="84"/>
                    <a:pt x="70" y="85"/>
                    <a:pt x="70" y="87"/>
                  </a:cubicBezTo>
                  <a:cubicBezTo>
                    <a:pt x="70" y="87"/>
                    <a:pt x="70" y="89"/>
                    <a:pt x="70" y="91"/>
                  </a:cubicBezTo>
                  <a:cubicBezTo>
                    <a:pt x="70" y="93"/>
                    <a:pt x="70" y="95"/>
                    <a:pt x="71" y="98"/>
                  </a:cubicBezTo>
                  <a:cubicBezTo>
                    <a:pt x="72" y="101"/>
                    <a:pt x="72" y="103"/>
                    <a:pt x="72" y="104"/>
                  </a:cubicBezTo>
                  <a:lnTo>
                    <a:pt x="24" y="104"/>
                  </a:lnTo>
                  <a:cubicBezTo>
                    <a:pt x="24" y="103"/>
                    <a:pt x="24" y="101"/>
                    <a:pt x="24" y="98"/>
                  </a:cubicBezTo>
                  <a:cubicBezTo>
                    <a:pt x="24" y="95"/>
                    <a:pt x="24" y="93"/>
                    <a:pt x="24" y="91"/>
                  </a:cubicBezTo>
                  <a:cubicBezTo>
                    <a:pt x="24" y="82"/>
                    <a:pt x="22" y="75"/>
                    <a:pt x="16" y="70"/>
                  </a:cubicBezTo>
                  <a:cubicBezTo>
                    <a:pt x="10" y="66"/>
                    <a:pt x="6" y="61"/>
                    <a:pt x="3" y="55"/>
                  </a:cubicBezTo>
                  <a:cubicBezTo>
                    <a:pt x="1" y="50"/>
                    <a:pt x="0" y="43"/>
                    <a:pt x="0" y="34"/>
                  </a:cubicBezTo>
                  <a:cubicBezTo>
                    <a:pt x="0" y="25"/>
                    <a:pt x="4" y="17"/>
                    <a:pt x="13" y="10"/>
                  </a:cubicBezTo>
                  <a:cubicBezTo>
                    <a:pt x="22" y="3"/>
                    <a:pt x="31" y="0"/>
                    <a:pt x="40" y="0"/>
                  </a:cubicBezTo>
                  <a:lnTo>
                    <a:pt x="43" y="0"/>
                  </a:lnTo>
                  <a:cubicBezTo>
                    <a:pt x="59" y="0"/>
                    <a:pt x="67" y="3"/>
                    <a:pt x="70" y="10"/>
                  </a:cubicBezTo>
                  <a:cubicBezTo>
                    <a:pt x="71" y="13"/>
                    <a:pt x="71" y="15"/>
                    <a:pt x="72" y="18"/>
                  </a:cubicBezTo>
                  <a:cubicBezTo>
                    <a:pt x="73" y="20"/>
                    <a:pt x="74" y="20"/>
                    <a:pt x="74" y="20"/>
                  </a:cubicBezTo>
                  <a:cubicBezTo>
                    <a:pt x="74" y="21"/>
                    <a:pt x="74" y="21"/>
                    <a:pt x="74" y="23"/>
                  </a:cubicBezTo>
                  <a:cubicBezTo>
                    <a:pt x="74" y="26"/>
                    <a:pt x="75" y="28"/>
                    <a:pt x="76" y="30"/>
                  </a:cubicBezTo>
                  <a:cubicBezTo>
                    <a:pt x="77" y="30"/>
                    <a:pt x="79" y="31"/>
                    <a:pt x="82" y="32"/>
                  </a:cubicBezTo>
                  <a:cubicBezTo>
                    <a:pt x="85" y="33"/>
                    <a:pt x="87" y="35"/>
                    <a:pt x="89" y="36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8"/>
                    <a:pt x="88" y="39"/>
                    <a:pt x="86" y="41"/>
                  </a:cubicBezTo>
                  <a:cubicBezTo>
                    <a:pt x="83" y="43"/>
                    <a:pt x="82" y="44"/>
                    <a:pt x="82" y="46"/>
                  </a:cubicBezTo>
                  <a:cubicBezTo>
                    <a:pt x="82" y="47"/>
                    <a:pt x="82" y="47"/>
                    <a:pt x="83" y="48"/>
                  </a:cubicBezTo>
                  <a:cubicBezTo>
                    <a:pt x="84" y="49"/>
                    <a:pt x="85" y="49"/>
                    <a:pt x="85" y="49"/>
                  </a:cubicBezTo>
                  <a:cubicBezTo>
                    <a:pt x="83" y="50"/>
                    <a:pt x="82" y="52"/>
                    <a:pt x="79" y="54"/>
                  </a:cubicBezTo>
                  <a:cubicBezTo>
                    <a:pt x="78" y="55"/>
                    <a:pt x="77" y="57"/>
                    <a:pt x="75" y="59"/>
                  </a:cubicBezTo>
                  <a:cubicBezTo>
                    <a:pt x="79" y="60"/>
                    <a:pt x="83" y="61"/>
                    <a:pt x="88" y="61"/>
                  </a:cubicBezTo>
                  <a:cubicBezTo>
                    <a:pt x="88" y="61"/>
                    <a:pt x="88" y="61"/>
                    <a:pt x="88" y="62"/>
                  </a:cubicBezTo>
                  <a:cubicBezTo>
                    <a:pt x="88" y="63"/>
                    <a:pt x="88" y="64"/>
                    <a:pt x="87" y="65"/>
                  </a:cubicBezTo>
                  <a:cubicBezTo>
                    <a:pt x="87" y="67"/>
                    <a:pt x="86" y="67"/>
                    <a:pt x="86" y="68"/>
                  </a:cubicBezTo>
                  <a:cubicBezTo>
                    <a:pt x="86" y="68"/>
                    <a:pt x="87" y="69"/>
                    <a:pt x="88" y="70"/>
                  </a:cubicBezTo>
                  <a:cubicBezTo>
                    <a:pt x="90" y="71"/>
                    <a:pt x="90" y="73"/>
                    <a:pt x="90" y="7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1281113" y="1931228"/>
              <a:ext cx="198438" cy="457200"/>
              <a:chOff x="1557338" y="1058863"/>
              <a:chExt cx="198438" cy="457200"/>
            </a:xfrm>
            <a:grpFill/>
          </p:grpSpPr>
          <p:sp>
            <p:nvSpPr>
              <p:cNvPr id="94" name="Freeform 50"/>
              <p:cNvSpPr>
                <a:spLocks/>
              </p:cNvSpPr>
              <p:nvPr/>
            </p:nvSpPr>
            <p:spPr bwMode="auto">
              <a:xfrm>
                <a:off x="1557338" y="1333500"/>
                <a:ext cx="184150" cy="182563"/>
              </a:xfrm>
              <a:custGeom>
                <a:avLst/>
                <a:gdLst>
                  <a:gd name="T0" fmla="*/ 24 w 24"/>
                  <a:gd name="T1" fmla="*/ 20 h 24"/>
                  <a:gd name="T2" fmla="*/ 20 w 24"/>
                  <a:gd name="T3" fmla="*/ 24 h 24"/>
                  <a:gd name="T4" fmla="*/ 0 w 24"/>
                  <a:gd name="T5" fmla="*/ 1 h 24"/>
                  <a:gd name="T6" fmla="*/ 2 w 24"/>
                  <a:gd name="T7" fmla="*/ 0 h 24"/>
                  <a:gd name="T8" fmla="*/ 24 w 24"/>
                  <a:gd name="T9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4">
                    <a:moveTo>
                      <a:pt x="24" y="20"/>
                    </a:moveTo>
                    <a:lnTo>
                      <a:pt x="20" y="24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24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51"/>
              <p:cNvSpPr>
                <a:spLocks/>
              </p:cNvSpPr>
              <p:nvPr/>
            </p:nvSpPr>
            <p:spPr bwMode="auto">
              <a:xfrm>
                <a:off x="1589088" y="1265238"/>
                <a:ext cx="166688" cy="46038"/>
              </a:xfrm>
              <a:custGeom>
                <a:avLst/>
                <a:gdLst>
                  <a:gd name="T0" fmla="*/ 22 w 22"/>
                  <a:gd name="T1" fmla="*/ 6 h 6"/>
                  <a:gd name="T2" fmla="*/ 0 w 22"/>
                  <a:gd name="T3" fmla="*/ 5 h 6"/>
                  <a:gd name="T4" fmla="*/ 0 w 22"/>
                  <a:gd name="T5" fmla="*/ 2 h 6"/>
                  <a:gd name="T6" fmla="*/ 22 w 22"/>
                  <a:gd name="T7" fmla="*/ 0 h 6"/>
                  <a:gd name="T8" fmla="*/ 22 w 22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">
                    <a:moveTo>
                      <a:pt x="22" y="6"/>
                    </a:moveTo>
                    <a:lnTo>
                      <a:pt x="0" y="5"/>
                    </a:lnTo>
                    <a:lnTo>
                      <a:pt x="0" y="2"/>
                    </a:lnTo>
                    <a:lnTo>
                      <a:pt x="22" y="0"/>
                    </a:lnTo>
                    <a:lnTo>
                      <a:pt x="22" y="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52"/>
              <p:cNvSpPr>
                <a:spLocks/>
              </p:cNvSpPr>
              <p:nvPr/>
            </p:nvSpPr>
            <p:spPr bwMode="auto">
              <a:xfrm>
                <a:off x="1557338" y="1058863"/>
                <a:ext cx="184150" cy="182563"/>
              </a:xfrm>
              <a:custGeom>
                <a:avLst/>
                <a:gdLst>
                  <a:gd name="T0" fmla="*/ 24 w 24"/>
                  <a:gd name="T1" fmla="*/ 3 h 24"/>
                  <a:gd name="T2" fmla="*/ 2 w 24"/>
                  <a:gd name="T3" fmla="*/ 24 h 24"/>
                  <a:gd name="T4" fmla="*/ 0 w 24"/>
                  <a:gd name="T5" fmla="*/ 23 h 24"/>
                  <a:gd name="T6" fmla="*/ 20 w 24"/>
                  <a:gd name="T7" fmla="*/ 0 h 24"/>
                  <a:gd name="T8" fmla="*/ 24 w 24"/>
                  <a:gd name="T9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4">
                    <a:moveTo>
                      <a:pt x="24" y="3"/>
                    </a:moveTo>
                    <a:lnTo>
                      <a:pt x="2" y="24"/>
                    </a:lnTo>
                    <a:lnTo>
                      <a:pt x="0" y="23"/>
                    </a:lnTo>
                    <a:lnTo>
                      <a:pt x="20" y="0"/>
                    </a:lnTo>
                    <a:lnTo>
                      <a:pt x="24" y="3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97" name="组合 96"/>
          <p:cNvGrpSpPr/>
          <p:nvPr/>
        </p:nvGrpSpPr>
        <p:grpSpPr>
          <a:xfrm>
            <a:off x="2409305" y="5590350"/>
            <a:ext cx="255974" cy="347861"/>
            <a:chOff x="1176338" y="6462713"/>
            <a:chExt cx="185738" cy="252413"/>
          </a:xfrm>
          <a:solidFill>
            <a:schemeClr val="bg1"/>
          </a:solidFill>
        </p:grpSpPr>
        <p:sp>
          <p:nvSpPr>
            <p:cNvPr id="98" name="Freeform 357"/>
            <p:cNvSpPr>
              <a:spLocks noEditPoints="1"/>
            </p:cNvSpPr>
            <p:nvPr/>
          </p:nvSpPr>
          <p:spPr bwMode="auto">
            <a:xfrm>
              <a:off x="1176338" y="6462713"/>
              <a:ext cx="185738" cy="252413"/>
            </a:xfrm>
            <a:custGeom>
              <a:avLst/>
              <a:gdLst>
                <a:gd name="T0" fmla="*/ 117 w 117"/>
                <a:gd name="T1" fmla="*/ 31 h 159"/>
                <a:gd name="T2" fmla="*/ 85 w 117"/>
                <a:gd name="T3" fmla="*/ 0 h 159"/>
                <a:gd name="T4" fmla="*/ 0 w 117"/>
                <a:gd name="T5" fmla="*/ 0 h 159"/>
                <a:gd name="T6" fmla="*/ 0 w 117"/>
                <a:gd name="T7" fmla="*/ 159 h 159"/>
                <a:gd name="T8" fmla="*/ 117 w 117"/>
                <a:gd name="T9" fmla="*/ 159 h 159"/>
                <a:gd name="T10" fmla="*/ 117 w 117"/>
                <a:gd name="T11" fmla="*/ 31 h 159"/>
                <a:gd name="T12" fmla="*/ 104 w 117"/>
                <a:gd name="T13" fmla="*/ 35 h 159"/>
                <a:gd name="T14" fmla="*/ 83 w 117"/>
                <a:gd name="T15" fmla="*/ 35 h 159"/>
                <a:gd name="T16" fmla="*/ 83 w 117"/>
                <a:gd name="T17" fmla="*/ 15 h 159"/>
                <a:gd name="T18" fmla="*/ 104 w 117"/>
                <a:gd name="T19" fmla="*/ 35 h 159"/>
                <a:gd name="T20" fmla="*/ 104 w 117"/>
                <a:gd name="T21" fmla="*/ 146 h 159"/>
                <a:gd name="T22" fmla="*/ 13 w 117"/>
                <a:gd name="T23" fmla="*/ 146 h 159"/>
                <a:gd name="T24" fmla="*/ 13 w 117"/>
                <a:gd name="T25" fmla="*/ 12 h 159"/>
                <a:gd name="T26" fmla="*/ 70 w 117"/>
                <a:gd name="T27" fmla="*/ 12 h 159"/>
                <a:gd name="T28" fmla="*/ 70 w 117"/>
                <a:gd name="T29" fmla="*/ 48 h 159"/>
                <a:gd name="T30" fmla="*/ 104 w 117"/>
                <a:gd name="T31" fmla="*/ 48 h 159"/>
                <a:gd name="T32" fmla="*/ 104 w 117"/>
                <a:gd name="T33" fmla="*/ 14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7" h="159">
                  <a:moveTo>
                    <a:pt x="117" y="31"/>
                  </a:moveTo>
                  <a:lnTo>
                    <a:pt x="85" y="0"/>
                  </a:lnTo>
                  <a:lnTo>
                    <a:pt x="0" y="0"/>
                  </a:lnTo>
                  <a:lnTo>
                    <a:pt x="0" y="159"/>
                  </a:lnTo>
                  <a:lnTo>
                    <a:pt x="117" y="159"/>
                  </a:lnTo>
                  <a:lnTo>
                    <a:pt x="117" y="31"/>
                  </a:lnTo>
                  <a:close/>
                  <a:moveTo>
                    <a:pt x="104" y="35"/>
                  </a:moveTo>
                  <a:lnTo>
                    <a:pt x="83" y="35"/>
                  </a:lnTo>
                  <a:lnTo>
                    <a:pt x="83" y="15"/>
                  </a:lnTo>
                  <a:lnTo>
                    <a:pt x="104" y="35"/>
                  </a:lnTo>
                  <a:close/>
                  <a:moveTo>
                    <a:pt x="104" y="146"/>
                  </a:moveTo>
                  <a:lnTo>
                    <a:pt x="13" y="146"/>
                  </a:lnTo>
                  <a:lnTo>
                    <a:pt x="13" y="12"/>
                  </a:lnTo>
                  <a:lnTo>
                    <a:pt x="70" y="12"/>
                  </a:lnTo>
                  <a:lnTo>
                    <a:pt x="70" y="48"/>
                  </a:lnTo>
                  <a:lnTo>
                    <a:pt x="104" y="48"/>
                  </a:lnTo>
                  <a:lnTo>
                    <a:pt x="104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Rectangle 358"/>
            <p:cNvSpPr>
              <a:spLocks noChangeArrowheads="1"/>
            </p:cNvSpPr>
            <p:nvPr/>
          </p:nvSpPr>
          <p:spPr bwMode="auto">
            <a:xfrm>
              <a:off x="1211263" y="6527801"/>
              <a:ext cx="115888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Rectangle 359"/>
            <p:cNvSpPr>
              <a:spLocks noChangeArrowheads="1"/>
            </p:cNvSpPr>
            <p:nvPr/>
          </p:nvSpPr>
          <p:spPr bwMode="auto">
            <a:xfrm>
              <a:off x="1211263" y="6565901"/>
              <a:ext cx="115888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Rectangle 360"/>
            <p:cNvSpPr>
              <a:spLocks noChangeArrowheads="1"/>
            </p:cNvSpPr>
            <p:nvPr/>
          </p:nvSpPr>
          <p:spPr bwMode="auto">
            <a:xfrm>
              <a:off x="1211263" y="6604001"/>
              <a:ext cx="115888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Rectangle 361"/>
            <p:cNvSpPr>
              <a:spLocks noChangeArrowheads="1"/>
            </p:cNvSpPr>
            <p:nvPr/>
          </p:nvSpPr>
          <p:spPr bwMode="auto">
            <a:xfrm>
              <a:off x="1211263" y="6640513"/>
              <a:ext cx="115888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67749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实现过程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更新过程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89174"/>
          </a:xfrm>
        </p:spPr>
        <p:txBody>
          <a:bodyPr/>
          <a:lstStyle/>
          <a:p>
            <a:r>
              <a:rPr lang="zh-CN" altLang="en-US" b="1" dirty="0" smtClean="0"/>
              <a:t>第三阶段（第十三周）：</a:t>
            </a:r>
            <a:r>
              <a:rPr lang="zh-CN" altLang="en-US" dirty="0" smtClean="0"/>
              <a:t>添加背景音乐，实现蛇速随音乐变化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8367712" cy="4704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实现过程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更新过程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在这个阶段中遇到的问题和解决方法：</a:t>
            </a:r>
            <a:endParaRPr lang="en-US" altLang="zh-CN" b="1" dirty="0" smtClean="0"/>
          </a:p>
          <a:p>
            <a:r>
              <a:rPr lang="zh-CN" altLang="en-US" b="1" dirty="0" smtClean="0"/>
              <a:t>遇到问题：</a:t>
            </a:r>
            <a:r>
              <a:rPr lang="zh-CN" altLang="en-US" dirty="0" smtClean="0"/>
              <a:t>加入音乐之后不能操作了。</a:t>
            </a:r>
            <a:endParaRPr lang="en-US" altLang="zh-CN" dirty="0" smtClean="0"/>
          </a:p>
          <a:p>
            <a:r>
              <a:rPr lang="zh-CN" altLang="en-US" b="1" dirty="0" smtClean="0"/>
              <a:t>解决方案：</a:t>
            </a:r>
            <a:r>
              <a:rPr lang="zh-CN" altLang="en-US" dirty="0" smtClean="0"/>
              <a:t>用了</a:t>
            </a:r>
            <a:r>
              <a:rPr lang="en-US" altLang="zh-CN" dirty="0" err="1" smtClean="0"/>
              <a:t>MCIsendstring</a:t>
            </a:r>
            <a:r>
              <a:rPr lang="zh-CN" altLang="en-US" dirty="0" smtClean="0"/>
              <a:t>的函数。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实现过程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更新过程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7736"/>
          </a:xfrm>
        </p:spPr>
        <p:txBody>
          <a:bodyPr/>
          <a:lstStyle/>
          <a:p>
            <a:r>
              <a:rPr lang="zh-CN" altLang="en-US" b="1" dirty="0" smtClean="0"/>
              <a:t>第四阶段（第十四周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第十五周）：</a:t>
            </a:r>
            <a:r>
              <a:rPr lang="zh-CN" altLang="en-US" dirty="0" smtClean="0"/>
              <a:t>添加联机部分，全面美化界面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85926"/>
            <a:ext cx="8066443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实现过程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更新过程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75917"/>
            <a:ext cx="8229600" cy="462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实现过程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更新过程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75917"/>
            <a:ext cx="8229600" cy="462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实现过程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更新过程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在这个阶段中遇到的问题和解决方法：</a:t>
            </a:r>
            <a:endParaRPr lang="en-US" altLang="zh-CN" b="1" dirty="0" smtClean="0"/>
          </a:p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、遇到问题：</a:t>
            </a:r>
            <a:r>
              <a:rPr lang="zh-CN" altLang="en-US" dirty="0" smtClean="0"/>
              <a:t>导入自己的图片很麻烦，图片会闪。</a:t>
            </a:r>
            <a:endParaRPr lang="en-US" altLang="zh-CN" dirty="0" smtClean="0"/>
          </a:p>
          <a:p>
            <a:r>
              <a:rPr lang="zh-CN" altLang="en-US" b="1" dirty="0" smtClean="0"/>
              <a:t>解决方法：</a:t>
            </a:r>
            <a:r>
              <a:rPr lang="zh-CN" altLang="en-US" dirty="0" smtClean="0"/>
              <a:t>放弃原来用自带的</a:t>
            </a:r>
            <a:r>
              <a:rPr lang="en-US" altLang="zh-CN" dirty="0" smtClean="0"/>
              <a:t>CDC</a:t>
            </a:r>
            <a:r>
              <a:rPr lang="zh-CN" altLang="en-US" dirty="0" smtClean="0"/>
              <a:t>作图，避免了指针传递中出现的各种问题，去网上下载了一个</a:t>
            </a:r>
            <a:r>
              <a:rPr lang="en-US" altLang="zh-CN" dirty="0" err="1" smtClean="0"/>
              <a:t>Cbitmapex</a:t>
            </a:r>
            <a:r>
              <a:rPr lang="zh-CN" altLang="en-US" dirty="0" smtClean="0"/>
              <a:t>的类。</a:t>
            </a:r>
            <a:endParaRPr lang="en-US" altLang="zh-CN" dirty="0" smtClean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、遇到问题：</a:t>
            </a:r>
            <a:r>
              <a:rPr lang="zh-CN" altLang="en-US" dirty="0" smtClean="0"/>
              <a:t>通讯问题里，用自带的</a:t>
            </a:r>
            <a:r>
              <a:rPr lang="en-US" altLang="zh-CN" dirty="0" err="1" smtClean="0"/>
              <a:t>SoCket</a:t>
            </a:r>
            <a:r>
              <a:rPr lang="zh-CN" altLang="en-US" dirty="0" smtClean="0"/>
              <a:t>无法创建</a:t>
            </a:r>
            <a:endParaRPr lang="en-US" altLang="zh-CN" dirty="0" smtClean="0"/>
          </a:p>
          <a:p>
            <a:r>
              <a:rPr lang="zh-CN" altLang="en-US" b="1" dirty="0" smtClean="0"/>
              <a:t>解决方法：</a:t>
            </a:r>
            <a:r>
              <a:rPr lang="zh-CN" altLang="en-US" dirty="0" smtClean="0"/>
              <a:t>发现是在创建工程时没有打上这个选项的勾，然后放弃用这个类。使用通信的基础函数。</a:t>
            </a:r>
            <a:endParaRPr lang="en-US" altLang="zh-CN" dirty="0" smtClean="0"/>
          </a:p>
          <a:p>
            <a:r>
              <a:rPr lang="zh-CN" altLang="en-US" dirty="0" smtClean="0"/>
              <a:t>在使用这些函数时，又发现</a:t>
            </a:r>
            <a:r>
              <a:rPr lang="en-US" altLang="zh-CN" dirty="0" smtClean="0"/>
              <a:t>serve</a:t>
            </a:r>
            <a:r>
              <a:rPr lang="zh-CN" altLang="en-US" dirty="0" smtClean="0"/>
              <a:t>端时</a:t>
            </a:r>
            <a:r>
              <a:rPr lang="en-US" altLang="zh-CN" dirty="0" smtClean="0"/>
              <a:t>accept </a:t>
            </a:r>
            <a:r>
              <a:rPr lang="zh-CN" altLang="en-US" dirty="0" smtClean="0"/>
              <a:t>会塞死程序会卡住。</a:t>
            </a:r>
            <a:r>
              <a:rPr lang="en-US" altLang="zh-CN" dirty="0" err="1" smtClean="0"/>
              <a:t>Recv</a:t>
            </a:r>
            <a:r>
              <a:rPr lang="zh-CN" altLang="en-US" dirty="0" smtClean="0"/>
              <a:t>函数也同样会卡。因此就采用了多线程，使用</a:t>
            </a:r>
            <a:r>
              <a:rPr lang="en-US" altLang="zh-CN" dirty="0" err="1" smtClean="0"/>
              <a:t>afxwinthread</a:t>
            </a:r>
            <a:r>
              <a:rPr lang="en-US" altLang="zh-CN" dirty="0" smtClean="0"/>
              <a:t>,</a:t>
            </a:r>
          </a:p>
          <a:p>
            <a:r>
              <a:rPr lang="zh-CN" altLang="en-US" dirty="0" smtClean="0"/>
              <a:t>通信中只能传递字符串，所以必须建立相对应的功能映射。</a:t>
            </a:r>
            <a:endParaRPr lang="en-US" altLang="zh-CN" dirty="0" smtClean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、遇到问题：</a:t>
            </a:r>
            <a:r>
              <a:rPr lang="zh-CN" altLang="en-US" dirty="0" smtClean="0"/>
              <a:t>游戏同步问题</a:t>
            </a:r>
            <a:endParaRPr lang="en-US" altLang="zh-CN" dirty="0" smtClean="0"/>
          </a:p>
          <a:p>
            <a:r>
              <a:rPr lang="zh-CN" altLang="en-US" b="1" dirty="0" smtClean="0"/>
              <a:t>解决方法：</a:t>
            </a:r>
            <a:r>
              <a:rPr lang="zh-CN" altLang="en-US" dirty="0" smtClean="0"/>
              <a:t>尚未完美解决。现在只能放慢速度。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397" r="27342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标题 1"/>
          <p:cNvSpPr txBox="1">
            <a:spLocks/>
          </p:cNvSpPr>
          <p:nvPr/>
        </p:nvSpPr>
        <p:spPr>
          <a:xfrm>
            <a:off x="468313" y="288925"/>
            <a:ext cx="3488437" cy="908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5349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贪吃蛇 </a:t>
            </a:r>
            <a:r>
              <a:rPr lang="en-US" altLang="zh-CN" b="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|</a:t>
            </a:r>
            <a:r>
              <a:rPr lang="en-US" altLang="zh-CN" dirty="0" smtClean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zh-CN" sz="2000" b="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Snake</a:t>
            </a:r>
            <a:endParaRPr lang="zh-CN" altLang="en-US" sz="2000" b="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0" y="2060848"/>
            <a:ext cx="9144000" cy="30243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1331640" y="3511686"/>
            <a:ext cx="7632848" cy="135747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zh-CN" altLang="en-US" sz="7200" b="1" dirty="0" smtClean="0">
                <a:solidFill>
                  <a:srgbClr val="005349"/>
                </a:solidFill>
                <a:latin typeface="+mj-ea"/>
                <a:ea typeface="+mj-ea"/>
                <a:sym typeface="宋体" pitchFamily="2" charset="-122"/>
              </a:rPr>
              <a:t>游戏纵观</a:t>
            </a:r>
            <a:endParaRPr lang="zh-CN" altLang="en-US" sz="7200" b="1" dirty="0">
              <a:solidFill>
                <a:srgbClr val="005349"/>
              </a:solidFill>
              <a:latin typeface="+mj-ea"/>
              <a:ea typeface="+mj-ea"/>
              <a:sym typeface="宋体" pitchFamily="2" charset="-122"/>
            </a:endParaRPr>
          </a:p>
        </p:txBody>
      </p:sp>
      <p:sp>
        <p:nvSpPr>
          <p:cNvPr id="73" name="矩形 8"/>
          <p:cNvSpPr>
            <a:spLocks noChangeArrowheads="1"/>
          </p:cNvSpPr>
          <p:nvPr/>
        </p:nvSpPr>
        <p:spPr bwMode="auto">
          <a:xfrm>
            <a:off x="1305000" y="2464042"/>
            <a:ext cx="7632848" cy="135747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altLang="zh-CN" sz="6000" b="1" dirty="0" smtClean="0">
                <a:solidFill>
                  <a:srgbClr val="005349"/>
                </a:solidFill>
                <a:latin typeface="+mj-ea"/>
                <a:ea typeface="+mj-ea"/>
                <a:sym typeface="宋体" pitchFamily="2" charset="-122"/>
              </a:rPr>
              <a:t>PART 3</a:t>
            </a:r>
            <a:endParaRPr lang="zh-CN" altLang="en-US" sz="6000" b="1" dirty="0">
              <a:solidFill>
                <a:srgbClr val="005349"/>
              </a:solidFill>
              <a:latin typeface="+mj-ea"/>
              <a:ea typeface="+mj-ea"/>
              <a:sym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1112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397" r="27342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标题 1"/>
          <p:cNvSpPr txBox="1">
            <a:spLocks/>
          </p:cNvSpPr>
          <p:nvPr/>
        </p:nvSpPr>
        <p:spPr>
          <a:xfrm>
            <a:off x="468313" y="288925"/>
            <a:ext cx="3488437" cy="908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5349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贪吃蛇 </a:t>
            </a:r>
            <a:r>
              <a:rPr lang="en-US" altLang="zh-CN" b="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|</a:t>
            </a:r>
            <a:r>
              <a:rPr lang="en-US" altLang="zh-CN" dirty="0" smtClean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zh-CN" sz="2000" b="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Snake</a:t>
            </a:r>
            <a:endParaRPr lang="zh-CN" altLang="en-US" sz="2000" b="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0" y="2071678"/>
            <a:ext cx="9144000" cy="30243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1331640" y="3511686"/>
            <a:ext cx="7632848" cy="135747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zh-CN" altLang="en-US" sz="7200" b="1" dirty="0" smtClean="0">
                <a:solidFill>
                  <a:srgbClr val="005349"/>
                </a:solidFill>
                <a:latin typeface="+mj-ea"/>
                <a:ea typeface="+mj-ea"/>
                <a:sym typeface="宋体" pitchFamily="2" charset="-122"/>
              </a:rPr>
              <a:t>代码实现</a:t>
            </a:r>
            <a:endParaRPr lang="zh-CN" altLang="en-US" sz="7200" b="1" dirty="0">
              <a:solidFill>
                <a:srgbClr val="005349"/>
              </a:solidFill>
              <a:latin typeface="+mj-ea"/>
              <a:ea typeface="+mj-ea"/>
              <a:sym typeface="宋体" pitchFamily="2" charset="-122"/>
            </a:endParaRPr>
          </a:p>
        </p:txBody>
      </p:sp>
      <p:sp>
        <p:nvSpPr>
          <p:cNvPr id="73" name="矩形 8"/>
          <p:cNvSpPr>
            <a:spLocks noChangeArrowheads="1"/>
          </p:cNvSpPr>
          <p:nvPr/>
        </p:nvSpPr>
        <p:spPr bwMode="auto">
          <a:xfrm>
            <a:off x="1305000" y="2464042"/>
            <a:ext cx="7632848" cy="135747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altLang="zh-CN" sz="6000" b="1" dirty="0" smtClean="0">
                <a:solidFill>
                  <a:srgbClr val="005349"/>
                </a:solidFill>
                <a:latin typeface="+mj-ea"/>
                <a:ea typeface="+mj-ea"/>
                <a:sym typeface="宋体" pitchFamily="2" charset="-122"/>
              </a:rPr>
              <a:t>PART 4</a:t>
            </a:r>
            <a:endParaRPr lang="zh-CN" altLang="en-US" sz="6000" b="1" dirty="0">
              <a:solidFill>
                <a:srgbClr val="005349"/>
              </a:solidFill>
              <a:latin typeface="+mj-ea"/>
              <a:ea typeface="+mj-ea"/>
              <a:sym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1112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代码实现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主要代码框架</a:t>
            </a:r>
            <a:endParaRPr lang="zh-CN" altLang="en-US" dirty="0"/>
          </a:p>
        </p:txBody>
      </p:sp>
      <p:pic>
        <p:nvPicPr>
          <p:cNvPr id="4" name="内容占位符 3" descr="C:\Users\think\AppData\Local\Microsoft\Windows\Temporary Internet Files\Content.Word\IMG_6077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483" y="1196975"/>
            <a:ext cx="6913033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代码实现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各类的功能介绍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7554" y="1142984"/>
            <a:ext cx="5214974" cy="5161206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BitmapEx</a:t>
            </a:r>
            <a:r>
              <a:rPr lang="en-US" altLang="zh-CN" dirty="0" smtClean="0"/>
              <a:t>  </a:t>
            </a:r>
            <a:r>
              <a:rPr lang="zh-CN" altLang="en-US" dirty="0" smtClean="0"/>
              <a:t>控制图像导入</a:t>
            </a:r>
            <a:endParaRPr lang="en-US" altLang="zh-CN" dirty="0" smtClean="0"/>
          </a:p>
          <a:p>
            <a:r>
              <a:rPr lang="en-US" altLang="zh-CN" dirty="0" smtClean="0"/>
              <a:t>Flash &amp; shockwaveflash1  </a:t>
            </a:r>
            <a:r>
              <a:rPr lang="zh-CN" altLang="en-US" dirty="0" smtClean="0"/>
              <a:t>控制动画的弹出</a:t>
            </a:r>
            <a:endParaRPr lang="en-US" altLang="zh-CN" dirty="0" smtClean="0"/>
          </a:p>
          <a:p>
            <a:r>
              <a:rPr lang="en-US" altLang="zh-CN" dirty="0" smtClean="0"/>
              <a:t>Manage  </a:t>
            </a:r>
            <a:r>
              <a:rPr lang="zh-CN" altLang="en-US" dirty="0" smtClean="0"/>
              <a:t>控制操作</a:t>
            </a:r>
            <a:endParaRPr lang="en-US" altLang="zh-CN" dirty="0" smtClean="0"/>
          </a:p>
          <a:p>
            <a:r>
              <a:rPr lang="en-US" altLang="zh-CN" dirty="0" err="1" smtClean="0"/>
              <a:t>MysnakeView</a:t>
            </a:r>
            <a:r>
              <a:rPr lang="en-US" altLang="zh-CN" dirty="0" smtClean="0"/>
              <a:t>  </a:t>
            </a:r>
            <a:r>
              <a:rPr lang="zh-CN" altLang="en-US" dirty="0" smtClean="0"/>
              <a:t>控制蛇的操作</a:t>
            </a:r>
            <a:endParaRPr lang="en-US" altLang="zh-CN" dirty="0" smtClean="0"/>
          </a:p>
          <a:p>
            <a:r>
              <a:rPr lang="en-US" altLang="zh-CN" dirty="0" smtClean="0"/>
              <a:t>Net  </a:t>
            </a:r>
            <a:r>
              <a:rPr lang="zh-CN" altLang="en-US" dirty="0" smtClean="0"/>
              <a:t>控制通讯</a:t>
            </a:r>
            <a:endParaRPr lang="en-US" altLang="zh-CN" dirty="0" smtClean="0"/>
          </a:p>
          <a:p>
            <a:r>
              <a:rPr lang="en-US" altLang="zh-CN" dirty="0" err="1" smtClean="0"/>
              <a:t>Robt</a:t>
            </a:r>
            <a:r>
              <a:rPr lang="en-US" altLang="zh-CN" dirty="0" smtClean="0"/>
              <a:t>  </a:t>
            </a:r>
            <a:r>
              <a:rPr lang="zh-CN" altLang="en-US" dirty="0" smtClean="0"/>
              <a:t>控制人机的智能部分</a:t>
            </a:r>
            <a:endParaRPr lang="en-US" altLang="zh-CN" dirty="0" smtClean="0"/>
          </a:p>
          <a:p>
            <a:r>
              <a:rPr lang="en-US" altLang="zh-CN" dirty="0" smtClean="0"/>
              <a:t>Snake  </a:t>
            </a:r>
            <a:r>
              <a:rPr lang="zh-CN" altLang="en-US" dirty="0" smtClean="0"/>
              <a:t>控制蛇的运动</a:t>
            </a:r>
            <a:endParaRPr lang="en-US" altLang="zh-CN" dirty="0" smtClean="0"/>
          </a:p>
          <a:p>
            <a:r>
              <a:rPr lang="en-US" altLang="zh-CN" dirty="0" smtClean="0"/>
              <a:t>Unit  </a:t>
            </a:r>
            <a:r>
              <a:rPr lang="zh-CN" altLang="en-US" dirty="0" smtClean="0"/>
              <a:t>控制地图</a:t>
            </a:r>
            <a:endParaRPr lang="en-US" altLang="zh-CN" dirty="0" smtClean="0"/>
          </a:p>
          <a:p>
            <a:r>
              <a:rPr lang="zh-CN" altLang="en-US" dirty="0" smtClean="0"/>
              <a:t>其余为</a:t>
            </a:r>
            <a:r>
              <a:rPr lang="en-US" altLang="zh-CN" dirty="0" smtClean="0"/>
              <a:t>MFC</a:t>
            </a:r>
            <a:r>
              <a:rPr lang="zh-CN" altLang="en-US" dirty="0" smtClean="0"/>
              <a:t>基础类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5" name="Picture 1" descr="C:\Users\think\AppData\Roaming\Tencent\Users\597445991\QQ\WinTemp\RichOle\U(1F4DC0)BA{W)@QE_07`7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71612"/>
            <a:ext cx="2357454" cy="45005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397" r="27342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标题 1"/>
          <p:cNvSpPr txBox="1">
            <a:spLocks/>
          </p:cNvSpPr>
          <p:nvPr/>
        </p:nvSpPr>
        <p:spPr>
          <a:xfrm>
            <a:off x="468313" y="288925"/>
            <a:ext cx="3488437" cy="908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5349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贪吃蛇 </a:t>
            </a:r>
            <a:r>
              <a:rPr lang="en-US" altLang="zh-CN" b="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|</a:t>
            </a:r>
            <a:r>
              <a:rPr lang="en-US" altLang="zh-CN" dirty="0" smtClean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zh-CN" sz="2000" b="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Snake</a:t>
            </a:r>
            <a:endParaRPr lang="zh-CN" altLang="en-US" sz="2000" b="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0" y="2060848"/>
            <a:ext cx="9144000" cy="30243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1331640" y="3511686"/>
            <a:ext cx="7632848" cy="135747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zh-CN" altLang="en-US" sz="7200" b="1" dirty="0" smtClean="0">
                <a:solidFill>
                  <a:srgbClr val="005349"/>
                </a:solidFill>
                <a:latin typeface="+mj-ea"/>
                <a:ea typeface="+mj-ea"/>
                <a:sym typeface="宋体" pitchFamily="2" charset="-122"/>
              </a:rPr>
              <a:t>目标设定</a:t>
            </a:r>
            <a:endParaRPr lang="zh-CN" altLang="en-US" sz="7200" b="1" dirty="0">
              <a:solidFill>
                <a:srgbClr val="005349"/>
              </a:solidFill>
              <a:latin typeface="+mj-ea"/>
              <a:ea typeface="+mj-ea"/>
              <a:sym typeface="宋体" pitchFamily="2" charset="-122"/>
            </a:endParaRPr>
          </a:p>
        </p:txBody>
      </p:sp>
      <p:sp>
        <p:nvSpPr>
          <p:cNvPr id="73" name="矩形 8"/>
          <p:cNvSpPr>
            <a:spLocks noChangeArrowheads="1"/>
          </p:cNvSpPr>
          <p:nvPr/>
        </p:nvSpPr>
        <p:spPr bwMode="auto">
          <a:xfrm>
            <a:off x="1305000" y="2464042"/>
            <a:ext cx="7632848" cy="135747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altLang="zh-CN" sz="6000" b="1" dirty="0" smtClean="0">
                <a:solidFill>
                  <a:srgbClr val="005349"/>
                </a:solidFill>
                <a:latin typeface="+mj-ea"/>
                <a:ea typeface="+mj-ea"/>
                <a:sym typeface="宋体" pitchFamily="2" charset="-122"/>
              </a:rPr>
              <a:t>PART 1</a:t>
            </a:r>
            <a:endParaRPr lang="zh-CN" altLang="en-US" sz="6000" b="1" dirty="0">
              <a:solidFill>
                <a:srgbClr val="005349"/>
              </a:solidFill>
              <a:latin typeface="+mj-ea"/>
              <a:ea typeface="+mj-ea"/>
              <a:sym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1112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397" r="27342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标题 1"/>
          <p:cNvSpPr txBox="1">
            <a:spLocks/>
          </p:cNvSpPr>
          <p:nvPr/>
        </p:nvSpPr>
        <p:spPr>
          <a:xfrm>
            <a:off x="468313" y="288925"/>
            <a:ext cx="3488437" cy="908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5349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贪吃蛇 </a:t>
            </a:r>
            <a:r>
              <a:rPr lang="en-US" altLang="zh-CN" b="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|</a:t>
            </a:r>
            <a:r>
              <a:rPr lang="en-US" altLang="zh-CN" dirty="0" smtClean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zh-CN" sz="2000" b="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Snake</a:t>
            </a:r>
            <a:endParaRPr lang="zh-CN" altLang="en-US" sz="2000" b="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0" y="2071678"/>
            <a:ext cx="9144000" cy="30243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1331640" y="3511686"/>
            <a:ext cx="7632848" cy="135747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zh-CN" altLang="en-US" sz="7200" b="1" dirty="0" smtClean="0">
                <a:solidFill>
                  <a:srgbClr val="005349"/>
                </a:solidFill>
                <a:latin typeface="+mj-ea"/>
                <a:ea typeface="+mj-ea"/>
                <a:sym typeface="宋体" pitchFamily="2" charset="-122"/>
              </a:rPr>
              <a:t>心得体会</a:t>
            </a:r>
            <a:endParaRPr lang="zh-CN" altLang="en-US" sz="7200" b="1" dirty="0">
              <a:solidFill>
                <a:srgbClr val="005349"/>
              </a:solidFill>
              <a:latin typeface="+mj-ea"/>
              <a:ea typeface="+mj-ea"/>
              <a:sym typeface="宋体" pitchFamily="2" charset="-122"/>
            </a:endParaRPr>
          </a:p>
        </p:txBody>
      </p:sp>
      <p:sp>
        <p:nvSpPr>
          <p:cNvPr id="73" name="矩形 8"/>
          <p:cNvSpPr>
            <a:spLocks noChangeArrowheads="1"/>
          </p:cNvSpPr>
          <p:nvPr/>
        </p:nvSpPr>
        <p:spPr bwMode="auto">
          <a:xfrm>
            <a:off x="1305000" y="2464042"/>
            <a:ext cx="7632848" cy="135747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altLang="zh-CN" sz="6000" b="1" dirty="0" smtClean="0">
                <a:solidFill>
                  <a:srgbClr val="005349"/>
                </a:solidFill>
                <a:latin typeface="+mj-ea"/>
                <a:ea typeface="+mj-ea"/>
                <a:sym typeface="宋体" pitchFamily="2" charset="-122"/>
              </a:rPr>
              <a:t>PART 5</a:t>
            </a:r>
            <a:endParaRPr lang="zh-CN" altLang="en-US" sz="6000" b="1" dirty="0">
              <a:solidFill>
                <a:srgbClr val="005349"/>
              </a:solidFill>
              <a:latin typeface="+mj-ea"/>
              <a:ea typeface="+mj-ea"/>
              <a:sym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1112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心得体会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缺陷与不足：</a:t>
            </a:r>
            <a:endParaRPr lang="en-US" altLang="zh-CN" b="1" dirty="0" smtClean="0"/>
          </a:p>
          <a:p>
            <a:r>
              <a:rPr lang="zh-CN" altLang="en-US" dirty="0" smtClean="0"/>
              <a:t>这次实践最后联机的延迟问题还未解决。整个游戏还不够精致，例如没有游戏介绍，按键说明等，用户适用性不强等问题。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谢云昊</a:t>
            </a:r>
            <a:r>
              <a:rPr lang="zh-CN" altLang="en-US" dirty="0" smtClean="0"/>
              <a:t>：这次试验的所有代码编辑与修改我都未参与，主要是不会做，小懒惰，所以谈不上什么。我看过类似书，目前感觉很难，看了没感觉，没收获。但通过这次学习过程，让我认识到自己必须尽快学习</a:t>
            </a:r>
            <a:r>
              <a:rPr lang="en-US" dirty="0" smtClean="0"/>
              <a:t>w32 </a:t>
            </a:r>
            <a:r>
              <a:rPr lang="en-US" dirty="0" err="1" smtClean="0"/>
              <a:t>mfc</a:t>
            </a:r>
            <a:r>
              <a:rPr lang="en-US" dirty="0" smtClean="0"/>
              <a:t> </a:t>
            </a:r>
            <a:r>
              <a:rPr lang="zh-CN" altLang="en-US" dirty="0" smtClean="0"/>
              <a:t>。通过学习这些代码，我越发觉得下学期要学的类很重要，因为对类知识不知道，对函数库不熟悉，没学如何建立工程，所以对我来说编程还谈不上，我现在会的不过是部分基础知识，简单的算法。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8132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心得体会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邵子奇：</a:t>
            </a:r>
            <a:r>
              <a:rPr lang="zh-CN" altLang="en-US" dirty="0" smtClean="0"/>
              <a:t>在这次的创新实践中，我感受到了编写一个工程的不易。但在整个过程中个，我获取信息的能力有较大的提升，对</a:t>
            </a:r>
            <a:r>
              <a:rPr lang="en-US" dirty="0" smtClean="0"/>
              <a:t>MFC</a:t>
            </a:r>
            <a:r>
              <a:rPr lang="zh-CN" altLang="en-US" dirty="0" smtClean="0"/>
              <a:t>也有了初步的了解。我希望在下次的创新实践中可以做的更好。</a:t>
            </a:r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周涤心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这次的创新实践中，我体会到了，小组是一个团队，每个人会的和擅长的东西都不一样，正是每个人都贡献了自己的力量，才能完成整个项目。在这次创新实践中，我很感谢子奇，因为我们之中就他学习了</a:t>
            </a:r>
            <a:r>
              <a:rPr lang="en-US" dirty="0" smtClean="0"/>
              <a:t>MFC</a:t>
            </a:r>
            <a:r>
              <a:rPr lang="zh-CN" altLang="en-US" dirty="0" smtClean="0"/>
              <a:t>，所以承担起来大部分编写代码的工作。而我也利用了自己的所长，为贪吃蛇小游戏编辑了动画和背景图片以及负责整理</a:t>
            </a:r>
            <a:r>
              <a:rPr lang="en-US" dirty="0" smtClean="0"/>
              <a:t>word</a:t>
            </a:r>
            <a:r>
              <a:rPr lang="zh-CN" altLang="en-US" dirty="0" smtClean="0"/>
              <a:t>和</a:t>
            </a:r>
            <a:r>
              <a:rPr lang="en-US" dirty="0" smtClean="0"/>
              <a:t>PPT</a:t>
            </a:r>
            <a:r>
              <a:rPr lang="zh-CN" altLang="en-US" dirty="0" smtClean="0"/>
              <a:t>。能为我们的游戏做点什么，让我觉得非常高兴和充实。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397" r="27342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2699792" y="0"/>
            <a:ext cx="644420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标题 2"/>
          <p:cNvSpPr txBox="1">
            <a:spLocks/>
          </p:cNvSpPr>
          <p:nvPr/>
        </p:nvSpPr>
        <p:spPr>
          <a:xfrm>
            <a:off x="2928926" y="1000108"/>
            <a:ext cx="5975896" cy="2304033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534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9600" b="0" dirty="0" smtClean="0">
                <a:solidFill>
                  <a:schemeClr val="accent4"/>
                </a:solidFill>
                <a:latin typeface="Baskerville Old Face" panose="02020602080505020303" pitchFamily="18" charset="0"/>
              </a:rPr>
              <a:t>We can Do BETTER</a:t>
            </a:r>
          </a:p>
          <a:p>
            <a:r>
              <a:rPr lang="en-US" altLang="zh-CN" sz="9600" b="0" dirty="0" smtClean="0">
                <a:solidFill>
                  <a:schemeClr val="accent4"/>
                </a:solidFill>
                <a:latin typeface="Baskerville Old Face" panose="02020602080505020303" pitchFamily="18" charset="0"/>
              </a:rPr>
              <a:t>Next Time!</a:t>
            </a:r>
          </a:p>
        </p:txBody>
      </p:sp>
    </p:spTree>
    <p:extLst>
      <p:ext uri="{BB962C8B-B14F-4D97-AF65-F5344CB8AC3E}">
        <p14:creationId xmlns="" xmlns:p14="http://schemas.microsoft.com/office/powerpoint/2010/main" val="202124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397" r="27342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2699792" y="0"/>
            <a:ext cx="644420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标题 2"/>
          <p:cNvSpPr txBox="1">
            <a:spLocks/>
          </p:cNvSpPr>
          <p:nvPr/>
        </p:nvSpPr>
        <p:spPr>
          <a:xfrm>
            <a:off x="2928926" y="1000108"/>
            <a:ext cx="5975896" cy="2304033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534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600" b="0" dirty="0" smtClean="0">
                <a:solidFill>
                  <a:schemeClr val="accent4"/>
                </a:solidFill>
                <a:latin typeface="Baskerville Old Face" panose="02020602080505020303" pitchFamily="18" charset="0"/>
              </a:rPr>
              <a:t>Thank</a:t>
            </a:r>
          </a:p>
          <a:p>
            <a:r>
              <a:rPr lang="en-US" altLang="zh-CN" sz="16600" b="0" dirty="0" smtClean="0">
                <a:solidFill>
                  <a:schemeClr val="accent4"/>
                </a:solidFill>
                <a:latin typeface="Baskerville Old Face" panose="02020602080505020303" pitchFamily="18" charset="0"/>
              </a:rPr>
              <a:t>You</a:t>
            </a:r>
          </a:p>
        </p:txBody>
      </p:sp>
    </p:spTree>
    <p:extLst>
      <p:ext uri="{BB962C8B-B14F-4D97-AF65-F5344CB8AC3E}">
        <p14:creationId xmlns="" xmlns:p14="http://schemas.microsoft.com/office/powerpoint/2010/main" val="202124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目标设定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关于贪吃蛇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贪吃蛇又名贪食蛇，是一款经典的小游戏。玩家使用方向键操控一条长长的蛇不断吞下食物，同时蛇身随着吞下的食物不断变长，当蛇头撞到蛇身或障壁时游戏结束。贪吃蛇最初为人们所知的是诺基亚手机附带的一个小游戏，它伴随着诺基亚手机走向世界。现在的贪吃蛇出现了许多衍生版本，并被移植到各种平台上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78132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目标设定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功能设定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贪吃蛇作为一款经典的游戏，具有许许多多的衍生版本。我们基于娱乐性和可玩性，为我们的贪吃蛇创新性的设定了如下几个功能块。</a:t>
            </a:r>
          </a:p>
          <a:p>
            <a:r>
              <a:rPr lang="zh-CN" altLang="en-US" b="1" dirty="0" smtClean="0"/>
              <a:t>单人游戏：</a:t>
            </a:r>
            <a:r>
              <a:rPr lang="zh-CN" altLang="en-US" dirty="0" smtClean="0"/>
              <a:t>蛇速不仅随着蛇身变化，而且随着音乐节奏变化。</a:t>
            </a:r>
          </a:p>
          <a:p>
            <a:r>
              <a:rPr lang="zh-CN" altLang="en-US" b="1" dirty="0" smtClean="0"/>
              <a:t>多人对战：</a:t>
            </a:r>
            <a:r>
              <a:rPr lang="zh-CN" altLang="en-US" dirty="0" smtClean="0"/>
              <a:t>实现多台机器联机对战。</a:t>
            </a:r>
          </a:p>
          <a:p>
            <a:r>
              <a:rPr lang="zh-CN" altLang="en-US" b="1" dirty="0" smtClean="0"/>
              <a:t>人机对战：</a:t>
            </a:r>
            <a:r>
              <a:rPr lang="zh-CN" altLang="en-US" dirty="0" smtClean="0"/>
              <a:t>实现人机对战。</a:t>
            </a:r>
          </a:p>
          <a:p>
            <a:r>
              <a:rPr lang="zh-CN" altLang="en-US" b="1" dirty="0" smtClean="0"/>
              <a:t>暂停继续：</a:t>
            </a:r>
            <a:r>
              <a:rPr lang="zh-CN" altLang="en-US" dirty="0" smtClean="0"/>
              <a:t>实现游戏的暂停和继续。</a:t>
            </a:r>
          </a:p>
          <a:p>
            <a:r>
              <a:rPr lang="zh-CN" altLang="en-US" b="1" dirty="0" smtClean="0"/>
              <a:t>游戏美化：</a:t>
            </a:r>
            <a:r>
              <a:rPr lang="zh-CN" altLang="en-US" dirty="0" smtClean="0"/>
              <a:t>添加开场动画和结束动画，背景音乐，背景图片等使界面和整个过程流畅美观。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8132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397" r="27342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标题 1"/>
          <p:cNvSpPr txBox="1">
            <a:spLocks/>
          </p:cNvSpPr>
          <p:nvPr/>
        </p:nvSpPr>
        <p:spPr>
          <a:xfrm>
            <a:off x="468313" y="288925"/>
            <a:ext cx="3488437" cy="908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5349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  <a:latin typeface="+mj-ea"/>
              </a:rPr>
              <a:t>贪吃蛇 </a:t>
            </a:r>
            <a:r>
              <a:rPr lang="en-US" altLang="zh-CN" b="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|</a:t>
            </a:r>
            <a:r>
              <a:rPr lang="en-US" altLang="zh-CN" dirty="0" smtClean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zh-CN" sz="2000" b="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Snake</a:t>
            </a:r>
            <a:endParaRPr lang="zh-CN" altLang="en-US" sz="2000" b="0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0" y="2060848"/>
            <a:ext cx="9144000" cy="30243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1331640" y="3511686"/>
            <a:ext cx="7632848" cy="135747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zh-CN" altLang="en-US" sz="7200" b="1" dirty="0" smtClean="0">
                <a:solidFill>
                  <a:srgbClr val="005349"/>
                </a:solidFill>
                <a:latin typeface="+mj-ea"/>
                <a:ea typeface="+mj-ea"/>
                <a:sym typeface="宋体" pitchFamily="2" charset="-122"/>
              </a:rPr>
              <a:t>实现过程</a:t>
            </a:r>
            <a:endParaRPr lang="zh-CN" altLang="en-US" sz="7200" b="1" dirty="0">
              <a:solidFill>
                <a:srgbClr val="005349"/>
              </a:solidFill>
              <a:latin typeface="+mj-ea"/>
              <a:ea typeface="+mj-ea"/>
              <a:sym typeface="宋体" pitchFamily="2" charset="-122"/>
            </a:endParaRPr>
          </a:p>
        </p:txBody>
      </p:sp>
      <p:sp>
        <p:nvSpPr>
          <p:cNvPr id="73" name="矩形 8"/>
          <p:cNvSpPr>
            <a:spLocks noChangeArrowheads="1"/>
          </p:cNvSpPr>
          <p:nvPr/>
        </p:nvSpPr>
        <p:spPr bwMode="auto">
          <a:xfrm>
            <a:off x="1305000" y="2464042"/>
            <a:ext cx="7632848" cy="135747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altLang="zh-CN" sz="6000" b="1" dirty="0" smtClean="0">
                <a:solidFill>
                  <a:srgbClr val="005349"/>
                </a:solidFill>
                <a:latin typeface="+mj-ea"/>
                <a:ea typeface="+mj-ea"/>
                <a:sym typeface="宋体" pitchFamily="2" charset="-122"/>
              </a:rPr>
              <a:t>PART 2</a:t>
            </a:r>
            <a:endParaRPr lang="zh-CN" altLang="en-US" sz="6000" b="1" dirty="0">
              <a:solidFill>
                <a:srgbClr val="005349"/>
              </a:solidFill>
              <a:latin typeface="+mj-ea"/>
              <a:ea typeface="+mj-ea"/>
              <a:sym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1112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实现过程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借鉴对象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我们没有源代码，主要借鉴一篇新浪上的博文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手把手教</a:t>
            </a:r>
            <a:r>
              <a:rPr lang="en-US" dirty="0" smtClean="0"/>
              <a:t>MFC</a:t>
            </a:r>
            <a:r>
              <a:rPr lang="zh-CN" altLang="en-US" dirty="0" smtClean="0"/>
              <a:t>贪吃蛇</a:t>
            </a:r>
            <a:r>
              <a:rPr lang="en-US" altLang="zh-CN" dirty="0" smtClean="0"/>
              <a:t>》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85926"/>
            <a:ext cx="7929618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实现过程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成员分工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邵子奇：</a:t>
            </a:r>
            <a:endParaRPr lang="en-US" altLang="zh-CN" b="1" dirty="0" smtClean="0"/>
          </a:p>
          <a:p>
            <a:r>
              <a:rPr lang="zh-CN" altLang="en-US" dirty="0" smtClean="0"/>
              <a:t>　　　主要代码的编写和注释。</a:t>
            </a:r>
          </a:p>
          <a:p>
            <a:r>
              <a:rPr lang="zh-CN" altLang="en-US" b="1" dirty="0" smtClean="0"/>
              <a:t>谢云昊：</a:t>
            </a:r>
            <a:endParaRPr lang="en-US" altLang="zh-CN" b="1" dirty="0" smtClean="0"/>
          </a:p>
          <a:p>
            <a:r>
              <a:rPr lang="zh-CN" altLang="en-US" dirty="0" smtClean="0"/>
              <a:t>　　　</a:t>
            </a:r>
            <a:r>
              <a:rPr lang="en-US" dirty="0" smtClean="0"/>
              <a:t>word</a:t>
            </a:r>
            <a:r>
              <a:rPr lang="zh-CN" altLang="en-US" dirty="0" smtClean="0"/>
              <a:t>文档的整理。</a:t>
            </a:r>
          </a:p>
          <a:p>
            <a:r>
              <a:rPr lang="zh-CN" altLang="en-US" b="1" dirty="0" smtClean="0"/>
              <a:t>周涤心：</a:t>
            </a:r>
            <a:endParaRPr lang="en-US" altLang="zh-CN" b="1" dirty="0" smtClean="0"/>
          </a:p>
          <a:p>
            <a:r>
              <a:rPr lang="zh-CN" altLang="en-US" dirty="0" smtClean="0"/>
              <a:t>　　　游戏美化部分动画和图片的编辑，</a:t>
            </a:r>
            <a:r>
              <a:rPr lang="en-US" dirty="0" smtClean="0"/>
              <a:t>word</a:t>
            </a:r>
            <a:r>
              <a:rPr lang="zh-CN" altLang="en-US" dirty="0" smtClean="0"/>
              <a:t>文档和</a:t>
            </a:r>
            <a:r>
              <a:rPr lang="en-US" dirty="0" smtClean="0"/>
              <a:t>PPT</a:t>
            </a:r>
            <a:r>
              <a:rPr lang="zh-CN" altLang="en-US" dirty="0" smtClean="0"/>
              <a:t>的编辑和整理。</a:t>
            </a:r>
          </a:p>
          <a:p>
            <a:r>
              <a:rPr lang="zh-CN" altLang="en-US" b="1" dirty="0" smtClean="0"/>
              <a:t>外挂：吴建涛：</a:t>
            </a:r>
            <a:endParaRPr lang="en-US" altLang="zh-CN" b="1" dirty="0" smtClean="0"/>
          </a:p>
          <a:p>
            <a:r>
              <a:rPr lang="zh-CN" altLang="en-US" dirty="0" smtClean="0"/>
              <a:t>　　　通信部分，图像导入部分。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8132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实现过程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时间进程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总体时间：</a:t>
            </a:r>
          </a:p>
          <a:p>
            <a:r>
              <a:rPr lang="zh-CN" altLang="en-US" dirty="0" smtClean="0"/>
              <a:t>第四周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第十六周</a:t>
            </a:r>
          </a:p>
          <a:p>
            <a:r>
              <a:rPr lang="zh-CN" altLang="en-US" b="1" dirty="0" smtClean="0"/>
              <a:t>具体进程：</a:t>
            </a:r>
          </a:p>
          <a:p>
            <a:r>
              <a:rPr lang="zh-CN" altLang="en-US" dirty="0" smtClean="0"/>
              <a:t>第四周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第八周：研究基于控制台的贪吃蛇程序。</a:t>
            </a:r>
          </a:p>
          <a:p>
            <a:r>
              <a:rPr lang="zh-CN" altLang="en-US" dirty="0" smtClean="0"/>
              <a:t>第九周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第十周：研究并学习基于</a:t>
            </a:r>
            <a:r>
              <a:rPr lang="en-US" altLang="zh-CN" dirty="0" smtClean="0"/>
              <a:t>MFC</a:t>
            </a:r>
            <a:r>
              <a:rPr lang="zh-CN" altLang="en-US" dirty="0" smtClean="0"/>
              <a:t>的贪吃蛇程序。</a:t>
            </a:r>
          </a:p>
          <a:p>
            <a:r>
              <a:rPr lang="zh-CN" altLang="en-US" dirty="0" smtClean="0"/>
              <a:t>第十一周：实现了双人游戏。</a:t>
            </a:r>
          </a:p>
          <a:p>
            <a:r>
              <a:rPr lang="zh-CN" altLang="en-US" dirty="0" smtClean="0"/>
              <a:t>第十二周：实现了人机对战。</a:t>
            </a:r>
          </a:p>
          <a:p>
            <a:r>
              <a:rPr lang="zh-CN" altLang="en-US" dirty="0" smtClean="0"/>
              <a:t>第十三周：加入背景音乐，实现了速度随音乐节奏变化。</a:t>
            </a:r>
          </a:p>
          <a:p>
            <a:r>
              <a:rPr lang="zh-CN" altLang="en-US" dirty="0" smtClean="0"/>
              <a:t>第十四周：全面更新整理代码。添加了游戏美化部分和联机部分。 </a:t>
            </a:r>
          </a:p>
          <a:p>
            <a:r>
              <a:rPr lang="zh-CN" altLang="en-US" dirty="0" smtClean="0"/>
              <a:t>第十五周：继续攻克联机延迟问题，最后修复各种</a:t>
            </a:r>
            <a:r>
              <a:rPr lang="en-US" altLang="zh-CN" dirty="0" smtClean="0"/>
              <a:t>Bug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第十六周：整合完成最终成果。上交并展示。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经济学人">
      <a:dk1>
        <a:sysClr val="windowText" lastClr="000000"/>
      </a:dk1>
      <a:lt1>
        <a:sysClr val="window" lastClr="FFFFFF"/>
      </a:lt1>
      <a:dk2>
        <a:srgbClr val="1F497D"/>
      </a:dk2>
      <a:lt2>
        <a:srgbClr val="A0B7C4"/>
      </a:lt2>
      <a:accent1>
        <a:srgbClr val="D1DED8"/>
      </a:accent1>
      <a:accent2>
        <a:srgbClr val="B6D6D4"/>
      </a:accent2>
      <a:accent3>
        <a:srgbClr val="86D7D4"/>
      </a:accent3>
      <a:accent4>
        <a:srgbClr val="409EA6"/>
      </a:accent4>
      <a:accent5>
        <a:srgbClr val="00A1CE"/>
      </a:accent5>
      <a:accent6>
        <a:srgbClr val="00485D"/>
      </a:accent6>
      <a:hlink>
        <a:srgbClr val="0000FF"/>
      </a:hlink>
      <a:folHlink>
        <a:srgbClr val="800080"/>
      </a:folHlink>
    </a:clrScheme>
    <a:fontScheme name="微软Metro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1253</Words>
  <Application>Microsoft Office PowerPoint</Application>
  <PresentationFormat>全屏显示(4:3)</PresentationFormat>
  <Paragraphs>139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主题​​</vt:lpstr>
      <vt:lpstr>幻灯片 1</vt:lpstr>
      <vt:lpstr>幻灯片 2</vt:lpstr>
      <vt:lpstr>幻灯片 3</vt:lpstr>
      <vt:lpstr>目标设定 ——关于贪吃蛇</vt:lpstr>
      <vt:lpstr>目标设定 ——功能设定</vt:lpstr>
      <vt:lpstr>幻灯片 6</vt:lpstr>
      <vt:lpstr>实现过程 ——借鉴对象</vt:lpstr>
      <vt:lpstr>实现过程 ——成员分工</vt:lpstr>
      <vt:lpstr>实现过程 ——时间进程</vt:lpstr>
      <vt:lpstr>实现过程 ——更新过程</vt:lpstr>
      <vt:lpstr>实现过程 ——更新过程</vt:lpstr>
      <vt:lpstr>实现过程 ——更新过程</vt:lpstr>
      <vt:lpstr>实现过程 ——更新过程</vt:lpstr>
      <vt:lpstr>实现过程 ——更新过程</vt:lpstr>
      <vt:lpstr>实现过程 ——更新过程</vt:lpstr>
      <vt:lpstr>实现过程 ——更新过程</vt:lpstr>
      <vt:lpstr>实现过程 ——更新过程</vt:lpstr>
      <vt:lpstr>实现过程 ——更新过程</vt:lpstr>
      <vt:lpstr>实现过程 ——更新过程</vt:lpstr>
      <vt:lpstr>实现过程 ——更新过程</vt:lpstr>
      <vt:lpstr>实现过程 ——更新过程</vt:lpstr>
      <vt:lpstr>实现过程 ——更新过程</vt:lpstr>
      <vt:lpstr>实现过程 ——更新过程</vt:lpstr>
      <vt:lpstr>实现过程 ——更新过程</vt:lpstr>
      <vt:lpstr>实现过程 ——更新过程</vt:lpstr>
      <vt:lpstr>幻灯片 26</vt:lpstr>
      <vt:lpstr>幻灯片 27</vt:lpstr>
      <vt:lpstr>代码实现 ——主要代码框架</vt:lpstr>
      <vt:lpstr>代码实现 ——各类的功能介绍</vt:lpstr>
      <vt:lpstr>幻灯片 30</vt:lpstr>
      <vt:lpstr>心得体会</vt:lpstr>
      <vt:lpstr>心得体会</vt:lpstr>
      <vt:lpstr>幻灯片 33</vt:lpstr>
      <vt:lpstr>幻灯片 34</vt:lpstr>
    </vt:vector>
  </TitlesOfParts>
  <Company>SENIOR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Andy Guo</dc:creator>
  <cp:lastModifiedBy>think</cp:lastModifiedBy>
  <cp:revision>91</cp:revision>
  <dcterms:created xsi:type="dcterms:W3CDTF">2013-11-18T06:14:20Z</dcterms:created>
  <dcterms:modified xsi:type="dcterms:W3CDTF">2013-12-30T14:53:49Z</dcterms:modified>
</cp:coreProperties>
</file>