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15"/>
  </p:notesMasterIdLst>
  <p:sldIdLst>
    <p:sldId id="256" r:id="rId2"/>
    <p:sldId id="259" r:id="rId3"/>
    <p:sldId id="273" r:id="rId4"/>
    <p:sldId id="258" r:id="rId5"/>
    <p:sldId id="264" r:id="rId6"/>
    <p:sldId id="266" r:id="rId7"/>
    <p:sldId id="263" r:id="rId8"/>
    <p:sldId id="267" r:id="rId9"/>
    <p:sldId id="270" r:id="rId10"/>
    <p:sldId id="269" r:id="rId11"/>
    <p:sldId id="271" r:id="rId12"/>
    <p:sldId id="272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1ACE70A-927F-4176-85B9-8C806027725A}">
          <p14:sldIdLst>
            <p14:sldId id="256"/>
            <p14:sldId id="259"/>
            <p14:sldId id="273"/>
            <p14:sldId id="258"/>
          </p14:sldIdLst>
        </p14:section>
        <p14:section name="Results" id="{FF1401FF-2753-41CE-AF17-322F3C79327B}">
          <p14:sldIdLst>
            <p14:sldId id="264"/>
            <p14:sldId id="266"/>
            <p14:sldId id="263"/>
            <p14:sldId id="267"/>
            <p14:sldId id="270"/>
            <p14:sldId id="269"/>
            <p14:sldId id="271"/>
            <p14:sldId id="272"/>
          </p14:sldIdLst>
        </p14:section>
        <p14:section name="Next steps" id="{DEFC8AF4-3AAF-4249-AF23-22FE0D36F400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19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B6B0-389F-4438-87DE-E3341AED3F6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689B9-B214-4617-A408-92EF789E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CE26-2C1A-4FE9-B5C4-5153057D0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E2BAB-542D-4839-8903-C79DB09C7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739A-B374-4B38-88BC-12F8FD45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FE2A-6A1E-40EE-9317-61F2C828D117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FE72-9678-4CCE-83D4-475C5BCA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E2AF-438F-4440-8054-5753525F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9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9353-4C4E-4AEB-B396-D08DD16B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69BB2-EC0E-400E-9DD3-19D3FE14F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38508-AF29-4FF0-B607-07066DB8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D7E3-B9A3-4C1E-927D-D5296B6E7B8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3F3DF-6CD9-456A-9768-FF647822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5D90-A7F3-4478-AA4E-D1BA3FB8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4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3E3C7-92DF-4BB7-8F66-168AAFCC7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31F31-98DA-4325-B0CD-B4BB756B1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54203-F126-485E-87EA-96F75930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E1F1-4423-4899-8416-5681C9E3945A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AF19B-CB13-423C-A20E-89EF7C91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70FB-0F45-45FF-9A70-CB692A03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1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3099-705E-4F7B-B63E-380D00E6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892DE-FB5C-4C78-BC75-FBFE4B5F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9E19-29B9-44BC-AF90-528BC94E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EF7E-B568-415F-821C-8EB37A8EA4B4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7CCB0-6725-4761-8AB4-EF738252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73F48-8F62-42AC-866A-8F7B55F7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4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0D60-1976-4F0C-82F4-1A5A046D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1CF47-836F-4A63-8B97-CB7CFB24E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C3723-B478-40BC-B89E-535640A9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4647-A7DD-49C4-BD05-3BA01939EEE2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3B9E-4885-444B-9B89-3095A857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F4845-85A0-4D63-B413-9C89A2D6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CC18-91A2-4894-B575-FD678636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452D7-056D-4EA0-92C8-742732B1A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622EB-AB56-4173-B6CA-99E0D8582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F32ED-9CC3-492C-AD3E-04AF573A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1679-716F-4BE5-B81C-881DDD6376E2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5CDB9-A4B9-4C79-944A-828FB46E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A5C91-4D15-4F40-B469-3BE09D71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F33A-0EBF-4BF0-819C-6B4CBBC5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B5D31-4DB9-4D0F-A79B-9AC0171DD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AA18B-4389-48CA-84B4-AE6BF71A5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8125A-92A8-4073-9E12-80560CD60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5D941-1041-434A-8667-7BD2C22AE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9520C-D35B-4476-A76A-F7ADF62B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0533-656E-4891-9545-3586D281E1CC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F09E5-40CC-4C51-8EE0-42E332C9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497DF-2C2E-40DE-9A09-13A4FA1F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FBC5-2654-480B-97ED-BCFDC08E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1C375-1954-4121-94C2-E6429841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A307-1A9D-428C-BACF-E3E3D7738A09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748F4-E041-4ABB-A6CE-8E47410E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AC27B-5838-421C-B6B2-12F458A5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4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D4CAF-6F58-4079-B50C-F8F8D5AD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8AAA-FD9E-4736-A44E-3616B29A0275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428DE-91A7-43CB-801F-654C5476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B36F7-E231-4288-8641-413EBEA4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5E9C-4223-4EEB-85EB-EEA3BB9E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BA7EE-D1D4-4422-8DDD-9A0F9EFD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64DD4-D442-416B-A690-B59EEE70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B9C20-ED35-4D5A-9964-6AF6A57A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CE05-5CAA-4C18-8D54-67361AFEA3AD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3C7C-0A66-46C9-92F5-F85B571C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24E40-6B69-4098-A660-5492FF8D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C44E-D169-4A77-9569-3537A77E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14DB7-FE1E-4F01-87E5-317B71610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5DC59-92A0-4417-BCE5-942F86772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21617-CED6-4AD4-BF16-C344E271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749F-1397-49D5-ADE8-AABB097826A8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3B5FB-B1B7-4342-9472-C78A6010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1C5D2-D3CD-49CD-8713-DDDBDFC8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3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F3549-8D87-4B0B-9EE6-1B8087EF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A03FF-AD0E-4ACA-9114-C1FF2B34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AA66-1960-4A2E-8594-977A75DA1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F886D-A45E-4947-AF79-A0017FDAAB3F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4D04-EA19-4257-80CF-E3C274E66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4EA7F-B979-4F3E-AD97-6E1DBC213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4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ursera.org/learn/equivalent-circuit-cell-model-simul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6D2C-8960-9517-EFE9-35D8C05F5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056"/>
            <a:ext cx="9144000" cy="8562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Cell parameter parsing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8D8F9-F4E8-5EAB-3AF1-F58E1210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0566" y="5587176"/>
            <a:ext cx="6535271" cy="116176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made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11.12.2022.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originally began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10.2021.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3CF4D-7745-7666-6D80-198B7CE82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2"/>
          <a:stretch/>
        </p:blipFill>
        <p:spPr>
          <a:xfrm>
            <a:off x="3113653" y="1656234"/>
            <a:ext cx="5385300" cy="383436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5C3C5D-AC86-4244-8519-5D9A96B5D6AB}"/>
              </a:ext>
            </a:extLst>
          </p:cNvPr>
          <p:cNvSpPr txBox="1"/>
          <p:nvPr/>
        </p:nvSpPr>
        <p:spPr>
          <a:xfrm>
            <a:off x="4608670" y="965343"/>
            <a:ext cx="30716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results review</a:t>
            </a:r>
          </a:p>
        </p:txBody>
      </p:sp>
    </p:spTree>
    <p:extLst>
      <p:ext uri="{BB962C8B-B14F-4D97-AF65-F5344CB8AC3E}">
        <p14:creationId xmlns:p14="http://schemas.microsoft.com/office/powerpoint/2010/main" val="399639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5C4B5-0D6C-BADA-F4DD-3390355E1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628" y="1454667"/>
            <a:ext cx="10524744" cy="522627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F39B68-4B02-4A01-BFC1-757508D65D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340" y="177054"/>
                <a:ext cx="10543032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hysteresis (R1 = 8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u="sng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u="sng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u="sng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l-GR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R0 = 8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u="sng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u="sng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u="sng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l-GR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):</a:t>
                </a:r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F39B68-4B02-4A01-BFC1-757508D65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" y="177054"/>
                <a:ext cx="10543032" cy="1325563"/>
              </a:xfrm>
              <a:prstGeom prst="rect">
                <a:avLst/>
              </a:prstGeom>
              <a:blipFill>
                <a:blip r:embed="rId3"/>
                <a:stretch>
                  <a:fillRect l="-2140" r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69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AEEE20-2258-1AEB-1139-3BE7B85AB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628" y="1391749"/>
            <a:ext cx="10524744" cy="539121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B9AC2DC3-736D-4D24-B876-6E485B02BD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484" y="192021"/>
                <a:ext cx="10543032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hysteresis (R1 = 1</a:t>
                </a:r>
                <a14:m>
                  <m:oMath xmlns:m="http://schemas.openxmlformats.org/officeDocument/2006/math">
                    <m:r>
                      <a:rPr lang="en-US" b="0" i="0" u="sng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i="1" u="sng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u="sng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u="sng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l-GR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R0 =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u="sng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u="sng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u="sng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l-GR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):</a:t>
                </a:r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B9AC2DC3-736D-4D24-B876-6E485B02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84" y="192021"/>
                <a:ext cx="10543032" cy="1325563"/>
              </a:xfrm>
              <a:prstGeom prst="rect">
                <a:avLst/>
              </a:prstGeom>
              <a:blipFill>
                <a:blip r:embed="rId3"/>
                <a:stretch>
                  <a:fillRect l="-1618" r="-1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77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E08D2-27E3-F213-FDC2-D0E033AB5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628" y="1527816"/>
            <a:ext cx="10524744" cy="471222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9F8A4311-ED87-4CCB-B240-D00CF6EE4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785" y="177054"/>
                <a:ext cx="10830187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hysteresis (R1 = 1</a:t>
                </a:r>
                <a14:m>
                  <m:oMath xmlns:m="http://schemas.openxmlformats.org/officeDocument/2006/math">
                    <m:r>
                      <a:rPr lang="en-US" b="0" i="0" u="sng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i="1" u="sng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u="sng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u="sng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l-GR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R0 =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u="sng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u="sng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u="sng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l-GR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):</a:t>
                </a:r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9F8A4311-ED87-4CCB-B240-D00CF6EE4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85" y="177054"/>
                <a:ext cx="10830187" cy="1325563"/>
              </a:xfrm>
              <a:prstGeom prst="rect">
                <a:avLst/>
              </a:prstGeom>
              <a:blipFill>
                <a:blip r:embed="rId3"/>
                <a:stretch>
                  <a:fillRect l="-2196" r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66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A91F-2E00-4811-FCB4-E38A68D2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24EE-2B20-A4A9-844C-B2EAC60C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higher fidelity is needed there are two options: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the number of RC poles will always reduce RMS error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better initial guess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laboratory test need to be compiled for proper marketing potential (steps 5, 6 and 7)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new parametrized battery cells, experiment on some BMS hardware and prove the fidelity of the virtual system with the real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3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7647-5959-7D66-2C81-3F8BA218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11" y="658935"/>
            <a:ext cx="10543031" cy="420638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results: To estimate cell parameters based on the predefined scripts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origins for this project is publicly available on Colorado Boulder University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website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B9FDE94-A7E1-9631-B195-AC94669F4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4678" y="3005407"/>
            <a:ext cx="8839337" cy="26340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5056A2-9012-45DC-9DF7-AE8714698B7B}"/>
              </a:ext>
            </a:extLst>
          </p:cNvPr>
          <p:cNvSpPr txBox="1"/>
          <p:nvPr/>
        </p:nvSpPr>
        <p:spPr>
          <a:xfrm>
            <a:off x="4189035" y="5454784"/>
            <a:ext cx="381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Battery cell equivalent electrical circuit</a:t>
            </a:r>
          </a:p>
        </p:txBody>
      </p:sp>
    </p:spTree>
    <p:extLst>
      <p:ext uri="{BB962C8B-B14F-4D97-AF65-F5344CB8AC3E}">
        <p14:creationId xmlns:p14="http://schemas.microsoft.com/office/powerpoint/2010/main" val="362464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4034-A23B-45B6-9933-9416C990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0670-AD99-4519-B5F3-884EA8701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06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Typhoon model containing cell and charger models that will supply the scripts with the appropriate data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tests last for days; model simulation speed up (down to 5 minutes of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simulationfor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 data)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script that estimates: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Circuit Voltage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coulombic efficiency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functions of temperature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script; estimates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resistance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diffusion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and C parameters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hysteresis parameters (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G, M, M0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also as functions of temperature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modify model and scripts, including optimization algorithms to get smaller total RMS error for dynamic range of data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Schematic model should support PHIL setup (1h)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the hardware (batteries, interface PCB with current sources and voltage sensors, temperature chamber)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Iteratively modify model and scripts, including optimization algorithms to get smaller total RMS error for dynamic range of data</a:t>
            </a:r>
          </a:p>
        </p:txBody>
      </p:sp>
    </p:spTree>
    <p:extLst>
      <p:ext uri="{BB962C8B-B14F-4D97-AF65-F5344CB8AC3E}">
        <p14:creationId xmlns:p14="http://schemas.microsoft.com/office/powerpoint/2010/main" val="108135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DFAA-28A1-489A-8BDC-09FE682E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Model for VHIL and PHIL: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C1137-4AA2-7099-2596-724CAC4BF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392" y="1296406"/>
            <a:ext cx="9889215" cy="397188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46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182-22E5-7E09-9E2B-1B46B9C8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76" y="78769"/>
            <a:ext cx="11261046" cy="1325563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hysteresis (Good initial guess):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ABA69DC-C5FC-4755-C51A-FA4AB5F32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627" y="1372921"/>
            <a:ext cx="10524744" cy="5406310"/>
          </a:xfrm>
        </p:spPr>
      </p:pic>
    </p:spTree>
    <p:extLst>
      <p:ext uri="{BB962C8B-B14F-4D97-AF65-F5344CB8AC3E}">
        <p14:creationId xmlns:p14="http://schemas.microsoft.com/office/powerpoint/2010/main" val="67346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182-22E5-7E09-9E2B-1B46B9C8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82" y="275912"/>
            <a:ext cx="10543032" cy="940493"/>
          </a:xfrm>
        </p:spPr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hysteresis (random initial guess):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7E2B55F-250E-5FCA-296C-35FB0E364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516" y="1413545"/>
            <a:ext cx="10520963" cy="5325001"/>
          </a:xfrm>
        </p:spPr>
      </p:pic>
    </p:spTree>
    <p:extLst>
      <p:ext uri="{BB962C8B-B14F-4D97-AF65-F5344CB8AC3E}">
        <p14:creationId xmlns:p14="http://schemas.microsoft.com/office/powerpoint/2010/main" val="291160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68F0FB-1224-2DC4-6137-691EB6CBF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3507"/>
            <a:ext cx="10524744" cy="518777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03B62BC-7C1A-48F8-AD4B-5496D71B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93"/>
            <a:ext cx="10515600" cy="1325563"/>
          </a:xfrm>
        </p:spPr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hysteresis (random initial guess):</a:t>
            </a:r>
          </a:p>
        </p:txBody>
      </p:sp>
    </p:spTree>
    <p:extLst>
      <p:ext uri="{BB962C8B-B14F-4D97-AF65-F5344CB8AC3E}">
        <p14:creationId xmlns:p14="http://schemas.microsoft.com/office/powerpoint/2010/main" val="23092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182-22E5-7E09-9E2B-1B46B9C8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" y="233966"/>
            <a:ext cx="10543032" cy="1325563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hysteresis (double minimize, triple minimize and differential evolution):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ABC527-1641-F5E0-6CD1-E2DA47850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628" y="1854986"/>
            <a:ext cx="10524744" cy="4817583"/>
          </a:xfrm>
        </p:spPr>
      </p:pic>
    </p:spTree>
    <p:extLst>
      <p:ext uri="{BB962C8B-B14F-4D97-AF65-F5344CB8AC3E}">
        <p14:creationId xmlns:p14="http://schemas.microsoft.com/office/powerpoint/2010/main" val="223209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4299182-22E5-7E09-9E2B-1B46B9C822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24484" y="192021"/>
                <a:ext cx="10543032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hysteresis (R1 = 8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u="sng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u="sng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u="sng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l-GR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R0 = 8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u="sng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u="sng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u="sng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l-GR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):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4299182-22E5-7E09-9E2B-1B46B9C822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4484" y="192021"/>
                <a:ext cx="10543032" cy="1325563"/>
              </a:xfrm>
              <a:blipFill>
                <a:blip r:embed="rId2"/>
                <a:stretch>
                  <a:fillRect l="-116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541F1B-16D4-958D-6C31-80B241011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3628" y="1373220"/>
            <a:ext cx="10524744" cy="5418594"/>
          </a:xfrm>
        </p:spPr>
      </p:pic>
    </p:spTree>
    <p:extLst>
      <p:ext uri="{BB962C8B-B14F-4D97-AF65-F5344CB8AC3E}">
        <p14:creationId xmlns:p14="http://schemas.microsoft.com/office/powerpoint/2010/main" val="253068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2456</TotalTime>
  <Words>369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Battery Cell parameter parsing</vt:lpstr>
      <vt:lpstr>PowerPoint Presentation</vt:lpstr>
      <vt:lpstr>STEPS:</vt:lpstr>
      <vt:lpstr>  Model for VHIL and PHIL:</vt:lpstr>
      <vt:lpstr>No hysteresis (Good initial guess):</vt:lpstr>
      <vt:lpstr>No hysteresis (random initial guess):</vt:lpstr>
      <vt:lpstr>With hysteresis (random initial guess):</vt:lpstr>
      <vt:lpstr>With hysteresis (double minimize, triple minimize and differential evolution):</vt:lpstr>
      <vt:lpstr>No hysteresis (R1 = 8e^(-3)Ω ; R0 = 8e^(-3)Ω ):</vt:lpstr>
      <vt:lpstr>PowerPoint Presentation</vt:lpstr>
      <vt:lpstr>PowerPoint Presentation</vt:lpstr>
      <vt:lpstr>PowerPoint Presentation</vt:lpstr>
      <vt:lpstr>Next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Battery Cell parameter parsing    </dc:title>
  <dc:creator>Luka Novakovic</dc:creator>
  <cp:lastModifiedBy>Luka Novakovic</cp:lastModifiedBy>
  <cp:revision>11</cp:revision>
  <dcterms:created xsi:type="dcterms:W3CDTF">2022-12-09T19:37:37Z</dcterms:created>
  <dcterms:modified xsi:type="dcterms:W3CDTF">2022-12-12T21:51:32Z</dcterms:modified>
</cp:coreProperties>
</file>