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304" r:id="rId3"/>
    <p:sldId id="305" r:id="rId4"/>
    <p:sldId id="334" r:id="rId5"/>
    <p:sldId id="306" r:id="rId6"/>
    <p:sldId id="307" r:id="rId7"/>
    <p:sldId id="308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33" r:id="rId17"/>
    <p:sldId id="343" r:id="rId18"/>
    <p:sldId id="344" r:id="rId19"/>
    <p:sldId id="32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ndrey.moveax.ru/post/patterns-oop-creational-factory-method.aspx" TargetMode="External"/><Relationship Id="rId2" Type="http://schemas.openxmlformats.org/officeDocument/2006/relationships/hyperlink" Target="http://andrey.moveax.ru/post/patterns-oop-creational-singleton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047" y="291355"/>
            <a:ext cx="11107271" cy="784410"/>
          </a:xfrm>
        </p:spPr>
        <p:txBody>
          <a:bodyPr/>
          <a:lstStyle/>
          <a:p>
            <a:r>
              <a:rPr lang="en-US" sz="3600" dirty="0"/>
              <a:t>1</a:t>
            </a:r>
            <a:r>
              <a:rPr lang="en-US" sz="3600" dirty="0" smtClean="0"/>
              <a:t>. </a:t>
            </a:r>
            <a:r>
              <a:rPr lang="uk-UA" sz="3600" dirty="0" err="1"/>
              <a:t>Абстрактная</a:t>
            </a:r>
            <a:r>
              <a:rPr lang="uk-UA" sz="3600" dirty="0"/>
              <a:t> фабрика (</a:t>
            </a:r>
            <a:r>
              <a:rPr lang="en-US" sz="3600" dirty="0"/>
              <a:t>Abstract factory</a:t>
            </a:r>
            <a:r>
              <a:rPr lang="en-US" sz="3600" dirty="0" smtClean="0"/>
              <a:t>)</a:t>
            </a:r>
            <a:endParaRPr lang="uk-UA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9647" y="1196789"/>
            <a:ext cx="10232070" cy="502276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dirty="0" smtClean="0"/>
              <a:t>Введение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uk-UA" dirty="0" err="1" smtClean="0"/>
              <a:t>Применение</a:t>
            </a:r>
            <a:r>
              <a:rPr lang="en-US" dirty="0" smtClean="0"/>
              <a:t>.</a:t>
            </a:r>
            <a:endParaRPr lang="uk-UA" dirty="0" smtClean="0"/>
          </a:p>
          <a:p>
            <a:pPr marL="457200" indent="-457200">
              <a:buFont typeface="Wingdings 3" charset="2"/>
              <a:buAutoNum type="arabicPeriod"/>
            </a:pPr>
            <a:r>
              <a:rPr lang="ru-RU" dirty="0"/>
              <a:t>Схожие шаблоны и их отличия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ru-RU" dirty="0"/>
              <a:t>Реализация шаблона в общем виде</a:t>
            </a:r>
          </a:p>
          <a:p>
            <a:pPr marL="457200" indent="-457200">
              <a:buAutoNum type="arabicPeriod"/>
            </a:pPr>
            <a:r>
              <a:rPr lang="uk-UA" dirty="0" smtClean="0"/>
              <a:t>Приклад із </a:t>
            </a:r>
            <a:r>
              <a:rPr lang="en-US" dirty="0" err="1" smtClean="0"/>
              <a:t>CocaCola</a:t>
            </a:r>
            <a:r>
              <a:rPr lang="en-US" dirty="0" smtClean="0"/>
              <a:t> Pepsi</a:t>
            </a:r>
          </a:p>
          <a:p>
            <a:pPr marL="457200" indent="-457200">
              <a:buAutoNum type="arabicPeriod"/>
            </a:pPr>
            <a:r>
              <a:rPr lang="uk-UA" dirty="0" err="1" smtClean="0"/>
              <a:t>Назначение</a:t>
            </a:r>
            <a:endParaRPr lang="uk-UA" dirty="0" smtClean="0"/>
          </a:p>
          <a:p>
            <a:pPr marL="457200" indent="-457200">
              <a:buAutoNum type="arabicPeriod"/>
            </a:pPr>
            <a:r>
              <a:rPr lang="uk-UA" dirty="0" err="1" smtClean="0"/>
              <a:t>Диаграма</a:t>
            </a:r>
            <a:r>
              <a:rPr lang="uk-UA" dirty="0" smtClean="0"/>
              <a:t> </a:t>
            </a:r>
            <a:r>
              <a:rPr lang="en-US" dirty="0" smtClean="0"/>
              <a:t>UML</a:t>
            </a:r>
            <a:r>
              <a:rPr lang="uk-UA" dirty="0" smtClean="0"/>
              <a:t> </a:t>
            </a:r>
            <a:r>
              <a:rPr lang="uk-UA" dirty="0" err="1" smtClean="0"/>
              <a:t>Связи</a:t>
            </a:r>
            <a:r>
              <a:rPr lang="uk-UA" dirty="0" smtClean="0"/>
              <a:t> </a:t>
            </a:r>
            <a:r>
              <a:rPr lang="uk-UA" dirty="0" err="1" smtClean="0"/>
              <a:t>асоциации</a:t>
            </a:r>
            <a:r>
              <a:rPr lang="uk-UA" dirty="0" smtClean="0"/>
              <a:t>, </a:t>
            </a:r>
            <a:r>
              <a:rPr lang="uk-UA" dirty="0" err="1" smtClean="0"/>
              <a:t>Отношение</a:t>
            </a:r>
            <a:r>
              <a:rPr lang="uk-UA" dirty="0" smtClean="0"/>
              <a:t> </a:t>
            </a:r>
            <a:r>
              <a:rPr lang="uk-UA" dirty="0" err="1" smtClean="0"/>
              <a:t>зависимости</a:t>
            </a:r>
            <a:r>
              <a:rPr lang="uk-UA" dirty="0" smtClean="0"/>
              <a:t>, </a:t>
            </a:r>
            <a:r>
              <a:rPr lang="uk-UA" dirty="0" err="1" smtClean="0"/>
              <a:t>наследование</a:t>
            </a:r>
            <a:endParaRPr lang="uk-UA" dirty="0" smtClean="0"/>
          </a:p>
          <a:p>
            <a:pPr marL="457200" indent="-457200">
              <a:buAutoNum type="arabicPeriod"/>
            </a:pPr>
            <a:r>
              <a:rPr lang="uk-UA" dirty="0" smtClean="0"/>
              <a:t>Учасники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ru-RU" dirty="0" smtClean="0"/>
              <a:t>Домашнее задание – </a:t>
            </a:r>
            <a:r>
              <a:rPr lang="ru-RU" dirty="0" err="1" smtClean="0"/>
              <a:t>Написати</a:t>
            </a:r>
            <a:r>
              <a:rPr lang="ru-RU" dirty="0" smtClean="0"/>
              <a:t> треба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0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uk-UA" dirty="0"/>
              <a:t>Приклад із </a:t>
            </a:r>
            <a:r>
              <a:rPr lang="en-US" dirty="0" err="1"/>
              <a:t>CocaCola</a:t>
            </a:r>
            <a:r>
              <a:rPr lang="en-US" dirty="0"/>
              <a:t> Peps</a:t>
            </a:r>
            <a:r>
              <a:rPr lang="en-US" sz="2800" dirty="0"/>
              <a:t>i</a:t>
            </a:r>
            <a:br>
              <a:rPr lang="en-US" sz="2800" dirty="0"/>
            </a:br>
            <a:r>
              <a:rPr lang="en-US" sz="2800" dirty="0" smtClean="0"/>
              <a:t>Example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00_First_Abstract</a:t>
            </a:r>
            <a:endParaRPr lang="uk-UA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5885" t="14706" r="22957" b="6561"/>
          <a:stretch/>
        </p:blipFill>
        <p:spPr>
          <a:xfrm>
            <a:off x="3697941" y="132676"/>
            <a:ext cx="8041341" cy="659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uk-UA" dirty="0"/>
              <a:t>Приклад із </a:t>
            </a:r>
            <a:r>
              <a:rPr lang="en-US" dirty="0" err="1"/>
              <a:t>CocaCola</a:t>
            </a:r>
            <a:r>
              <a:rPr lang="en-US" dirty="0"/>
              <a:t> Pepsi</a:t>
            </a:r>
            <a:br>
              <a:rPr lang="en-US" dirty="0"/>
            </a:br>
            <a:endParaRPr lang="uk-UA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551982" y="1257189"/>
            <a:ext cx="10609077" cy="544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 smtClean="0"/>
              <a:t>Диаграма</a:t>
            </a:r>
            <a:r>
              <a:rPr lang="ru-RU" sz="2400" dirty="0" smtClean="0"/>
              <a:t> классов </a:t>
            </a:r>
            <a:r>
              <a:rPr lang="en-US" sz="2400" dirty="0" smtClean="0"/>
              <a:t>UML</a:t>
            </a:r>
            <a:endParaRPr lang="ru-RU" sz="24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7695" t="16912" r="6110" b="15625"/>
          <a:stretch/>
        </p:blipFill>
        <p:spPr>
          <a:xfrm>
            <a:off x="443753" y="1801906"/>
            <a:ext cx="11214847" cy="49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uk-UA" dirty="0"/>
              <a:t>Приклад із </a:t>
            </a:r>
            <a:r>
              <a:rPr lang="en-US" dirty="0" err="1"/>
              <a:t>CocaCola</a:t>
            </a:r>
            <a:r>
              <a:rPr lang="en-US" dirty="0"/>
              <a:t> Pepsi</a:t>
            </a:r>
            <a:br>
              <a:rPr lang="en-US" dirty="0"/>
            </a:br>
            <a:endParaRPr lang="uk-UA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511641" y="1109272"/>
            <a:ext cx="10609077" cy="1015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 err="1" smtClean="0"/>
              <a:t>После</a:t>
            </a:r>
            <a:r>
              <a:rPr lang="uk-UA" sz="2400" dirty="0" smtClean="0"/>
              <a:t> того, </a:t>
            </a:r>
            <a:r>
              <a:rPr lang="uk-UA" sz="2400" dirty="0" err="1" smtClean="0"/>
              <a:t>как</a:t>
            </a:r>
            <a:r>
              <a:rPr lang="uk-UA" sz="2400" dirty="0" smtClean="0"/>
              <a:t> м</a:t>
            </a:r>
            <a:r>
              <a:rPr lang="ru-RU" sz="2400" dirty="0" smtClean="0"/>
              <a:t>ы </a:t>
            </a:r>
            <a:r>
              <a:rPr lang="ru-RU" sz="2400" dirty="0" err="1" smtClean="0"/>
              <a:t>созжали</a:t>
            </a:r>
            <a:r>
              <a:rPr lang="ru-RU" sz="2400" dirty="0" smtClean="0"/>
              <a:t> </a:t>
            </a:r>
            <a:r>
              <a:rPr lang="en-US" sz="2400" dirty="0" smtClean="0"/>
              <a:t>Client, </a:t>
            </a:r>
            <a:r>
              <a:rPr lang="en-US" sz="2400" dirty="0" err="1" smtClean="0"/>
              <a:t>AbstractFactory</a:t>
            </a:r>
            <a:r>
              <a:rPr lang="en-US" sz="2400" dirty="0" smtClean="0"/>
              <a:t>, </a:t>
            </a:r>
            <a:r>
              <a:rPr lang="en-US" sz="2400" dirty="0" err="1" smtClean="0"/>
              <a:t>AbstractWater</a:t>
            </a:r>
            <a:r>
              <a:rPr lang="en-US" sz="2400" dirty="0" smtClean="0"/>
              <a:t>, </a:t>
            </a:r>
            <a:r>
              <a:rPr lang="en-US" sz="2400" dirty="0" err="1" smtClean="0"/>
              <a:t>AbstractBottle</a:t>
            </a:r>
            <a:r>
              <a:rPr lang="en-US" sz="2400" dirty="0" smtClean="0"/>
              <a:t>. </a:t>
            </a:r>
            <a:r>
              <a:rPr lang="ru-RU" sz="2400" dirty="0" smtClean="0"/>
              <a:t>Нужно создать конкретные классы.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8419" t="13347" r="7248" b="6367"/>
          <a:stretch/>
        </p:blipFill>
        <p:spPr>
          <a:xfrm>
            <a:off x="1004046" y="2021715"/>
            <a:ext cx="10972801" cy="55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uk-UA" dirty="0"/>
              <a:t>Приклад із </a:t>
            </a:r>
            <a:r>
              <a:rPr lang="en-US" dirty="0" err="1"/>
              <a:t>CocaCola</a:t>
            </a:r>
            <a:r>
              <a:rPr lang="en-US" dirty="0"/>
              <a:t> Pepsi</a:t>
            </a:r>
            <a:br>
              <a:rPr lang="en-US" dirty="0"/>
            </a:br>
            <a:endParaRPr lang="uk-UA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511641" y="1109271"/>
            <a:ext cx="10609077" cy="1620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sz="2400" dirty="0" err="1" smtClean="0"/>
              <a:t>После</a:t>
            </a:r>
            <a:r>
              <a:rPr lang="uk-UA" sz="2400" dirty="0" smtClean="0"/>
              <a:t> того, </a:t>
            </a:r>
            <a:r>
              <a:rPr lang="uk-UA" sz="2400" dirty="0" err="1" smtClean="0"/>
              <a:t>как</a:t>
            </a:r>
            <a:r>
              <a:rPr lang="uk-UA" sz="2400" dirty="0" smtClean="0"/>
              <a:t> м</a:t>
            </a:r>
            <a:r>
              <a:rPr lang="ru-RU" sz="2400" dirty="0" smtClean="0"/>
              <a:t>ы </a:t>
            </a:r>
            <a:r>
              <a:rPr lang="ru-RU" sz="2400" dirty="0" err="1" smtClean="0"/>
              <a:t>созжали</a:t>
            </a:r>
            <a:r>
              <a:rPr lang="ru-RU" sz="2400" dirty="0" smtClean="0"/>
              <a:t> </a:t>
            </a:r>
            <a:r>
              <a:rPr lang="en-US" sz="2400" dirty="0" smtClean="0"/>
              <a:t>Client, </a:t>
            </a:r>
            <a:r>
              <a:rPr lang="en-US" sz="2400" dirty="0" err="1" smtClean="0"/>
              <a:t>AbstractFactory</a:t>
            </a:r>
            <a:r>
              <a:rPr lang="en-US" sz="2400" dirty="0" smtClean="0"/>
              <a:t>, </a:t>
            </a:r>
            <a:r>
              <a:rPr lang="en-US" sz="2400" dirty="0" err="1" smtClean="0"/>
              <a:t>AbstractWater</a:t>
            </a:r>
            <a:r>
              <a:rPr lang="en-US" sz="2400" dirty="0" smtClean="0"/>
              <a:t>, </a:t>
            </a:r>
            <a:r>
              <a:rPr lang="en-US" sz="2400" dirty="0" err="1" smtClean="0"/>
              <a:t>AbstractBottle</a:t>
            </a:r>
            <a:r>
              <a:rPr lang="en-US" sz="2400" dirty="0" smtClean="0"/>
              <a:t>. </a:t>
            </a:r>
            <a:r>
              <a:rPr lang="ru-RU" sz="2400" dirty="0" smtClean="0"/>
              <a:t>Нужно создать конкретные классы.</a:t>
            </a:r>
          </a:p>
          <a:p>
            <a:pPr marL="0" indent="0">
              <a:buNone/>
            </a:pPr>
            <a:r>
              <a:rPr lang="en-US" sz="2400" dirty="0" smtClean="0"/>
              <a:t>Instantiate – </a:t>
            </a:r>
            <a:r>
              <a:rPr lang="uk-UA" sz="2400" dirty="0" smtClean="0"/>
              <a:t>опис</a:t>
            </a:r>
            <a:r>
              <a:rPr lang="ru-RU" sz="2400" dirty="0" err="1" smtClean="0"/>
              <a:t>ывает</a:t>
            </a:r>
            <a:r>
              <a:rPr lang="ru-RU" sz="2400" dirty="0" smtClean="0"/>
              <a:t> </a:t>
            </a:r>
            <a:r>
              <a:rPr lang="ru-RU" sz="2400" dirty="0" err="1" smtClean="0"/>
              <a:t>познее</a:t>
            </a:r>
            <a:r>
              <a:rPr lang="ru-RU" sz="2400" dirty="0" smtClean="0"/>
              <a:t> связывание</a:t>
            </a:r>
          </a:p>
          <a:p>
            <a:pPr marL="0" indent="0">
              <a:buNone/>
            </a:pPr>
            <a:r>
              <a:rPr lang="en-US" sz="2400" dirty="0" smtClean="0"/>
              <a:t>Create – </a:t>
            </a:r>
            <a:r>
              <a:rPr lang="ru-RU" sz="2400" dirty="0" smtClean="0"/>
              <a:t>ранее связывание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59" y="2700945"/>
            <a:ext cx="9608765" cy="831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uk-UA" dirty="0"/>
              <a:t>Приклад із </a:t>
            </a:r>
            <a:r>
              <a:rPr lang="en-US" dirty="0" err="1"/>
              <a:t>CocaCola</a:t>
            </a:r>
            <a:r>
              <a:rPr lang="en-US" dirty="0"/>
              <a:t> Pepsi</a:t>
            </a:r>
            <a:br>
              <a:rPr lang="en-US" dirty="0"/>
            </a:br>
            <a:endParaRPr lang="uk-UA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511641" y="1109271"/>
            <a:ext cx="10609077" cy="1620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Теперь посмотрим как выглядит код </a:t>
            </a:r>
            <a:r>
              <a:rPr lang="ru-RU" sz="2400" dirty="0" err="1" smtClean="0"/>
              <a:t>реалзиации</a:t>
            </a:r>
            <a:r>
              <a:rPr lang="ru-RU" sz="2400" dirty="0" smtClean="0"/>
              <a:t>. </a:t>
            </a:r>
            <a:r>
              <a:rPr lang="en-US" sz="2400" dirty="0"/>
              <a:t>Example </a:t>
            </a:r>
            <a:r>
              <a:rPr lang="en-US" sz="2400" b="1" dirty="0"/>
              <a:t>000_CocaCola_Pepsi</a:t>
            </a:r>
            <a:endParaRPr lang="ru-RU" sz="2400" b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41" y="2051544"/>
            <a:ext cx="11489071" cy="1586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5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uk-UA" dirty="0"/>
              <a:t>Приклад із </a:t>
            </a:r>
            <a:r>
              <a:rPr lang="en-US" dirty="0" err="1"/>
              <a:t>CocaCola</a:t>
            </a:r>
            <a:r>
              <a:rPr lang="en-US" dirty="0"/>
              <a:t> Pepsi</a:t>
            </a:r>
            <a:br>
              <a:rPr lang="en-US" dirty="0"/>
            </a:br>
            <a:endParaRPr lang="uk-UA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511641" y="1109272"/>
            <a:ext cx="10609077" cy="9884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uk-UA" sz="2400" dirty="0" smtClean="0"/>
              <a:t>До </a:t>
            </a:r>
            <a:r>
              <a:rPr lang="uk-UA" sz="2400" dirty="0" err="1" smtClean="0"/>
              <a:t>примера</a:t>
            </a:r>
            <a:r>
              <a:rPr lang="en-US" sz="2400" dirty="0" smtClean="0"/>
              <a:t> </a:t>
            </a:r>
            <a:r>
              <a:rPr lang="en-US" sz="2400" b="1" dirty="0" smtClean="0"/>
              <a:t>000_CocaCola_Pepsi</a:t>
            </a:r>
            <a:r>
              <a:rPr lang="uk-UA" sz="2400" b="1" dirty="0" smtClean="0"/>
              <a:t>. </a:t>
            </a:r>
            <a:r>
              <a:rPr lang="uk-UA" sz="2400" dirty="0" err="1" smtClean="0"/>
              <a:t>Добвить</a:t>
            </a:r>
            <a:r>
              <a:rPr lang="uk-UA" sz="2400" dirty="0" smtClean="0"/>
              <a:t> </a:t>
            </a:r>
            <a:r>
              <a:rPr lang="uk-UA" sz="2400" dirty="0" err="1" smtClean="0"/>
              <a:t>кр</a:t>
            </a:r>
            <a:r>
              <a:rPr lang="ru-RU" sz="2400" dirty="0" err="1" smtClean="0"/>
              <a:t>ышку</a:t>
            </a:r>
            <a:r>
              <a:rPr lang="ru-RU" sz="2400" dirty="0"/>
              <a:t> (крышку для закрытия банки с </a:t>
            </a:r>
            <a:r>
              <a:rPr lang="ru-RU" sz="2400" dirty="0" smtClean="0"/>
              <a:t>водой) и этикетку. Добавить новую фабрику </a:t>
            </a:r>
            <a:r>
              <a:rPr lang="en-US" sz="2400" dirty="0" err="1" smtClean="0"/>
              <a:t>Revo</a:t>
            </a:r>
            <a:r>
              <a:rPr lang="en-US" sz="2400" dirty="0"/>
              <a:t>.</a:t>
            </a:r>
            <a:endParaRPr lang="ru-RU" sz="2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41" y="2021715"/>
            <a:ext cx="11442794" cy="1310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uk-UA" dirty="0" err="1"/>
              <a:t>Назначение</a:t>
            </a:r>
            <a:r>
              <a:rPr lang="ru-RU" dirty="0" smtClean="0"/>
              <a:t> </a:t>
            </a:r>
            <a:endParaRPr lang="uk-UA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210524" y="2917901"/>
            <a:ext cx="11133512" cy="10557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400" dirty="0" err="1" smtClean="0"/>
              <a:t>Порождение</a:t>
            </a:r>
            <a:r>
              <a:rPr lang="uk-UA" sz="2400" dirty="0" smtClean="0"/>
              <a:t> </a:t>
            </a:r>
            <a:r>
              <a:rPr lang="uk-UA" sz="2400" dirty="0" err="1" smtClean="0"/>
              <a:t>симейст</a:t>
            </a:r>
            <a:r>
              <a:rPr lang="uk-UA" sz="2400" dirty="0" smtClean="0"/>
              <a:t> </a:t>
            </a:r>
            <a:r>
              <a:rPr lang="uk-UA" sz="2400" dirty="0" err="1" smtClean="0"/>
              <a:t>взаимодействующих</a:t>
            </a:r>
            <a:r>
              <a:rPr lang="uk-UA" sz="2400" dirty="0" smtClean="0"/>
              <a:t> </a:t>
            </a:r>
            <a:r>
              <a:rPr lang="uk-UA" sz="2400" dirty="0" err="1" smtClean="0"/>
              <a:t>продкуктов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9149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30"/>
            <a:ext cx="10206318" cy="912443"/>
          </a:xfrm>
        </p:spPr>
        <p:txBody>
          <a:bodyPr/>
          <a:lstStyle/>
          <a:p>
            <a:r>
              <a:rPr lang="en-US" sz="2400" dirty="0"/>
              <a:t>7</a:t>
            </a:r>
            <a:r>
              <a:rPr lang="en-US" sz="2400" dirty="0" smtClean="0"/>
              <a:t>. </a:t>
            </a:r>
            <a:r>
              <a:rPr lang="uk-UA" sz="2400" dirty="0" err="1"/>
              <a:t>Диаграма</a:t>
            </a:r>
            <a:r>
              <a:rPr lang="uk-UA" sz="2400" dirty="0"/>
              <a:t> </a:t>
            </a:r>
            <a:r>
              <a:rPr lang="en-US" sz="2400" dirty="0" smtClean="0"/>
              <a:t>UML</a:t>
            </a:r>
            <a:r>
              <a:rPr lang="uk-UA" sz="2400" dirty="0" smtClean="0"/>
              <a:t> </a:t>
            </a:r>
            <a:r>
              <a:rPr lang="uk-UA" sz="2400" dirty="0" err="1"/>
              <a:t>Диаграма</a:t>
            </a:r>
            <a:r>
              <a:rPr lang="uk-UA" sz="2400" dirty="0"/>
              <a:t> </a:t>
            </a:r>
            <a:r>
              <a:rPr lang="en-US" sz="2400" dirty="0"/>
              <a:t>UML</a:t>
            </a:r>
            <a:r>
              <a:rPr lang="uk-UA" sz="2400" dirty="0"/>
              <a:t> </a:t>
            </a:r>
            <a:r>
              <a:rPr lang="uk-UA" sz="2400" dirty="0" err="1"/>
              <a:t>Связи</a:t>
            </a:r>
            <a:r>
              <a:rPr lang="uk-UA" sz="2400" dirty="0"/>
              <a:t> </a:t>
            </a:r>
            <a:r>
              <a:rPr lang="uk-UA" sz="2400" dirty="0" err="1"/>
              <a:t>асоциации</a:t>
            </a:r>
            <a:r>
              <a:rPr lang="uk-UA" sz="2400" dirty="0"/>
              <a:t>, </a:t>
            </a:r>
            <a:r>
              <a:rPr lang="uk-UA" sz="2400" dirty="0" err="1"/>
              <a:t>Отношение</a:t>
            </a:r>
            <a:r>
              <a:rPr lang="uk-UA" sz="2400" dirty="0"/>
              <a:t> </a:t>
            </a:r>
            <a:r>
              <a:rPr lang="uk-UA" sz="2400" dirty="0" err="1"/>
              <a:t>зависимости</a:t>
            </a:r>
            <a:r>
              <a:rPr lang="uk-UA" sz="2400" dirty="0"/>
              <a:t>, </a:t>
            </a:r>
            <a:r>
              <a:rPr lang="uk-UA" sz="2400" dirty="0" err="1"/>
              <a:t>наследование</a:t>
            </a:r>
            <a:endParaRPr lang="uk-UA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6453" y="904150"/>
            <a:ext cx="8946541" cy="410246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Пример </a:t>
            </a:r>
            <a:r>
              <a:rPr lang="en-US" b="1" dirty="0"/>
              <a:t>001_AbstractFactory</a:t>
            </a:r>
            <a:endParaRPr lang="uk-UA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965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6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30"/>
            <a:ext cx="10206318" cy="912443"/>
          </a:xfrm>
        </p:spPr>
        <p:txBody>
          <a:bodyPr/>
          <a:lstStyle/>
          <a:p>
            <a:r>
              <a:rPr lang="uk-UA" sz="2400" dirty="0" smtClean="0"/>
              <a:t>8</a:t>
            </a:r>
            <a:r>
              <a:rPr lang="en-US" sz="2400" dirty="0" smtClean="0"/>
              <a:t>. </a:t>
            </a:r>
            <a:r>
              <a:rPr lang="uk-UA" sz="2400" dirty="0" smtClean="0"/>
              <a:t>Учасники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4954" t="21882" r="16859" b="4039"/>
          <a:stretch/>
        </p:blipFill>
        <p:spPr>
          <a:xfrm>
            <a:off x="484093" y="653051"/>
            <a:ext cx="9103660" cy="617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ru-RU" dirty="0"/>
              <a:t>9</a:t>
            </a:r>
            <a:r>
              <a:rPr lang="ru-RU" dirty="0" smtClean="0"/>
              <a:t>. Домашнее </a:t>
            </a:r>
            <a:r>
              <a:rPr lang="ru-RU" dirty="0"/>
              <a:t>задание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1"/>
            <a:ext cx="10609077" cy="1862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 smtClean="0"/>
              <a:t>Створити програму </a:t>
            </a:r>
            <a:r>
              <a:rPr lang="en-US" sz="2400" dirty="0" smtClean="0"/>
              <a:t>Windows Forms. </a:t>
            </a:r>
            <a:r>
              <a:rPr lang="uk-UA" sz="2400" dirty="0" smtClean="0"/>
              <a:t>З можливістю зміни </a:t>
            </a:r>
            <a:r>
              <a:rPr lang="uk-UA" sz="2400" dirty="0" err="1" smtClean="0"/>
              <a:t>інтрейфейсу</a:t>
            </a:r>
            <a:r>
              <a:rPr lang="uk-UA" sz="2400" dirty="0" smtClean="0"/>
              <a:t> форми на основі тем оформлення. Зробити на основі прикладу </a:t>
            </a:r>
            <a:r>
              <a:rPr lang="en-US" sz="2400" b="1" dirty="0" smtClean="0"/>
              <a:t>002_WidgetFactory</a:t>
            </a:r>
            <a:r>
              <a:rPr lang="uk-UA" sz="2400" b="1" dirty="0" smtClean="0"/>
              <a:t>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2374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1. </a:t>
            </a:r>
            <a:r>
              <a:rPr lang="ru-RU" dirty="0"/>
              <a:t>Введение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553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 err="1"/>
              <a:t>Порождающий</a:t>
            </a:r>
            <a:r>
              <a:rPr lang="uk-UA" sz="2400" dirty="0"/>
              <a:t> шаблон </a:t>
            </a:r>
            <a:r>
              <a:rPr lang="uk-UA" sz="2400" dirty="0" err="1"/>
              <a:t>проектирования</a:t>
            </a:r>
            <a:r>
              <a:rPr lang="uk-UA" sz="2400" dirty="0"/>
              <a:t> (</a:t>
            </a:r>
            <a:r>
              <a:rPr lang="en-US" sz="2400" dirty="0"/>
              <a:t>Creational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r>
              <a:rPr lang="ru-RU" sz="2400" b="1" dirty="0"/>
              <a:t>Абстрактная фабрика </a:t>
            </a:r>
            <a:r>
              <a:rPr lang="ru-RU" sz="2400" dirty="0"/>
              <a:t>предоставляет интерфейс, позволяющий порождать семейства объектов c заданными интерфейсами. При этом их реализации могут варьироваться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8188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2. </a:t>
            </a:r>
            <a:r>
              <a:rPr lang="uk-UA" dirty="0" err="1"/>
              <a:t>Применение</a:t>
            </a:r>
            <a:r>
              <a:rPr lang="en-US" dirty="0"/>
              <a:t>.</a:t>
            </a:r>
            <a:br>
              <a:rPr lang="en-US" dirty="0"/>
            </a:br>
            <a:r>
              <a:rPr lang="uk-UA" dirty="0"/>
              <a:t/>
            </a:r>
            <a:br>
              <a:rPr lang="uk-UA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646111" y="1109271"/>
            <a:ext cx="10609077" cy="41888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Данный </a:t>
            </a:r>
            <a:r>
              <a:rPr lang="ru-RU" sz="2400" dirty="0" smtClean="0"/>
              <a:t>шаблон </a:t>
            </a:r>
            <a:r>
              <a:rPr lang="ru-RU" sz="2400" dirty="0"/>
              <a:t>используется в случае, если</a:t>
            </a:r>
            <a:r>
              <a:rPr lang="ru-RU" sz="2400" dirty="0" smtClean="0"/>
              <a:t>:</a:t>
            </a:r>
          </a:p>
          <a:p>
            <a:r>
              <a:rPr lang="ru-RU" sz="2400" dirty="0"/>
              <a:t>система не должна зависеть от способа создания и реализации входящих в нее объектов;</a:t>
            </a:r>
          </a:p>
          <a:p>
            <a:r>
              <a:rPr lang="ru-RU" sz="2400" dirty="0"/>
              <a:t>(и) система работает с семействами объектов;</a:t>
            </a:r>
          </a:p>
          <a:p>
            <a:r>
              <a:rPr lang="ru-RU" sz="2400" dirty="0"/>
              <a:t>(и) входящие в семейство объекты должны использоваться совместно.</a:t>
            </a:r>
          </a:p>
          <a:p>
            <a:pPr marL="0" indent="0">
              <a:buNone/>
            </a:pPr>
            <a:r>
              <a:rPr lang="ru-RU" sz="2400" dirty="0" smtClean="0"/>
              <a:t>Часто </a:t>
            </a:r>
            <a:r>
              <a:rPr lang="ru-RU" sz="2400" dirty="0"/>
              <a:t>можно увидеть совместное использование </a:t>
            </a:r>
            <a:r>
              <a:rPr lang="ru-RU" sz="2400" b="1" dirty="0"/>
              <a:t>Абстрактной фабрики</a:t>
            </a:r>
            <a:r>
              <a:rPr lang="ru-RU" sz="2400" dirty="0"/>
              <a:t> с другими шаблонами:</a:t>
            </a:r>
          </a:p>
          <a:p>
            <a:r>
              <a:rPr lang="ru-RU" sz="2400" dirty="0">
                <a:hlinkClick r:id="rId2"/>
              </a:rPr>
              <a:t>Одиночка</a:t>
            </a:r>
            <a:r>
              <a:rPr lang="ru-RU" sz="2400" dirty="0"/>
              <a:t> – если не требуется больше одного ее экземпляра;</a:t>
            </a:r>
          </a:p>
          <a:p>
            <a:r>
              <a:rPr lang="ru-RU" sz="2400" dirty="0">
                <a:hlinkClick r:id="rId3"/>
              </a:rPr>
              <a:t>Фабричный метод</a:t>
            </a:r>
            <a:r>
              <a:rPr lang="ru-RU" sz="2400" dirty="0"/>
              <a:t> – для создания ее экземпляров.</a:t>
            </a:r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0071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 smtClean="0"/>
              <a:t>2. </a:t>
            </a:r>
            <a:r>
              <a:rPr lang="uk-UA" dirty="0" err="1"/>
              <a:t>Применение</a:t>
            </a:r>
            <a:r>
              <a:rPr lang="en-US" dirty="0"/>
              <a:t>.</a:t>
            </a:r>
            <a:br>
              <a:rPr lang="en-US" dirty="0"/>
            </a:br>
            <a:r>
              <a:rPr lang="uk-UA" dirty="0"/>
              <a:t/>
            </a:r>
            <a:br>
              <a:rPr lang="uk-UA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23381" y="1109272"/>
            <a:ext cx="4746160" cy="44847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Обратите внимание, клиентский код использует в работе </a:t>
            </a:r>
            <a:r>
              <a:rPr lang="ru-RU" sz="2400" b="1" dirty="0"/>
              <a:t>только интерфейсы</a:t>
            </a:r>
            <a:r>
              <a:rPr lang="ru-RU" sz="2400" dirty="0"/>
              <a:t>. Реализации Абстрактной фабрики и порождаемых ею объектов скрыты.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Такой </a:t>
            </a:r>
            <a:r>
              <a:rPr lang="ru-RU" sz="2400" dirty="0"/>
              <a:t>подход уменьшает зависимости между объектами и повышает гибкость, за счет возможности изменения реализаций.</a:t>
            </a:r>
            <a:endParaRPr lang="ru-RU" sz="24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3611" t="21494" r="24404" b="3264"/>
          <a:stretch/>
        </p:blipFill>
        <p:spPr>
          <a:xfrm>
            <a:off x="5257800" y="551330"/>
            <a:ext cx="6763871" cy="521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uk-UA" dirty="0"/>
              <a:t>3</a:t>
            </a:r>
            <a:r>
              <a:rPr lang="uk-UA" dirty="0" smtClean="0"/>
              <a:t>. </a:t>
            </a:r>
            <a:r>
              <a:rPr lang="ru-RU" dirty="0"/>
              <a:t>Схожие шаблоны и их отличия</a:t>
            </a:r>
            <a:br>
              <a:rPr lang="ru-RU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1590" t="48643" r="38235" b="18196"/>
          <a:stretch/>
        </p:blipFill>
        <p:spPr>
          <a:xfrm>
            <a:off x="331548" y="1627093"/>
            <a:ext cx="11300702" cy="398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3" y="196829"/>
            <a:ext cx="11390931" cy="912443"/>
          </a:xfrm>
        </p:spPr>
        <p:txBody>
          <a:bodyPr/>
          <a:lstStyle/>
          <a:p>
            <a:r>
              <a:rPr lang="uk-UA" dirty="0"/>
              <a:t>4</a:t>
            </a:r>
            <a:r>
              <a:rPr lang="uk-UA" dirty="0" smtClean="0"/>
              <a:t>. </a:t>
            </a:r>
            <a:r>
              <a:rPr lang="ru-RU" dirty="0"/>
              <a:t>Реализация шаблона в общем виде</a:t>
            </a:r>
            <a:br>
              <a:rPr lang="ru-RU" dirty="0"/>
            </a:br>
            <a:r>
              <a:rPr lang="uk-UA" dirty="0" smtClean="0"/>
              <a:t>. </a:t>
            </a: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109272"/>
            <a:ext cx="10609077" cy="4525045"/>
          </a:xfrm>
        </p:spPr>
        <p:txBody>
          <a:bodyPr>
            <a:normAutofit/>
          </a:bodyPr>
          <a:lstStyle/>
          <a:p>
            <a:r>
              <a:rPr lang="ru-RU" sz="2400" dirty="0"/>
              <a:t>разрабатываем </a:t>
            </a:r>
            <a:r>
              <a:rPr lang="ru-RU" sz="2400" b="1" dirty="0"/>
              <a:t>интерфейсы объектов семейства</a:t>
            </a:r>
            <a:r>
              <a:rPr lang="ru-RU" sz="2400" dirty="0"/>
              <a:t> и </a:t>
            </a:r>
            <a:r>
              <a:rPr lang="ru-RU" sz="2400" b="1" dirty="0"/>
              <a:t>Абстрактной фабрики</a:t>
            </a:r>
            <a:r>
              <a:rPr lang="ru-RU" sz="2400" dirty="0"/>
              <a:t>;</a:t>
            </a:r>
          </a:p>
          <a:p>
            <a:r>
              <a:rPr lang="ru-RU" sz="2400" b="1" dirty="0"/>
              <a:t>создаем семейства объектов </a:t>
            </a:r>
            <a:r>
              <a:rPr lang="ru-RU" sz="2400" dirty="0"/>
              <a:t>и </a:t>
            </a:r>
            <a:r>
              <a:rPr lang="ru-RU" sz="2400" b="1" dirty="0"/>
              <a:t>реализации Абстрактной фабрики</a:t>
            </a:r>
            <a:r>
              <a:rPr lang="ru-RU" sz="2400" dirty="0"/>
              <a:t> для них;</a:t>
            </a:r>
          </a:p>
          <a:p>
            <a:r>
              <a:rPr lang="ru-RU" sz="2400" dirty="0"/>
              <a:t>в программе, например, в зависимости от версии ОС, конфигурации или другого параметра, порождается необходимая реализация </a:t>
            </a:r>
            <a:r>
              <a:rPr lang="ru-RU" sz="2400" b="1" dirty="0" smtClean="0"/>
              <a:t>Абстрактной </a:t>
            </a:r>
            <a:r>
              <a:rPr lang="ru-RU" sz="2400" b="1" dirty="0"/>
              <a:t>фабрики</a:t>
            </a:r>
            <a:r>
              <a:rPr lang="ru-RU" sz="2400" dirty="0"/>
              <a:t>.</a:t>
            </a:r>
          </a:p>
          <a:p>
            <a:r>
              <a:rPr lang="ru-RU" sz="2400" dirty="0"/>
              <a:t>в дальнейшем используется только </a:t>
            </a:r>
            <a:r>
              <a:rPr lang="ru-RU" sz="2400" b="1" dirty="0"/>
              <a:t>интерфейсы</a:t>
            </a:r>
            <a:r>
              <a:rPr lang="ru-RU" sz="2400" dirty="0"/>
              <a:t> как </a:t>
            </a:r>
            <a:r>
              <a:rPr lang="ru-RU" sz="2400" b="1" dirty="0"/>
              <a:t>Абстрактной фабрики</a:t>
            </a:r>
            <a:r>
              <a:rPr lang="ru-RU" sz="2400" dirty="0"/>
              <a:t>, так и </a:t>
            </a:r>
            <a:r>
              <a:rPr lang="ru-RU" sz="2400" b="1" dirty="0"/>
              <a:t>порождаемых ей объектов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4059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uk-UA" dirty="0"/>
              <a:t>Приклад із </a:t>
            </a:r>
            <a:r>
              <a:rPr lang="en-US" dirty="0" err="1"/>
              <a:t>CocaCola</a:t>
            </a:r>
            <a:r>
              <a:rPr lang="en-US" dirty="0"/>
              <a:t> Pepsi</a:t>
            </a:r>
            <a:br>
              <a:rPr lang="en-US" dirty="0"/>
            </a:br>
            <a:endParaRPr lang="uk-UA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551982" y="1257189"/>
            <a:ext cx="10609077" cy="544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 smtClean="0"/>
              <a:t>У нас </a:t>
            </a:r>
            <a:r>
              <a:rPr lang="uk-UA" sz="2400" dirty="0" err="1" smtClean="0"/>
              <a:t>есть</a:t>
            </a:r>
            <a:r>
              <a:rPr lang="uk-UA" sz="2400" dirty="0" smtClean="0"/>
              <a:t> два </a:t>
            </a:r>
            <a:r>
              <a:rPr lang="uk-UA" sz="2400" dirty="0" err="1" smtClean="0"/>
              <a:t>семейства</a:t>
            </a:r>
            <a:r>
              <a:rPr lang="uk-UA" sz="2400" dirty="0" smtClean="0"/>
              <a:t> </a:t>
            </a:r>
            <a:r>
              <a:rPr lang="en-US" sz="2400" dirty="0" err="1" smtClean="0"/>
              <a:t>CocaCola</a:t>
            </a:r>
            <a:r>
              <a:rPr lang="ru-RU" sz="2400" dirty="0" smtClean="0"/>
              <a:t> и</a:t>
            </a:r>
            <a:r>
              <a:rPr lang="en-US" sz="2400" dirty="0" smtClean="0"/>
              <a:t> </a:t>
            </a:r>
            <a:r>
              <a:rPr lang="en-US" sz="2400" dirty="0"/>
              <a:t>Pepsi</a:t>
            </a:r>
            <a:endParaRPr lang="ru-RU" sz="24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2396" t="40886" r="26264" b="37589"/>
          <a:stretch/>
        </p:blipFill>
        <p:spPr>
          <a:xfrm>
            <a:off x="551981" y="1949821"/>
            <a:ext cx="8140924" cy="22591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2706" t="66290" r="26572" b="14318"/>
          <a:stretch/>
        </p:blipFill>
        <p:spPr>
          <a:xfrm>
            <a:off x="658906" y="4383740"/>
            <a:ext cx="8053172" cy="20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uk-UA" dirty="0"/>
              <a:t>Приклад із </a:t>
            </a:r>
            <a:r>
              <a:rPr lang="en-US" dirty="0" err="1"/>
              <a:t>CocaCola</a:t>
            </a:r>
            <a:r>
              <a:rPr lang="en-US" dirty="0"/>
              <a:t> Pepsi</a:t>
            </a:r>
            <a:br>
              <a:rPr lang="en-US" dirty="0"/>
            </a:br>
            <a:endParaRPr lang="uk-UA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551982" y="1257188"/>
            <a:ext cx="10609077" cy="5224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Сперва  требуется  создать  абстрактные  классы  для  задания  типов  продуктов  (</a:t>
            </a:r>
            <a:r>
              <a:rPr lang="ru-RU" sz="2400" b="1" dirty="0" err="1"/>
              <a:t>AbstractWater</a:t>
            </a:r>
            <a:r>
              <a:rPr lang="ru-RU" sz="2400" dirty="0"/>
              <a:t>  и </a:t>
            </a:r>
            <a:r>
              <a:rPr lang="ru-RU" sz="2400" b="1" dirty="0" err="1" smtClean="0"/>
              <a:t>AbstractBottle</a:t>
            </a:r>
            <a:r>
              <a:rPr lang="ru-RU" sz="2400" dirty="0"/>
              <a:t>)  и  типа  фабрик  (</a:t>
            </a:r>
            <a:r>
              <a:rPr lang="ru-RU" sz="2400" b="1" dirty="0" err="1"/>
              <a:t>AbstractFactory</a:t>
            </a:r>
            <a:r>
              <a:rPr lang="ru-RU" sz="2400" dirty="0"/>
              <a:t>).  Описать  интерфейсы  взаимодействия  с  каждым </a:t>
            </a:r>
            <a:r>
              <a:rPr lang="ru-RU" sz="2400" dirty="0" smtClean="0"/>
              <a:t>типом </a:t>
            </a:r>
            <a:r>
              <a:rPr lang="ru-RU" sz="2400" dirty="0"/>
              <a:t>продукта и фабрики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/>
              <a:t>Далее требуется создать конкретный класс </a:t>
            </a:r>
            <a:r>
              <a:rPr lang="ru-RU" sz="2400" b="1" dirty="0" err="1"/>
              <a:t>Client</a:t>
            </a:r>
            <a:r>
              <a:rPr lang="ru-RU" sz="2400" dirty="0"/>
              <a:t> в котором абстрактно (без реализации) описать </a:t>
            </a:r>
            <a:r>
              <a:rPr lang="ru-RU" sz="2400" dirty="0" smtClean="0"/>
              <a:t>процессы  </a:t>
            </a:r>
            <a:r>
              <a:rPr lang="ru-RU" sz="2400" dirty="0"/>
              <a:t>порождения  </a:t>
            </a:r>
            <a:r>
              <a:rPr lang="ru-RU" sz="2400" b="1" dirty="0"/>
              <a:t>экземпляров</a:t>
            </a:r>
            <a:r>
              <a:rPr lang="ru-RU" sz="2400" dirty="0"/>
              <a:t>  </a:t>
            </a:r>
            <a:r>
              <a:rPr lang="ru-RU" sz="2400" b="1" dirty="0"/>
              <a:t>типов</a:t>
            </a:r>
            <a:r>
              <a:rPr lang="ru-RU" sz="2400" dirty="0"/>
              <a:t>  </a:t>
            </a:r>
            <a:r>
              <a:rPr lang="ru-RU" sz="2400" b="1" dirty="0"/>
              <a:t>продуктов</a:t>
            </a:r>
            <a:r>
              <a:rPr lang="ru-RU" sz="2400" dirty="0"/>
              <a:t>  и  </a:t>
            </a:r>
            <a:r>
              <a:rPr lang="ru-RU" sz="2400" b="1" dirty="0"/>
              <a:t>варианты</a:t>
            </a:r>
            <a:r>
              <a:rPr lang="ru-RU" sz="2400" dirty="0"/>
              <a:t>  </a:t>
            </a:r>
            <a:r>
              <a:rPr lang="ru-RU" sz="2400" b="1" dirty="0"/>
              <a:t>использования</a:t>
            </a:r>
            <a:r>
              <a:rPr lang="ru-RU" sz="2400" dirty="0"/>
              <a:t>  этих  типов  продуктов, </a:t>
            </a:r>
            <a:r>
              <a:rPr lang="ru-RU" sz="2400" dirty="0" smtClean="0"/>
              <a:t>через  </a:t>
            </a:r>
            <a:r>
              <a:rPr lang="ru-RU" sz="2400" dirty="0"/>
              <a:t>имеющиеся  у  них  </a:t>
            </a:r>
            <a:r>
              <a:rPr lang="ru-RU" sz="2400" b="1" dirty="0"/>
              <a:t>абстрактные</a:t>
            </a:r>
            <a:r>
              <a:rPr lang="ru-RU" sz="2400" dirty="0"/>
              <a:t>  </a:t>
            </a:r>
            <a:r>
              <a:rPr lang="ru-RU" sz="2400" b="1" dirty="0"/>
              <a:t>интерфейсы</a:t>
            </a:r>
            <a:r>
              <a:rPr lang="ru-RU" sz="2400" dirty="0"/>
              <a:t>.  Также  класс  </a:t>
            </a:r>
            <a:r>
              <a:rPr lang="ru-RU" sz="2400" b="1" dirty="0" err="1"/>
              <a:t>Client</a:t>
            </a:r>
            <a:r>
              <a:rPr lang="ru-RU" sz="2400" dirty="0"/>
              <a:t>  </a:t>
            </a:r>
            <a:r>
              <a:rPr lang="ru-RU" sz="2400" b="1" dirty="0"/>
              <a:t>реализует</a:t>
            </a:r>
            <a:r>
              <a:rPr lang="ru-RU" sz="2400" dirty="0"/>
              <a:t>  идею  </a:t>
            </a:r>
            <a:r>
              <a:rPr lang="ru-RU" sz="2400" b="1" dirty="0"/>
              <a:t>инкапсуляции</a:t>
            </a:r>
            <a:r>
              <a:rPr lang="ru-RU" sz="2400" dirty="0"/>
              <a:t> </a:t>
            </a:r>
            <a:r>
              <a:rPr lang="ru-RU" sz="2400" b="1" dirty="0" smtClean="0"/>
              <a:t>вариаций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ru-RU" sz="2400" b="1" dirty="0"/>
              <a:t>сокрытие частей программной системы</a:t>
            </a:r>
            <a:r>
              <a:rPr lang="ru-RU" sz="2400" dirty="0"/>
              <a:t>). </a:t>
            </a:r>
          </a:p>
          <a:p>
            <a:pPr marL="0" indent="0"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7035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24" y="196829"/>
            <a:ext cx="10206318" cy="912443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uk-UA" dirty="0"/>
              <a:t>Приклад із </a:t>
            </a:r>
            <a:r>
              <a:rPr lang="en-US" dirty="0" err="1"/>
              <a:t>CocaCola</a:t>
            </a:r>
            <a:r>
              <a:rPr lang="en-US" dirty="0"/>
              <a:t> Pepsi</a:t>
            </a:r>
            <a:br>
              <a:rPr lang="en-US" dirty="0"/>
            </a:br>
            <a:endParaRPr lang="uk-UA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551982" y="1257189"/>
            <a:ext cx="10609077" cy="544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 smtClean="0"/>
              <a:t>Диаграма</a:t>
            </a:r>
            <a:r>
              <a:rPr lang="ru-RU" sz="2400" dirty="0" smtClean="0"/>
              <a:t> классов </a:t>
            </a:r>
            <a:r>
              <a:rPr lang="en-US" sz="2400" dirty="0" smtClean="0"/>
              <a:t>UML</a:t>
            </a:r>
            <a:endParaRPr lang="ru-RU" sz="24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7695" t="16912" r="6110" b="15625"/>
          <a:stretch/>
        </p:blipFill>
        <p:spPr>
          <a:xfrm>
            <a:off x="443753" y="1801906"/>
            <a:ext cx="11214847" cy="49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3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17216</TotalTime>
  <Words>514</Words>
  <Application>Microsoft Office PowerPoint</Application>
  <PresentationFormat>Широкоэкранный</PresentationFormat>
  <Paragraphs>57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Ион</vt:lpstr>
      <vt:lpstr>1. Абстрактная фабрика (Abstract factory)</vt:lpstr>
      <vt:lpstr>1. Введение  </vt:lpstr>
      <vt:lpstr>2. Применение.   </vt:lpstr>
      <vt:lpstr>2. Применение.   </vt:lpstr>
      <vt:lpstr>3. Схожие шаблоны и их отличия   </vt:lpstr>
      <vt:lpstr>4. Реализация шаблона в общем виде .  </vt:lpstr>
      <vt:lpstr>5. Приклад із CocaCola Pepsi </vt:lpstr>
      <vt:lpstr>5. Приклад із CocaCola Pepsi </vt:lpstr>
      <vt:lpstr>5. Приклад із CocaCola Pepsi </vt:lpstr>
      <vt:lpstr>5. Приклад із CocaCola Pepsi Example 00_First_Abstract</vt:lpstr>
      <vt:lpstr>5. Приклад із CocaCola Pepsi </vt:lpstr>
      <vt:lpstr>5. Приклад із CocaCola Pepsi </vt:lpstr>
      <vt:lpstr>5. Приклад із CocaCola Pepsi </vt:lpstr>
      <vt:lpstr>5. Приклад із CocaCola Pepsi </vt:lpstr>
      <vt:lpstr>5. Приклад із CocaCola Pepsi </vt:lpstr>
      <vt:lpstr>6. Назначение </vt:lpstr>
      <vt:lpstr>7. Диаграма UML Диаграма UML Связи асоциации, Отношение зависимости, наследование</vt:lpstr>
      <vt:lpstr>8. Учасники</vt:lpstr>
      <vt:lpstr>9. Домашнее задание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Стек технології ASP.NET</dc:title>
  <dc:creator>Novak</dc:creator>
  <cp:lastModifiedBy>Novak</cp:lastModifiedBy>
  <cp:revision>428</cp:revision>
  <dcterms:created xsi:type="dcterms:W3CDTF">2015-08-14T20:23:11Z</dcterms:created>
  <dcterms:modified xsi:type="dcterms:W3CDTF">2016-02-27T11:36:02Z</dcterms:modified>
</cp:coreProperties>
</file>