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304" r:id="rId3"/>
    <p:sldId id="373" r:id="rId4"/>
    <p:sldId id="399" r:id="rId5"/>
    <p:sldId id="400" r:id="rId6"/>
    <p:sldId id="374" r:id="rId7"/>
    <p:sldId id="375" r:id="rId8"/>
    <p:sldId id="401" r:id="rId9"/>
    <p:sldId id="402" r:id="rId10"/>
    <p:sldId id="403" r:id="rId11"/>
    <p:sldId id="404" r:id="rId12"/>
    <p:sldId id="394" r:id="rId13"/>
    <p:sldId id="405" r:id="rId14"/>
    <p:sldId id="406" r:id="rId15"/>
    <p:sldId id="315" r:id="rId16"/>
    <p:sldId id="32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047" y="291355"/>
            <a:ext cx="11107271" cy="784410"/>
          </a:xfrm>
        </p:spPr>
        <p:txBody>
          <a:bodyPr/>
          <a:lstStyle/>
          <a:p>
            <a:r>
              <a:rPr lang="en-US" sz="3600" dirty="0"/>
              <a:t>4</a:t>
            </a:r>
            <a:r>
              <a:rPr lang="en-US" sz="3600" dirty="0" smtClean="0"/>
              <a:t>. </a:t>
            </a:r>
            <a:r>
              <a:rPr lang="ru-RU" sz="3600"/>
              <a:t>Уровни экземпляров сервисов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9647" y="1447161"/>
            <a:ext cx="10232070" cy="5022761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uk-UA" dirty="0" err="1" smtClean="0"/>
              <a:t>Ведение</a:t>
            </a:r>
            <a:endParaRPr lang="uk-UA" dirty="0" smtClean="0"/>
          </a:p>
          <a:p>
            <a:pPr marL="457200" indent="-457200">
              <a:buAutoNum type="arabicPeriod"/>
            </a:pPr>
            <a:r>
              <a:rPr lang="uk-UA" dirty="0" smtClean="0"/>
              <a:t>Служб</a:t>
            </a:r>
            <a:r>
              <a:rPr lang="ru-RU" dirty="0" smtClean="0"/>
              <a:t>ы уровня сеанса</a:t>
            </a:r>
          </a:p>
          <a:p>
            <a:pPr marL="457200" indent="-457200">
              <a:buAutoNum type="arabicPeriod"/>
            </a:pPr>
            <a:r>
              <a:rPr lang="ru-RU" dirty="0" smtClean="0"/>
              <a:t>Службы уровня вызова</a:t>
            </a:r>
          </a:p>
          <a:p>
            <a:pPr marL="457200" indent="-457200">
              <a:buAutoNum type="arabicPeriod"/>
            </a:pPr>
            <a:r>
              <a:rPr lang="uk-UA" dirty="0" err="1"/>
              <a:t>Синглетные</a:t>
            </a:r>
            <a:r>
              <a:rPr lang="uk-UA" dirty="0"/>
              <a:t> </a:t>
            </a:r>
            <a:r>
              <a:rPr lang="uk-UA" dirty="0" err="1" smtClean="0"/>
              <a:t>службы</a:t>
            </a:r>
            <a:endParaRPr lang="uk-UA" dirty="0" smtClean="0"/>
          </a:p>
          <a:p>
            <a:pPr marL="457200" indent="-457200">
              <a:buAutoNum type="arabicPeriod"/>
            </a:pPr>
            <a:r>
              <a:rPr lang="uk-UA" dirty="0" err="1"/>
              <a:t>Демаркационные</a:t>
            </a:r>
            <a:r>
              <a:rPr lang="uk-UA" dirty="0"/>
              <a:t> </a:t>
            </a:r>
            <a:r>
              <a:rPr lang="uk-UA" dirty="0" err="1" smtClean="0"/>
              <a:t>операции</a:t>
            </a:r>
            <a:endParaRPr lang="uk-UA" dirty="0" smtClean="0"/>
          </a:p>
          <a:p>
            <a:pPr marL="457200" indent="-457200">
              <a:buAutoNum type="arabicPeriod"/>
            </a:pPr>
            <a:r>
              <a:rPr lang="ru-RU" dirty="0" smtClean="0"/>
              <a:t>Каналы</a:t>
            </a:r>
          </a:p>
          <a:p>
            <a:pPr marL="457200" indent="-457200">
              <a:buAutoNum type="arabicPeriod"/>
            </a:pPr>
            <a:r>
              <a:rPr lang="ru-RU" dirty="0" smtClean="0"/>
              <a:t>Стек каналов</a:t>
            </a:r>
          </a:p>
          <a:p>
            <a:pPr marL="457200" indent="-457200">
              <a:buAutoNum type="arabicPeriod"/>
            </a:pPr>
            <a:r>
              <a:rPr lang="ru-RU" dirty="0" smtClean="0"/>
              <a:t>Элементы привязки</a:t>
            </a:r>
          </a:p>
          <a:p>
            <a:pPr marL="457200" indent="-457200">
              <a:buAutoNum type="arabicPeriod"/>
            </a:pPr>
            <a:r>
              <a:rPr lang="uk-UA" dirty="0" err="1" smtClean="0"/>
              <a:t>Привязки</a:t>
            </a:r>
            <a:endParaRPr lang="uk-UA" dirty="0" smtClean="0"/>
          </a:p>
          <a:p>
            <a:pPr marL="457200" indent="-457200">
              <a:buAutoNum type="arabicPeriod"/>
            </a:pPr>
            <a:r>
              <a:rPr lang="uk-UA" dirty="0" err="1"/>
              <a:t>Кодировки</a:t>
            </a:r>
            <a:r>
              <a:rPr lang="uk-UA" dirty="0"/>
              <a:t> </a:t>
            </a:r>
            <a:r>
              <a:rPr lang="uk-UA" dirty="0" err="1" smtClean="0"/>
              <a:t>сообщений</a:t>
            </a:r>
            <a:endParaRPr lang="uk-UA" dirty="0" smtClean="0"/>
          </a:p>
          <a:p>
            <a:pPr marL="457200" indent="-457200">
              <a:buAutoNum type="arabicPeriod"/>
            </a:pPr>
            <a:r>
              <a:rPr lang="ru-RU" dirty="0" smtClean="0"/>
              <a:t>Выводы</a:t>
            </a:r>
          </a:p>
          <a:p>
            <a:pPr marL="457200" indent="-457200">
              <a:buAutoNum type="arabicPeriod"/>
            </a:pPr>
            <a:r>
              <a:rPr lang="ru-RU" dirty="0" smtClean="0"/>
              <a:t>Домашнее задание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9. </a:t>
            </a:r>
            <a:r>
              <a:rPr lang="uk-UA" dirty="0" err="1"/>
              <a:t>Привязки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10524" y="1109272"/>
            <a:ext cx="11510830" cy="1795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sz="2400" dirty="0" smtClean="0"/>
              <a:t>В привязке у нас задается способ транспортировки, способ кодирования сообщений и протоколы участвующие в </a:t>
            </a:r>
            <a:r>
              <a:rPr lang="ru-RU" sz="2400" dirty="0" err="1" smtClean="0"/>
              <a:t>комуникации</a:t>
            </a:r>
            <a:r>
              <a:rPr lang="ru-RU" sz="2400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458" t="26342" r="10554" b="4428"/>
          <a:stretch/>
        </p:blipFill>
        <p:spPr>
          <a:xfrm>
            <a:off x="533401" y="2904565"/>
            <a:ext cx="11187953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9. </a:t>
            </a:r>
            <a:r>
              <a:rPr lang="uk-UA" dirty="0" err="1"/>
              <a:t>Привязки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802" t="23239" r="14792" b="14512"/>
          <a:stretch/>
        </p:blipFill>
        <p:spPr>
          <a:xfrm>
            <a:off x="210524" y="2012505"/>
            <a:ext cx="11743911" cy="484549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10524" y="974801"/>
            <a:ext cx="11510830" cy="903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Example </a:t>
            </a:r>
            <a:r>
              <a:rPr lang="en-US" sz="2400" b="1" dirty="0" smtClean="0"/>
              <a:t>006_BindingElementShowWCF</a:t>
            </a:r>
            <a:r>
              <a:rPr lang="uk-UA" sz="2400" b="1" dirty="0" smtClean="0"/>
              <a:t> </a:t>
            </a:r>
            <a:r>
              <a:rPr lang="en-US" sz="2400" b="1" dirty="0" smtClean="0"/>
              <a:t>007_NetTcpBinding</a:t>
            </a:r>
            <a:endParaRPr lang="uk-UA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008_NetNamedPipeBinding</a:t>
            </a:r>
            <a:r>
              <a:rPr lang="uk-UA" sz="2400" b="1" dirty="0" smtClean="0"/>
              <a:t> </a:t>
            </a:r>
            <a:r>
              <a:rPr lang="en-US" sz="2400" b="1" dirty="0" smtClean="0"/>
              <a:t>009_BasicHttpBinding</a:t>
            </a:r>
            <a:r>
              <a:rPr lang="ru-RU" sz="2400" b="1" dirty="0" smtClean="0"/>
              <a:t> </a:t>
            </a:r>
            <a:r>
              <a:rPr lang="en-US" sz="2400" b="1" dirty="0"/>
              <a:t>010_CustomBinding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617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10. </a:t>
            </a:r>
            <a:r>
              <a:rPr lang="uk-UA" dirty="0" err="1"/>
              <a:t>Кодировки</a:t>
            </a:r>
            <a:r>
              <a:rPr lang="uk-UA" dirty="0"/>
              <a:t> </a:t>
            </a:r>
            <a:r>
              <a:rPr lang="uk-UA" dirty="0" err="1"/>
              <a:t>сообщений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8904" y="1210235"/>
            <a:ext cx="104887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WCF </a:t>
            </a:r>
            <a:r>
              <a:rPr lang="uk-UA" sz="2800" dirty="0" err="1"/>
              <a:t>поставляется</a:t>
            </a:r>
            <a:r>
              <a:rPr lang="uk-UA" sz="2800" dirty="0"/>
              <a:t> с </a:t>
            </a:r>
            <a:r>
              <a:rPr lang="uk-UA" sz="2800" dirty="0" err="1"/>
              <a:t>тремя</a:t>
            </a:r>
            <a:r>
              <a:rPr lang="uk-UA" sz="2800" dirty="0"/>
              <a:t> </a:t>
            </a:r>
            <a:r>
              <a:rPr lang="uk-UA" sz="2800" dirty="0" err="1"/>
              <a:t>кодировщиками</a:t>
            </a:r>
            <a:r>
              <a:rPr lang="uk-UA" sz="2800" dirty="0"/>
              <a:t>: </a:t>
            </a:r>
          </a:p>
          <a:p>
            <a:r>
              <a:rPr lang="uk-UA" sz="2800" dirty="0"/>
              <a:t>1</a:t>
            </a:r>
            <a:r>
              <a:rPr lang="uk-UA" sz="2800" dirty="0" smtClean="0"/>
              <a:t>. </a:t>
            </a:r>
            <a:r>
              <a:rPr lang="uk-UA" sz="2800" b="1" dirty="0" err="1" smtClean="0"/>
              <a:t>Текстовый</a:t>
            </a:r>
            <a:r>
              <a:rPr lang="uk-UA" sz="2800" b="1" dirty="0" smtClean="0"/>
              <a:t> </a:t>
            </a:r>
            <a:endParaRPr lang="uk-UA" sz="2800" b="1" dirty="0"/>
          </a:p>
          <a:p>
            <a:r>
              <a:rPr lang="uk-UA" sz="2800" dirty="0"/>
              <a:t>2</a:t>
            </a:r>
            <a:r>
              <a:rPr lang="uk-UA" sz="2800" dirty="0" smtClean="0"/>
              <a:t>. </a:t>
            </a:r>
            <a:r>
              <a:rPr lang="uk-UA" sz="2800" b="1" dirty="0" err="1" smtClean="0"/>
              <a:t>Бинарный</a:t>
            </a:r>
            <a:r>
              <a:rPr lang="uk-UA" sz="2800" b="1" dirty="0" smtClean="0"/>
              <a:t> </a:t>
            </a:r>
            <a:endParaRPr lang="uk-UA" sz="2800" b="1" dirty="0"/>
          </a:p>
          <a:p>
            <a:r>
              <a:rPr lang="uk-UA" sz="2800" dirty="0"/>
              <a:t>3</a:t>
            </a:r>
            <a:r>
              <a:rPr lang="uk-UA" sz="2800" dirty="0" smtClean="0"/>
              <a:t>. </a:t>
            </a:r>
            <a:r>
              <a:rPr lang="en-US" sz="2800" b="1" dirty="0" smtClean="0"/>
              <a:t>MTOM</a:t>
            </a:r>
            <a:r>
              <a:rPr lang="en-US" sz="2800" dirty="0" smtClean="0"/>
              <a:t> </a:t>
            </a:r>
            <a:r>
              <a:rPr lang="en-US" sz="2800" dirty="0"/>
              <a:t>(Message Transmission Optimization Mechanism) </a:t>
            </a:r>
          </a:p>
        </p:txBody>
      </p:sp>
    </p:spTree>
    <p:extLst>
      <p:ext uri="{BB962C8B-B14F-4D97-AF65-F5344CB8AC3E}">
        <p14:creationId xmlns:p14="http://schemas.microsoft.com/office/powerpoint/2010/main" val="18175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10. </a:t>
            </a:r>
            <a:r>
              <a:rPr lang="uk-UA" dirty="0" err="1"/>
              <a:t>Кодировки</a:t>
            </a:r>
            <a:r>
              <a:rPr lang="uk-UA" dirty="0"/>
              <a:t> </a:t>
            </a:r>
            <a:r>
              <a:rPr lang="uk-UA" dirty="0" err="1"/>
              <a:t>сообщений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595" t="16256" r="6628" b="3847"/>
          <a:stretch/>
        </p:blipFill>
        <p:spPr>
          <a:xfrm>
            <a:off x="210524" y="1109272"/>
            <a:ext cx="11551023" cy="5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10. </a:t>
            </a:r>
            <a:r>
              <a:rPr lang="uk-UA" dirty="0" err="1" smtClean="0"/>
              <a:t>Кодировки</a:t>
            </a:r>
            <a:r>
              <a:rPr lang="uk-UA" dirty="0" smtClean="0"/>
              <a:t> </a:t>
            </a:r>
            <a:r>
              <a:rPr lang="uk-UA" dirty="0" err="1"/>
              <a:t>сообщений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10524" y="974801"/>
            <a:ext cx="11510830" cy="90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sz="2400" dirty="0"/>
              <a:t>Выбор кодировки не влияет на структуру приложения</a:t>
            </a:r>
            <a:endParaRPr lang="ru-RU" sz="2400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714" t="30996" r="31638" b="4427"/>
          <a:stretch/>
        </p:blipFill>
        <p:spPr>
          <a:xfrm>
            <a:off x="2792433" y="1658644"/>
            <a:ext cx="6347011" cy="48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11. </a:t>
            </a:r>
            <a:r>
              <a:rPr lang="ru-RU" dirty="0" smtClean="0"/>
              <a:t>Выводы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6516" y="1290918"/>
            <a:ext cx="110265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 smtClean="0"/>
              <a:t>WCF </a:t>
            </a:r>
            <a:r>
              <a:rPr lang="ru-RU" sz="2800" dirty="0"/>
              <a:t>поддерживает </a:t>
            </a:r>
            <a:r>
              <a:rPr lang="ru-RU" sz="2800" b="1" dirty="0"/>
              <a:t>три типа активизации экземпляров</a:t>
            </a:r>
            <a:r>
              <a:rPr lang="ru-RU" sz="2800" dirty="0"/>
              <a:t>: службы уровня вызова, службы уровня сеанса и </a:t>
            </a:r>
            <a:r>
              <a:rPr lang="ru-RU" sz="2800" dirty="0" err="1"/>
              <a:t>синглетные</a:t>
            </a:r>
            <a:r>
              <a:rPr lang="ru-RU" sz="2800" dirty="0"/>
              <a:t> службы.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b="1" dirty="0" smtClean="0"/>
              <a:t>Стек </a:t>
            </a:r>
            <a:r>
              <a:rPr lang="ru-RU" sz="2800" b="1" dirty="0"/>
              <a:t>каналов</a:t>
            </a:r>
            <a:r>
              <a:rPr lang="ru-RU" sz="2800" dirty="0"/>
              <a:t>, это многоуровневый </a:t>
            </a:r>
            <a:r>
              <a:rPr lang="ru-RU" sz="2800" dirty="0" smtClean="0"/>
              <a:t>коммуникационный </a:t>
            </a:r>
            <a:r>
              <a:rPr lang="ru-RU" sz="2800" dirty="0"/>
              <a:t>стек, составленный из одного или нескольких каналов, обрабатывающих сообщения.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b="1" dirty="0" smtClean="0"/>
              <a:t>Привязки</a:t>
            </a:r>
            <a:r>
              <a:rPr lang="ru-RU" sz="2800" dirty="0" smtClean="0"/>
              <a:t> </a:t>
            </a:r>
            <a:r>
              <a:rPr lang="ru-RU" sz="2800" dirty="0"/>
              <a:t>– это заранее сконфигурированные стеки каналов для коммуникаций определенного вида. В комплекте с WCF поставляются девять готовых привязок.</a:t>
            </a:r>
          </a:p>
        </p:txBody>
      </p:sp>
    </p:spTree>
    <p:extLst>
      <p:ext uri="{BB962C8B-B14F-4D97-AF65-F5344CB8AC3E}">
        <p14:creationId xmlns:p14="http://schemas.microsoft.com/office/powerpoint/2010/main" val="11789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1</a:t>
            </a:r>
            <a:r>
              <a:rPr lang="ru-RU" dirty="0" smtClean="0"/>
              <a:t>. Домашнее </a:t>
            </a:r>
            <a:r>
              <a:rPr lang="ru-RU" dirty="0"/>
              <a:t>задание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1"/>
            <a:ext cx="10609077" cy="3718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Створити програму </a:t>
            </a:r>
            <a:r>
              <a:rPr lang="en-US" sz="2400" dirty="0" smtClean="0"/>
              <a:t>Windows Forms. </a:t>
            </a:r>
            <a:r>
              <a:rPr lang="uk-UA" sz="2400" dirty="0" smtClean="0"/>
              <a:t>У які</a:t>
            </a:r>
            <a:r>
              <a:rPr lang="en-US" sz="2400" dirty="0" smtClean="0"/>
              <a:t> </a:t>
            </a:r>
            <a:r>
              <a:rPr lang="uk-UA" sz="2400" dirty="0" smtClean="0"/>
              <a:t>є можливість входу у систему. Користувач вводить логін і пароль. Робиться запит до сервісу. Сервіс перевіряє чи такий користувач є в БД, якщо є то видає </a:t>
            </a:r>
            <a:r>
              <a:rPr lang="uk-UA" sz="2400" b="1" dirty="0" err="1" smtClean="0"/>
              <a:t>тікет</a:t>
            </a:r>
            <a:r>
              <a:rPr lang="uk-UA" sz="2400" dirty="0" smtClean="0"/>
              <a:t> (білет авторизації). Передбачити </a:t>
            </a:r>
            <a:r>
              <a:rPr lang="uk-UA" sz="2400" b="1" dirty="0" smtClean="0"/>
              <a:t>ролі</a:t>
            </a:r>
            <a:r>
              <a:rPr lang="uk-UA" sz="2400" dirty="0" smtClean="0"/>
              <a:t> для користувачів. Наприклад </a:t>
            </a:r>
            <a:r>
              <a:rPr lang="en-US" sz="2400" dirty="0" smtClean="0"/>
              <a:t>Admin, Manager.  </a:t>
            </a:r>
            <a:r>
              <a:rPr lang="uk-UA" sz="2400" dirty="0" smtClean="0"/>
              <a:t>Для </a:t>
            </a:r>
            <a:r>
              <a:rPr lang="en-US" sz="2400" dirty="0"/>
              <a:t>Admin </a:t>
            </a:r>
            <a:r>
              <a:rPr lang="uk-UA" sz="2400" dirty="0" smtClean="0"/>
              <a:t>дозволити редагування і видалення, для </a:t>
            </a:r>
            <a:r>
              <a:rPr lang="en-US" sz="2400" dirty="0" smtClean="0"/>
              <a:t>Manager</a:t>
            </a:r>
            <a:r>
              <a:rPr lang="uk-UA" sz="2400" dirty="0" smtClean="0"/>
              <a:t> тільки перегляд і пошук.</a:t>
            </a:r>
          </a:p>
          <a:p>
            <a:pPr marL="0" indent="0">
              <a:buNone/>
            </a:pPr>
            <a:r>
              <a:rPr lang="uk-UA" sz="2400" dirty="0" smtClean="0"/>
              <a:t>Служба має бути службою рівня сеансу. Кодування повідомлень проводити у бінарному вигляді. Створити свою власну </a:t>
            </a:r>
            <a:r>
              <a:rPr lang="uk-UA" sz="2400" dirty="0" err="1" smtClean="0"/>
              <a:t>привязку</a:t>
            </a:r>
            <a:r>
              <a:rPr lang="uk-UA" sz="2400" dirty="0" smtClean="0"/>
              <a:t> (</a:t>
            </a:r>
            <a:r>
              <a:rPr lang="en-US" sz="2400" dirty="0" smtClean="0"/>
              <a:t>binding)</a:t>
            </a:r>
            <a:r>
              <a:rPr lang="uk-UA" sz="2400" dirty="0" smtClean="0"/>
              <a:t> для роботи служби</a:t>
            </a:r>
            <a:r>
              <a:rPr lang="en-US" sz="2400" dirty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2374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uk-UA" dirty="0" err="1" smtClean="0"/>
              <a:t>Ведение</a:t>
            </a:r>
            <a:endParaRPr lang="uk-UA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0646" y="1371600"/>
            <a:ext cx="11134165" cy="445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sz="2400" dirty="0"/>
              <a:t>WCF поддерживает три типа активизации экземпляров </a:t>
            </a:r>
          </a:p>
          <a:p>
            <a:r>
              <a:rPr lang="ru-RU" sz="2400" b="1" dirty="0"/>
              <a:t>Службы уровня сеанса 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Создается </a:t>
            </a:r>
            <a:r>
              <a:rPr lang="ru-RU" sz="2400" dirty="0"/>
              <a:t>один экземпляр службы для каждого подключения клиента. </a:t>
            </a:r>
          </a:p>
          <a:p>
            <a:r>
              <a:rPr lang="ru-RU" sz="2400" b="1" dirty="0"/>
              <a:t>Службы уровня вызова 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Для </a:t>
            </a:r>
            <a:r>
              <a:rPr lang="ru-RU" sz="2400" dirty="0"/>
              <a:t>каждого клиентского запроса создается (и в </a:t>
            </a:r>
            <a:r>
              <a:rPr lang="ru-RU" sz="2400" dirty="0" smtClean="0"/>
              <a:t>последствии уничтожается</a:t>
            </a:r>
            <a:r>
              <a:rPr lang="ru-RU" sz="2400" dirty="0"/>
              <a:t>) </a:t>
            </a:r>
            <a:r>
              <a:rPr lang="ru-RU" sz="2400" dirty="0" smtClean="0"/>
              <a:t>новый </a:t>
            </a:r>
            <a:r>
              <a:rPr lang="ru-RU" sz="2400" dirty="0"/>
              <a:t>экземпляр службы. </a:t>
            </a:r>
          </a:p>
          <a:p>
            <a:r>
              <a:rPr lang="ru-RU" sz="2400" b="1" dirty="0" err="1"/>
              <a:t>Синглетные</a:t>
            </a:r>
            <a:r>
              <a:rPr lang="ru-RU" sz="2400" b="1" dirty="0"/>
              <a:t> службы 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Все </a:t>
            </a:r>
            <a:r>
              <a:rPr lang="ru-RU" sz="2400" dirty="0"/>
              <a:t>подключения клиентов обслуживаются одним экземпляром. </a:t>
            </a: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188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/>
              <a:t>2</a:t>
            </a:r>
            <a:r>
              <a:rPr lang="uk-UA" dirty="0" smtClean="0"/>
              <a:t>. </a:t>
            </a:r>
            <a:r>
              <a:rPr lang="uk-UA" dirty="0"/>
              <a:t>Служб</a:t>
            </a:r>
            <a:r>
              <a:rPr lang="ru-RU" dirty="0"/>
              <a:t>ы уровня сеанса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4954" t="24402" r="26161" b="4622"/>
          <a:stretch/>
        </p:blipFill>
        <p:spPr>
          <a:xfrm>
            <a:off x="4077617" y="787320"/>
            <a:ext cx="7845442" cy="607068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76517" y="1331260"/>
            <a:ext cx="3307976" cy="218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Example </a:t>
            </a:r>
            <a:endParaRPr lang="ru-RU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003_Session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999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3. </a:t>
            </a:r>
            <a:r>
              <a:rPr lang="ru-RU" dirty="0"/>
              <a:t>Службы уровня </a:t>
            </a:r>
            <a:r>
              <a:rPr lang="ru-RU" dirty="0" smtClean="0"/>
              <a:t>вызова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4334" t="27311" r="20890" b="3265"/>
          <a:stretch/>
        </p:blipFill>
        <p:spPr>
          <a:xfrm>
            <a:off x="3429146" y="938940"/>
            <a:ext cx="8762854" cy="591906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0" y="1331260"/>
            <a:ext cx="3307976" cy="2184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Example </a:t>
            </a:r>
            <a:endParaRPr lang="ru-RU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001_Call</a:t>
            </a:r>
            <a:endParaRPr lang="ru-RU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002_Call</a:t>
            </a:r>
            <a:endParaRPr lang="ru-RU" sz="2400" b="1" dirty="0" smtClean="0"/>
          </a:p>
          <a:p>
            <a:pPr marL="0" indent="0" algn="ctr">
              <a:buNone/>
            </a:pPr>
            <a:r>
              <a:rPr lang="uk-UA" sz="2400" dirty="0" err="1"/>
              <a:t>Состояние</a:t>
            </a:r>
            <a:r>
              <a:rPr lang="uk-UA" sz="2400" dirty="0"/>
              <a:t> </a:t>
            </a:r>
            <a:r>
              <a:rPr lang="uk-UA" sz="2400" dirty="0" err="1"/>
              <a:t>службы</a:t>
            </a:r>
            <a:r>
              <a:rPr lang="uk-UA" sz="2400" dirty="0"/>
              <a:t> </a:t>
            </a:r>
            <a:r>
              <a:rPr lang="uk-UA" sz="2400" dirty="0" err="1"/>
              <a:t>бывает</a:t>
            </a:r>
            <a:r>
              <a:rPr lang="uk-UA" sz="2400" dirty="0"/>
              <a:t> ВЫСОКОЗАТРАТНЫМ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26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/>
              <a:t>4</a:t>
            </a:r>
            <a:r>
              <a:rPr lang="uk-UA" dirty="0" smtClean="0"/>
              <a:t>. </a:t>
            </a:r>
            <a:r>
              <a:rPr lang="uk-UA" dirty="0" err="1"/>
              <a:t>Синглетные</a:t>
            </a:r>
            <a:r>
              <a:rPr lang="uk-UA" dirty="0"/>
              <a:t> </a:t>
            </a:r>
            <a:r>
              <a:rPr lang="uk-UA" dirty="0" err="1"/>
              <a:t>службы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4645" t="24014" r="23163" b="4427"/>
          <a:stretch/>
        </p:blipFill>
        <p:spPr>
          <a:xfrm>
            <a:off x="4433047" y="1109272"/>
            <a:ext cx="7758953" cy="5669412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76517" y="1331260"/>
            <a:ext cx="3307976" cy="218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Example </a:t>
            </a:r>
            <a:endParaRPr lang="ru-RU" sz="2400" b="1" dirty="0" smtClean="0"/>
          </a:p>
          <a:p>
            <a:pPr marL="0" indent="0" algn="ctr">
              <a:buNone/>
            </a:pPr>
            <a:r>
              <a:rPr lang="en-US" sz="2400" b="1" dirty="0"/>
              <a:t>004_Singleton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158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5. </a:t>
            </a:r>
            <a:r>
              <a:rPr lang="uk-UA" dirty="0" err="1" smtClean="0"/>
              <a:t>Демаркационные</a:t>
            </a:r>
            <a:r>
              <a:rPr lang="uk-UA" dirty="0" smtClean="0"/>
              <a:t> </a:t>
            </a:r>
            <a:r>
              <a:rPr lang="uk-UA" dirty="0" err="1"/>
              <a:t>операции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93286" y="1109272"/>
            <a:ext cx="72636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err="1">
                <a:latin typeface="Calibri,sans-serif"/>
              </a:rPr>
              <a:t>Определенный</a:t>
            </a:r>
            <a:r>
              <a:rPr lang="uk-UA" sz="2800" dirty="0">
                <a:latin typeface="Calibri,sans-serif"/>
              </a:rPr>
              <a:t> порядок </a:t>
            </a:r>
            <a:r>
              <a:rPr lang="uk-UA" sz="2800" dirty="0" err="1">
                <a:latin typeface="Calibri,sans-serif"/>
              </a:rPr>
              <a:t>вызова</a:t>
            </a:r>
            <a:r>
              <a:rPr lang="uk-UA" sz="2800" dirty="0">
                <a:latin typeface="Calibri,sans-serif"/>
              </a:rPr>
              <a:t> </a:t>
            </a:r>
            <a:r>
              <a:rPr lang="uk-UA" sz="2800" dirty="0" err="1">
                <a:latin typeface="Calibri,sans-serif"/>
              </a:rPr>
              <a:t>операций</a:t>
            </a:r>
            <a:r>
              <a:rPr lang="uk-UA" sz="2800" dirty="0" smtClean="0">
                <a:latin typeface="Calibri,sans-serif"/>
              </a:rPr>
              <a:t>.</a:t>
            </a:r>
          </a:p>
          <a:p>
            <a:pPr algn="ctr"/>
            <a:r>
              <a:rPr lang="en-US" sz="2800" b="1" dirty="0"/>
              <a:t>005_Demarcation</a:t>
            </a:r>
            <a:endParaRPr lang="uk-UA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2888" t="43794" r="18306" b="11797"/>
          <a:stretch/>
        </p:blipFill>
        <p:spPr>
          <a:xfrm>
            <a:off x="760739" y="2304103"/>
            <a:ext cx="965610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/>
              <a:t>6</a:t>
            </a:r>
            <a:r>
              <a:rPr lang="uk-UA" dirty="0" smtClean="0"/>
              <a:t>. </a:t>
            </a:r>
            <a:r>
              <a:rPr lang="ru-RU" dirty="0"/>
              <a:t>Каналы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6662" t="48061" r="7454" b="8888"/>
          <a:stretch/>
        </p:blipFill>
        <p:spPr>
          <a:xfrm>
            <a:off x="430305" y="3496235"/>
            <a:ext cx="11375849" cy="3039036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10524" y="1109272"/>
            <a:ext cx="11510830" cy="786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sz="2400" dirty="0"/>
              <a:t>Канал – это «труба», по которой курсируют все сообщения, получаемые и отправляемые WCF приложением. 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365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7. </a:t>
            </a:r>
            <a:r>
              <a:rPr lang="ru-RU" dirty="0"/>
              <a:t>Стек каналов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10524" y="1109272"/>
            <a:ext cx="11510830" cy="1795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sz="2400" dirty="0"/>
              <a:t>Стек каналов – это комбинация каналов</a:t>
            </a:r>
            <a:r>
              <a:rPr lang="ru-RU" sz="2400" dirty="0" smtClean="0"/>
              <a:t>.</a:t>
            </a:r>
          </a:p>
          <a:p>
            <a:pPr marL="0" indent="0" algn="ctr">
              <a:buNone/>
            </a:pPr>
            <a:r>
              <a:rPr lang="ru-RU" sz="2400" b="1" dirty="0" smtClean="0"/>
              <a:t>Протокол – </a:t>
            </a:r>
            <a:r>
              <a:rPr lang="ru-RU" sz="2400" dirty="0" smtClean="0"/>
              <a:t>формат по которому мы общаемся, как правильно </a:t>
            </a:r>
            <a:r>
              <a:rPr lang="ru-RU" sz="2400" dirty="0" err="1" smtClean="0"/>
              <a:t>общатся</a:t>
            </a:r>
            <a:r>
              <a:rPr lang="ru-RU" sz="2400" dirty="0" smtClean="0"/>
              <a:t>, обрабатывать сообщения</a:t>
            </a:r>
            <a:r>
              <a:rPr lang="en-US" sz="2400" dirty="0" smtClean="0"/>
              <a:t>. </a:t>
            </a:r>
            <a:r>
              <a:rPr lang="uk-UA" sz="2400" dirty="0" err="1" smtClean="0"/>
              <a:t>Трансформируют</a:t>
            </a:r>
            <a:r>
              <a:rPr lang="uk-UA" sz="2400" dirty="0" smtClean="0"/>
              <a:t> и </a:t>
            </a:r>
            <a:r>
              <a:rPr lang="uk-UA" sz="2400" dirty="0" err="1" smtClean="0"/>
              <a:t>изменяют</a:t>
            </a:r>
            <a:r>
              <a:rPr lang="uk-UA" sz="2400" dirty="0" smtClean="0"/>
              <a:t> </a:t>
            </a:r>
            <a:r>
              <a:rPr lang="uk-UA" sz="2400" dirty="0" err="1" smtClean="0"/>
              <a:t>сообщение</a:t>
            </a:r>
            <a:r>
              <a:rPr lang="uk-UA" sz="2400" dirty="0" smtClean="0"/>
              <a:t>. </a:t>
            </a:r>
            <a:r>
              <a:rPr lang="uk-UA" sz="2400" dirty="0" err="1" smtClean="0"/>
              <a:t>Например</a:t>
            </a:r>
            <a:r>
              <a:rPr lang="uk-UA" sz="2400" dirty="0" smtClean="0"/>
              <a:t> </a:t>
            </a:r>
            <a:r>
              <a:rPr lang="en-US" sz="2400" dirty="0" smtClean="0"/>
              <a:t>SOAP.</a:t>
            </a:r>
            <a:endParaRPr lang="ru-RU" sz="2400" dirty="0" smtClean="0"/>
          </a:p>
          <a:p>
            <a:pPr marL="0" indent="0" algn="ctr">
              <a:buNone/>
            </a:pPr>
            <a:r>
              <a:rPr lang="ru-RU" sz="2400" b="1" dirty="0" err="1" smtClean="0"/>
              <a:t>Траспорт</a:t>
            </a:r>
            <a:r>
              <a:rPr lang="ru-RU" sz="2400" b="1" dirty="0" smtClean="0"/>
              <a:t> – </a:t>
            </a:r>
            <a:r>
              <a:rPr lang="ru-RU" sz="2400" dirty="0" smtClean="0"/>
              <a:t>на каком </a:t>
            </a:r>
            <a:r>
              <a:rPr lang="ru-RU" sz="2400" dirty="0" err="1" smtClean="0"/>
              <a:t>траспорте</a:t>
            </a:r>
            <a:r>
              <a:rPr lang="ru-RU" sz="2400" dirty="0" smtClean="0"/>
              <a:t> будем вести, </a:t>
            </a:r>
            <a:r>
              <a:rPr lang="en-US" sz="2400" dirty="0" smtClean="0"/>
              <a:t>http,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ipc</a:t>
            </a:r>
            <a:r>
              <a:rPr lang="en-US" sz="2400" dirty="0" smtClean="0"/>
              <a:t>. </a:t>
            </a:r>
            <a:r>
              <a:rPr lang="uk-UA" sz="2400" dirty="0" err="1" smtClean="0"/>
              <a:t>Техничн</a:t>
            </a:r>
            <a:r>
              <a:rPr lang="ru-RU" sz="2400" dirty="0" err="1" smtClean="0"/>
              <a:t>ый</a:t>
            </a:r>
            <a:r>
              <a:rPr lang="ru-RU" sz="2400" dirty="0" smtClean="0"/>
              <a:t> канал.</a:t>
            </a:r>
            <a:endParaRPr lang="ru-RU" sz="2400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930" t="42631" r="14792" b="9664"/>
          <a:stretch/>
        </p:blipFill>
        <p:spPr>
          <a:xfrm>
            <a:off x="779929" y="3023630"/>
            <a:ext cx="10582835" cy="38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/>
              <a:t>8</a:t>
            </a:r>
            <a:r>
              <a:rPr lang="uk-UA" dirty="0" smtClean="0"/>
              <a:t>. </a:t>
            </a:r>
            <a:r>
              <a:rPr lang="ru-RU" dirty="0"/>
              <a:t>Элементы привязки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10524" y="1109272"/>
            <a:ext cx="11510830" cy="1795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sz="2400" dirty="0"/>
              <a:t>Чтобы упростить создание стеков каналов – </a:t>
            </a:r>
            <a:r>
              <a:rPr lang="ru-RU" sz="2400" b="1" dirty="0"/>
              <a:t>используют привязки</a:t>
            </a:r>
            <a:r>
              <a:rPr lang="ru-RU" sz="2400" b="1" dirty="0" smtClean="0"/>
              <a:t>.</a:t>
            </a:r>
          </a:p>
          <a:p>
            <a:pPr marL="0" indent="0" algn="ctr">
              <a:buNone/>
            </a:pPr>
            <a:r>
              <a:rPr lang="ru-RU" sz="2400" dirty="0" smtClean="0"/>
              <a:t>Мы можем создавать свой собственный канал привязок. Мы канал </a:t>
            </a:r>
            <a:r>
              <a:rPr lang="ru-RU" sz="2400" dirty="0" err="1" smtClean="0"/>
              <a:t>асоциируем</a:t>
            </a:r>
            <a:r>
              <a:rPr lang="ru-RU" sz="2400" dirty="0" smtClean="0"/>
              <a:t> с привязкой. Канал привязывает </a:t>
            </a:r>
            <a:r>
              <a:rPr lang="en-US" sz="2400" b="1" dirty="0" smtClean="0"/>
              <a:t>Service Consumer </a:t>
            </a:r>
            <a:r>
              <a:rPr lang="uk-UA" sz="2400" dirty="0" smtClean="0"/>
              <a:t>к</a:t>
            </a:r>
            <a:r>
              <a:rPr lang="uk-UA" sz="2400" b="1" dirty="0" smtClean="0"/>
              <a:t> </a:t>
            </a:r>
            <a:r>
              <a:rPr lang="en-US" sz="2400" b="1" dirty="0" smtClean="0"/>
              <a:t>Service Provider</a:t>
            </a:r>
            <a:r>
              <a:rPr lang="ru-RU" sz="2400" b="1" dirty="0" smtClean="0"/>
              <a:t>. </a:t>
            </a:r>
            <a:r>
              <a:rPr lang="ru-RU" sz="2400" dirty="0" smtClean="0"/>
              <a:t>Каждая привязка складывается с элементов привязки, которые представляют отдельные </a:t>
            </a:r>
            <a:r>
              <a:rPr lang="ru-RU" sz="2400" dirty="0" err="1" smtClean="0"/>
              <a:t>канальчики</a:t>
            </a:r>
            <a:r>
              <a:rPr lang="ru-RU" sz="2400" dirty="0" smtClean="0"/>
              <a:t> в стеке.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4827" t="46509" r="15515" b="5979"/>
          <a:stretch/>
        </p:blipFill>
        <p:spPr>
          <a:xfrm>
            <a:off x="1640541" y="3213847"/>
            <a:ext cx="9063318" cy="32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21009</TotalTime>
  <Words>423</Words>
  <Application>Microsoft Office PowerPoint</Application>
  <PresentationFormat>Широкоэкранный</PresentationFormat>
  <Paragraphs>64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Calibri,sans-serif</vt:lpstr>
      <vt:lpstr>Century Gothic</vt:lpstr>
      <vt:lpstr>Wingdings</vt:lpstr>
      <vt:lpstr>Wingdings 3</vt:lpstr>
      <vt:lpstr>Ион</vt:lpstr>
      <vt:lpstr>4. Уровни экземпляров сервисов</vt:lpstr>
      <vt:lpstr>1. Ведение</vt:lpstr>
      <vt:lpstr>2. Службы уровня сеанса</vt:lpstr>
      <vt:lpstr>3. Службы уровня вызова</vt:lpstr>
      <vt:lpstr>4. Синглетные службы</vt:lpstr>
      <vt:lpstr>5. Демаркационные операции</vt:lpstr>
      <vt:lpstr>6. Каналы</vt:lpstr>
      <vt:lpstr>7. Стек каналов</vt:lpstr>
      <vt:lpstr>8. Элементы привязки </vt:lpstr>
      <vt:lpstr>9. Привязки  </vt:lpstr>
      <vt:lpstr>9. Привязки  </vt:lpstr>
      <vt:lpstr>10. Кодировки сообщений </vt:lpstr>
      <vt:lpstr>10. Кодировки сообщений </vt:lpstr>
      <vt:lpstr>10. Кодировки сообщений  </vt:lpstr>
      <vt:lpstr>11. Выводы  </vt:lpstr>
      <vt:lpstr>11. Домашнее задание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технології ASP.NET</dc:title>
  <dc:creator>Novak</dc:creator>
  <cp:lastModifiedBy>Novak</cp:lastModifiedBy>
  <cp:revision>549</cp:revision>
  <dcterms:created xsi:type="dcterms:W3CDTF">2015-08-14T20:23:11Z</dcterms:created>
  <dcterms:modified xsi:type="dcterms:W3CDTF">2016-02-26T13:11:52Z</dcterms:modified>
</cp:coreProperties>
</file>