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304" r:id="rId3"/>
    <p:sldId id="307" r:id="rId4"/>
    <p:sldId id="313" r:id="rId5"/>
    <p:sldId id="308" r:id="rId6"/>
    <p:sldId id="312" r:id="rId7"/>
    <p:sldId id="309" r:id="rId8"/>
    <p:sldId id="310" r:id="rId9"/>
    <p:sldId id="311" r:id="rId10"/>
    <p:sldId id="305" r:id="rId11"/>
    <p:sldId id="306" r:id="rId12"/>
    <p:sldId id="314" r:id="rId13"/>
    <p:sldId id="315" r:id="rId14"/>
    <p:sldId id="316" r:id="rId15"/>
    <p:sldId id="29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047" y="291354"/>
            <a:ext cx="11107271" cy="1241611"/>
          </a:xfrm>
        </p:spPr>
        <p:txBody>
          <a:bodyPr/>
          <a:lstStyle/>
          <a:p>
            <a:r>
              <a:rPr lang="en-US" sz="3600" dirty="0"/>
              <a:t>2</a:t>
            </a:r>
            <a:r>
              <a:rPr lang="en-US" sz="3600" dirty="0" smtClean="0"/>
              <a:t>. </a:t>
            </a:r>
            <a:r>
              <a:rPr lang="ru-RU" sz="3600" dirty="0"/>
              <a:t>Использование сетевых протоколов HTTP, SMTP, FTP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4860" y="1532965"/>
            <a:ext cx="10232070" cy="502276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HTTP </a:t>
            </a:r>
            <a:r>
              <a:rPr lang="uk-UA" dirty="0" err="1" smtClean="0"/>
              <a:t>протокола</a:t>
            </a:r>
            <a:endParaRPr lang="uk-UA" dirty="0" smtClean="0"/>
          </a:p>
          <a:p>
            <a:pPr marL="457200" indent="-457200">
              <a:buAutoNum type="arabicPeriod"/>
            </a:pPr>
            <a:r>
              <a:rPr lang="ru-RU" dirty="0"/>
              <a:t>Классы для работы с </a:t>
            </a:r>
            <a:r>
              <a:rPr lang="ru-RU" dirty="0" smtClean="0"/>
              <a:t>HTTP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uk-UA" dirty="0" err="1"/>
              <a:t>Работа</a:t>
            </a:r>
            <a:r>
              <a:rPr lang="uk-UA" dirty="0"/>
              <a:t> с </a:t>
            </a:r>
            <a:r>
              <a:rPr lang="uk-UA" dirty="0" err="1"/>
              <a:t>электронной</a:t>
            </a:r>
            <a:r>
              <a:rPr lang="uk-UA" dirty="0"/>
              <a:t> </a:t>
            </a:r>
            <a:r>
              <a:rPr lang="uk-UA" dirty="0" err="1"/>
              <a:t>почтой</a:t>
            </a:r>
            <a:r>
              <a:rPr lang="uk-UA" dirty="0"/>
              <a:t> 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uk-UA" dirty="0" err="1"/>
              <a:t>Работа</a:t>
            </a:r>
            <a:r>
              <a:rPr lang="uk-UA" dirty="0"/>
              <a:t> с </a:t>
            </a:r>
            <a:r>
              <a:rPr lang="uk-UA" dirty="0" err="1"/>
              <a:t>электронной</a:t>
            </a:r>
            <a:r>
              <a:rPr lang="uk-UA" dirty="0"/>
              <a:t> </a:t>
            </a:r>
            <a:r>
              <a:rPr lang="uk-UA" dirty="0" err="1"/>
              <a:t>почтой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Протокол </a:t>
            </a:r>
            <a:r>
              <a:rPr lang="en-US" sz="2400" b="1" dirty="0" smtClean="0"/>
              <a:t>SMTP</a:t>
            </a:r>
          </a:p>
          <a:p>
            <a:pPr marL="0" indent="0">
              <a:buNone/>
            </a:pPr>
            <a:r>
              <a:rPr lang="ru-RU" sz="2400" dirty="0"/>
              <a:t>Протокол </a:t>
            </a:r>
            <a:r>
              <a:rPr lang="ru-RU" sz="2400" b="1" dirty="0"/>
              <a:t>SMTP</a:t>
            </a:r>
            <a:r>
              <a:rPr lang="ru-RU" sz="2400" dirty="0"/>
              <a:t> (</a:t>
            </a:r>
            <a:r>
              <a:rPr lang="ru-RU" sz="2400" dirty="0" err="1"/>
              <a:t>Simple</a:t>
            </a:r>
            <a:r>
              <a:rPr lang="ru-RU" sz="2400" dirty="0"/>
              <a:t> </a:t>
            </a:r>
            <a:r>
              <a:rPr lang="ru-RU" sz="2400" dirty="0" err="1"/>
              <a:t>Mail</a:t>
            </a:r>
            <a:r>
              <a:rPr lang="ru-RU" sz="2400" dirty="0"/>
              <a:t> </a:t>
            </a:r>
            <a:r>
              <a:rPr lang="ru-RU" sz="2400" dirty="0" err="1"/>
              <a:t>Transport</a:t>
            </a:r>
            <a:r>
              <a:rPr lang="ru-RU" sz="2400" dirty="0"/>
              <a:t> </a:t>
            </a:r>
            <a:r>
              <a:rPr lang="ru-RU" sz="2400" dirty="0" err="1"/>
              <a:t>Protocol</a:t>
            </a:r>
            <a:r>
              <a:rPr lang="ru-RU" sz="2400" dirty="0"/>
              <a:t>) определяет взаимодействие между </a:t>
            </a:r>
            <a:r>
              <a:rPr lang="ru-RU" sz="2400" dirty="0" smtClean="0"/>
              <a:t>серверами</a:t>
            </a:r>
            <a:r>
              <a:rPr lang="ru-RU" sz="2400" dirty="0"/>
              <a:t>, транспортирующими электронную почту и между клиентом и </a:t>
            </a:r>
            <a:r>
              <a:rPr lang="ru-RU" sz="2400" dirty="0" smtClean="0"/>
              <a:t>сервером(RFC </a:t>
            </a:r>
            <a:r>
              <a:rPr lang="ru-RU" sz="2400" dirty="0"/>
              <a:t>2821). Взаимодействие производится путем передачи </a:t>
            </a:r>
            <a:r>
              <a:rPr lang="ru-RU" sz="2400" dirty="0" smtClean="0"/>
              <a:t>ограниченного </a:t>
            </a:r>
            <a:r>
              <a:rPr lang="ru-RU" sz="2400" dirty="0"/>
              <a:t>списка команд, за которыми следуют данные. </a:t>
            </a:r>
          </a:p>
          <a:p>
            <a:pPr marL="0" indent="0">
              <a:buNone/>
            </a:pPr>
            <a:r>
              <a:rPr lang="ru-RU" sz="2400" b="1" dirty="0"/>
              <a:t>SMTP-сервером</a:t>
            </a:r>
            <a:r>
              <a:rPr lang="ru-RU" sz="2400" dirty="0"/>
              <a:t> называется программа, ожидающая запроса от клиента на </a:t>
            </a:r>
            <a:r>
              <a:rPr lang="ru-RU" sz="2400" dirty="0" smtClean="0"/>
              <a:t>передачу </a:t>
            </a:r>
            <a:r>
              <a:rPr lang="ru-RU" sz="2400" dirty="0"/>
              <a:t>почты или от другого SMTP-сервера на получение. SMTP-клиент – это </a:t>
            </a:r>
            <a:r>
              <a:rPr lang="ru-RU" sz="2400" dirty="0" smtClean="0"/>
              <a:t>программа</a:t>
            </a:r>
            <a:r>
              <a:rPr lang="ru-RU" sz="2400" dirty="0"/>
              <a:t>, обращающаяся к серверу для передачи ему почтового сообщения. </a:t>
            </a:r>
          </a:p>
          <a:p>
            <a:pPr marL="0" indent="0">
              <a:buNone/>
            </a:pPr>
            <a:r>
              <a:rPr lang="ru-RU" sz="2400" b="1" dirty="0"/>
              <a:t>SMTP-сервер</a:t>
            </a:r>
            <a:r>
              <a:rPr lang="ru-RU" sz="2400" dirty="0"/>
              <a:t> хранит базу зарегистрированных  пользователей и их паролей. </a:t>
            </a:r>
            <a:r>
              <a:rPr lang="ru-RU" sz="2400" dirty="0" smtClean="0"/>
              <a:t>Таким </a:t>
            </a:r>
            <a:r>
              <a:rPr lang="ru-RU" sz="2400" dirty="0"/>
              <a:t>образом, невозможна передача почтовых сообщений от </a:t>
            </a:r>
            <a:r>
              <a:rPr lang="ru-RU" sz="2400" dirty="0" smtClean="0"/>
              <a:t>незарегистрированных </a:t>
            </a:r>
            <a:r>
              <a:rPr lang="ru-RU" sz="2400" dirty="0"/>
              <a:t>пользователей. </a:t>
            </a:r>
          </a:p>
          <a:p>
            <a:pPr marL="0" indent="0">
              <a:buNone/>
            </a:pP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095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uk-UA" dirty="0" err="1"/>
              <a:t>Работа</a:t>
            </a:r>
            <a:r>
              <a:rPr lang="uk-UA" dirty="0"/>
              <a:t> с </a:t>
            </a:r>
            <a:r>
              <a:rPr lang="uk-UA" dirty="0" err="1"/>
              <a:t>электронной</a:t>
            </a:r>
            <a:r>
              <a:rPr lang="uk-UA" dirty="0"/>
              <a:t> </a:t>
            </a:r>
            <a:r>
              <a:rPr lang="uk-UA" dirty="0" err="1"/>
              <a:t>почтой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Классы .</a:t>
            </a:r>
            <a:r>
              <a:rPr lang="ru-RU" sz="2400" b="1" dirty="0" err="1"/>
              <a:t>Net</a:t>
            </a:r>
            <a:r>
              <a:rPr lang="ru-RU" sz="2400" b="1" dirty="0"/>
              <a:t>  для работы </a:t>
            </a:r>
            <a:r>
              <a:rPr lang="ru-RU" sz="2400" b="1" dirty="0" smtClean="0"/>
              <a:t>SMTP</a:t>
            </a:r>
            <a:endParaRPr lang="en-US" sz="2400" b="1" dirty="0" smtClean="0"/>
          </a:p>
          <a:p>
            <a:pPr marL="0" indent="0" algn="ctr">
              <a:buNone/>
            </a:pPr>
            <a:endParaRPr lang="ru-RU" sz="2400" b="1" dirty="0" smtClean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70913"/>
              </p:ext>
            </p:extLst>
          </p:nvPr>
        </p:nvGraphicFramePr>
        <p:xfrm>
          <a:off x="728878" y="1567543"/>
          <a:ext cx="10526310" cy="387355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31181"/>
                <a:gridCol w="8095129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Класс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Описание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MailMessage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Сообщение электронной почты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SmtpClient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Реализует отправку </a:t>
                      </a:r>
                      <a:r>
                        <a:rPr lang="ru-RU" dirty="0" err="1" smtClean="0"/>
                        <a:t>MailMessage</a:t>
                      </a:r>
                      <a:r>
                        <a:rPr lang="ru-RU" dirty="0" smtClean="0"/>
                        <a:t> через SMTP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MailAttacment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Вложения в почтовое сообщение 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uk-UA" b="1" dirty="0" err="1" smtClean="0"/>
                        <a:t>Перечисление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err="1" smtClean="0"/>
                        <a:t>Описание</a:t>
                      </a:r>
                      <a:endParaRPr lang="uk-UA" b="1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MailEncoding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кодирования Base46 или </a:t>
                      </a:r>
                      <a:r>
                        <a:rPr lang="ru-RU" dirty="0" err="1" smtClean="0"/>
                        <a:t>UUEncode</a:t>
                      </a:r>
                      <a:endParaRPr lang="uk-UA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MailFormat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Формат сообщения </a:t>
                      </a:r>
                      <a:r>
                        <a:rPr lang="ru-RU" dirty="0" err="1" smtClean="0"/>
                        <a:t>Text</a:t>
                      </a:r>
                      <a:r>
                        <a:rPr lang="ru-RU" dirty="0" smtClean="0"/>
                        <a:t> или HTML</a:t>
                      </a:r>
                      <a:endParaRPr lang="uk-UA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MailPriopity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High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Medium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Low</a:t>
                      </a:r>
                      <a:r>
                        <a:rPr lang="ru-RU" dirty="0" smtClean="0"/>
                        <a:t> – приоритет сообщения </a:t>
                      </a:r>
                      <a:endParaRPr lang="uk-UA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0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uk-UA" dirty="0" err="1"/>
              <a:t>Работа</a:t>
            </a:r>
            <a:r>
              <a:rPr lang="uk-UA" dirty="0"/>
              <a:t> с </a:t>
            </a:r>
            <a:r>
              <a:rPr lang="uk-UA" dirty="0" err="1"/>
              <a:t>электронной</a:t>
            </a:r>
            <a:r>
              <a:rPr lang="uk-UA" dirty="0"/>
              <a:t> </a:t>
            </a:r>
            <a:r>
              <a:rPr lang="uk-UA" dirty="0" err="1"/>
              <a:t>почтой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664" y="840330"/>
            <a:ext cx="10609077" cy="5531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Класс </a:t>
            </a:r>
            <a:r>
              <a:rPr lang="en-US" sz="2400" b="1" dirty="0" err="1"/>
              <a:t>MailMessage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 indent="0">
              <a:buNone/>
            </a:pPr>
            <a:r>
              <a:rPr lang="ru-RU" sz="2400" b="1" dirty="0"/>
              <a:t>Основной класс для формирования сообщения.</a:t>
            </a:r>
            <a:endParaRPr lang="ru-RU" sz="2400" b="1" dirty="0" smtClean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897736"/>
              </p:ext>
            </p:extLst>
          </p:nvPr>
        </p:nvGraphicFramePr>
        <p:xfrm>
          <a:off x="632664" y="1752773"/>
          <a:ext cx="10526310" cy="51867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31181"/>
                <a:gridCol w="8095129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Свойство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Описание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Attachments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Коллекция вложений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Bcc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Список для рассылки копий в виде строки почтовых адресов, разделенных _;_   (</a:t>
                      </a:r>
                      <a:r>
                        <a:rPr lang="ru-RU" dirty="0" err="1" smtClean="0"/>
                        <a:t>Blind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Carbon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Copy</a:t>
                      </a:r>
                      <a:r>
                        <a:rPr lang="ru-RU" dirty="0" smtClean="0"/>
                        <a:t>) 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Body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Тело сообщения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BodyFormat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Формат </a:t>
                      </a:r>
                      <a:r>
                        <a:rPr lang="uk-UA" dirty="0" err="1" smtClean="0"/>
                        <a:t>электронной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почты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MailFormat.Text</a:t>
                      </a:r>
                      <a:r>
                        <a:rPr lang="en-US" dirty="0" smtClean="0"/>
                        <a:t> </a:t>
                      </a:r>
                      <a:r>
                        <a:rPr lang="uk-UA" dirty="0" err="1" smtClean="0"/>
                        <a:t>или</a:t>
                      </a:r>
                      <a:r>
                        <a:rPr lang="uk-UA" dirty="0" smtClean="0"/>
                        <a:t> </a:t>
                      </a:r>
                      <a:r>
                        <a:rPr lang="en-US" dirty="0" err="1" smtClean="0"/>
                        <a:t>MailFormat.Html</a:t>
                      </a:r>
                      <a:endParaRPr lang="uk-UA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Cc 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0" dirty="0" smtClean="0"/>
                        <a:t>С</a:t>
                      </a:r>
                      <a:r>
                        <a:rPr lang="ru-RU" b="0" dirty="0" smtClean="0"/>
                        <a:t>писок для рассылки копий в виде строки почтовых адресов, </a:t>
                      </a:r>
                    </a:p>
                    <a:p>
                      <a:r>
                        <a:rPr lang="ru-RU" b="0" dirty="0" smtClean="0"/>
                        <a:t>разделенных _;_   (</a:t>
                      </a:r>
                      <a:r>
                        <a:rPr lang="ru-RU" b="0" dirty="0" err="1" smtClean="0"/>
                        <a:t>Carbon</a:t>
                      </a:r>
                      <a:r>
                        <a:rPr lang="ru-RU" b="0" dirty="0" smtClean="0"/>
                        <a:t> </a:t>
                      </a:r>
                      <a:r>
                        <a:rPr lang="ru-RU" b="0" dirty="0" err="1" smtClean="0"/>
                        <a:t>Copy</a:t>
                      </a:r>
                      <a:r>
                        <a:rPr lang="ru-RU" b="0" dirty="0" smtClean="0"/>
                        <a:t>) </a:t>
                      </a:r>
                      <a:endParaRPr lang="uk-UA" b="0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From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Почтовый адрес отправителя </a:t>
                      </a:r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Subject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Тема сообщения</a:t>
                      </a:r>
                      <a:endParaRPr lang="uk-UA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Почтовый адрес получателя </a:t>
                      </a:r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Priority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Приоритет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сообщения</a:t>
                      </a:r>
                      <a:r>
                        <a:rPr lang="uk-UA" dirty="0" smtClean="0"/>
                        <a:t>(</a:t>
                      </a:r>
                      <a:r>
                        <a:rPr lang="uk-UA" dirty="0" err="1" smtClean="0"/>
                        <a:t>перечисление</a:t>
                      </a:r>
                      <a:r>
                        <a:rPr lang="uk-UA" dirty="0" smtClean="0"/>
                        <a:t> </a:t>
                      </a:r>
                      <a:r>
                        <a:rPr lang="en-US" dirty="0" err="1" smtClean="0"/>
                        <a:t>MailPriority</a:t>
                      </a:r>
                      <a:r>
                        <a:rPr lang="en-US" dirty="0" smtClean="0"/>
                        <a:t>) </a:t>
                      </a:r>
                      <a:endParaRPr lang="uk-UA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UrlContentBase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HTTP-заголовок </a:t>
                      </a:r>
                      <a:r>
                        <a:rPr lang="ru-RU" dirty="0" err="1" smtClean="0"/>
                        <a:t>Content-Base</a:t>
                      </a:r>
                      <a:r>
                        <a:rPr lang="ru-RU" dirty="0" smtClean="0"/>
                        <a:t>. База для всех относительных </a:t>
                      </a:r>
                      <a:r>
                        <a:rPr lang="ru-RU" dirty="0" err="1" smtClean="0"/>
                        <a:t>Url</a:t>
                      </a:r>
                      <a:endParaRPr lang="uk-UA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UrlContentLocation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</a:t>
                      </a:r>
                      <a:r>
                        <a:rPr lang="uk-UA" dirty="0" smtClean="0"/>
                        <a:t>заголовок </a:t>
                      </a:r>
                      <a:r>
                        <a:rPr lang="en-US" dirty="0" smtClean="0"/>
                        <a:t>Content-Location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2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uk-UA" dirty="0" err="1"/>
              <a:t>Работа</a:t>
            </a:r>
            <a:r>
              <a:rPr lang="uk-UA" dirty="0"/>
              <a:t> с </a:t>
            </a:r>
            <a:r>
              <a:rPr lang="uk-UA" dirty="0" err="1"/>
              <a:t>электронной</a:t>
            </a:r>
            <a:r>
              <a:rPr lang="uk-UA" dirty="0"/>
              <a:t> </a:t>
            </a:r>
            <a:r>
              <a:rPr lang="uk-UA" dirty="0" err="1"/>
              <a:t>почтой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Класс </a:t>
            </a:r>
            <a:r>
              <a:rPr lang="en-US" sz="2400" b="1" dirty="0" smtClean="0"/>
              <a:t>Attachment</a:t>
            </a:r>
            <a:endParaRPr lang="uk-UA" sz="2400" b="1" dirty="0" smtClean="0"/>
          </a:p>
          <a:p>
            <a:pPr marL="0" indent="0">
              <a:buNone/>
            </a:pPr>
            <a:r>
              <a:rPr lang="ru-RU" sz="2400" dirty="0" smtClean="0"/>
              <a:t>Этот </a:t>
            </a:r>
            <a:r>
              <a:rPr lang="ru-RU" sz="2400" dirty="0"/>
              <a:t>класс предназначен для создания объекта вложения, который впоследствии </a:t>
            </a:r>
            <a:r>
              <a:rPr lang="ru-RU" sz="2400" dirty="0" smtClean="0"/>
              <a:t>присоединяется </a:t>
            </a:r>
            <a:r>
              <a:rPr lang="ru-RU" sz="2400" dirty="0"/>
              <a:t>к </a:t>
            </a:r>
            <a:r>
              <a:rPr lang="en-US" sz="2400" b="1" dirty="0" err="1" smtClean="0"/>
              <a:t>MailMessage.Attachments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Класс имеет 2 важных с точки зрения отправки почты свойства: </a:t>
            </a:r>
            <a:r>
              <a:rPr lang="en-US" sz="2400" b="1" dirty="0" err="1"/>
              <a:t>Attachment.Filename</a:t>
            </a:r>
            <a:r>
              <a:rPr lang="en-US" sz="2400" dirty="0"/>
              <a:t> – </a:t>
            </a:r>
            <a:r>
              <a:rPr lang="ru-RU" sz="2400" dirty="0" smtClean="0"/>
              <a:t>имя </a:t>
            </a:r>
            <a:r>
              <a:rPr lang="ru-RU" sz="2400" dirty="0"/>
              <a:t>присоединяемого файла, </a:t>
            </a:r>
            <a:r>
              <a:rPr lang="en-US" sz="2400" b="1" dirty="0" err="1" smtClean="0"/>
              <a:t>Attachment.Encoding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/>
              <a:t>тип кодировки </a:t>
            </a:r>
            <a:r>
              <a:rPr lang="ru-RU" sz="2400" dirty="0" smtClean="0"/>
              <a:t>вложения(</a:t>
            </a:r>
            <a:r>
              <a:rPr lang="en-US" sz="2400" b="1" dirty="0"/>
              <a:t>MailEncoding.Base64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 err="1"/>
              <a:t>MailEncoding.UUEncode</a:t>
            </a:r>
            <a:r>
              <a:rPr lang="en-US" sz="2400" dirty="0"/>
              <a:t>).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2815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uk-UA" dirty="0" err="1"/>
              <a:t>Работа</a:t>
            </a:r>
            <a:r>
              <a:rPr lang="uk-UA" dirty="0"/>
              <a:t> с </a:t>
            </a:r>
            <a:r>
              <a:rPr lang="uk-UA" dirty="0" err="1"/>
              <a:t>электронной</a:t>
            </a:r>
            <a:r>
              <a:rPr lang="uk-UA" dirty="0"/>
              <a:t> </a:t>
            </a:r>
            <a:r>
              <a:rPr lang="uk-UA" dirty="0" err="1"/>
              <a:t>почтой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Класс </a:t>
            </a:r>
            <a:r>
              <a:rPr lang="en-US" sz="2400" b="1" dirty="0" err="1" smtClean="0"/>
              <a:t>SmtpClient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dirty="0"/>
              <a:t>Предназначен для отправки почтового сообщения SMTP-серверу.</a:t>
            </a:r>
            <a:endParaRPr lang="ru-RU" sz="2400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520799"/>
              </p:ext>
            </p:extLst>
          </p:nvPr>
        </p:nvGraphicFramePr>
        <p:xfrm>
          <a:off x="728878" y="2226449"/>
          <a:ext cx="10526310" cy="387355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31181"/>
                <a:gridCol w="8095129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Метод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Назначение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Send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Отправка почты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SendAsync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Неблокирующая отправка почты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SendAsyncCancel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Завершение операции неблокирующей отправки почты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Свойство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Описание</a:t>
                      </a:r>
                      <a:endParaRPr lang="uk-UA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EnableSsl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0" dirty="0" err="1" smtClean="0"/>
                        <a:t>Использовать</a:t>
                      </a:r>
                      <a:r>
                        <a:rPr lang="uk-UA" b="0" dirty="0" smtClean="0"/>
                        <a:t> </a:t>
                      </a:r>
                      <a:r>
                        <a:rPr lang="uk-UA" b="0" dirty="0" err="1" smtClean="0"/>
                        <a:t>шифрование</a:t>
                      </a:r>
                      <a:endParaRPr lang="uk-UA" b="0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Host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Строка- адрес сервера</a:t>
                      </a:r>
                      <a:endParaRPr lang="uk-UA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Port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 число – номер порта</a:t>
                      </a:r>
                      <a:endParaRPr lang="uk-UA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TimeOut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ожидания завершения команды </a:t>
                      </a:r>
                      <a:r>
                        <a:rPr lang="ru-RU" dirty="0" err="1" smtClean="0"/>
                        <a:t>Send</a:t>
                      </a:r>
                      <a:r>
                        <a:rPr lang="ru-RU" dirty="0" smtClean="0"/>
                        <a:t> </a:t>
                      </a:r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SendCompleted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Завершение асинхронной операции отправки почты 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7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49418" cy="912443"/>
          </a:xfrm>
        </p:spPr>
        <p:txBody>
          <a:bodyPr/>
          <a:lstStyle/>
          <a:p>
            <a:r>
              <a:rPr lang="uk-UA" sz="4000" dirty="0" smtClean="0"/>
              <a:t>10. Домашнє завдання</a:t>
            </a:r>
            <a:r>
              <a:rPr lang="uk-UA" sz="4000" dirty="0"/>
              <a:t/>
            </a:r>
            <a:br>
              <a:rPr lang="uk-UA" sz="4000" dirty="0"/>
            </a:br>
            <a:r>
              <a:rPr lang="uk-UA" sz="4000" dirty="0"/>
              <a:t/>
            </a:r>
            <a:br>
              <a:rPr lang="uk-UA" sz="4000" dirty="0"/>
            </a:br>
            <a:r>
              <a:rPr lang="uk-UA" dirty="0"/>
              <a:t/>
            </a:r>
            <a:br>
              <a:rPr lang="uk-UA" dirty="0"/>
            </a:b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390" y="1219388"/>
            <a:ext cx="11254210" cy="319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Реализовать систему </a:t>
            </a:r>
            <a:r>
              <a:rPr lang="ru-RU" sz="2400" dirty="0" err="1" smtClean="0"/>
              <a:t>розсылки</a:t>
            </a:r>
            <a:r>
              <a:rPr lang="ru-RU" sz="2400" dirty="0" smtClean="0"/>
              <a:t> сообщений. Пользователи </a:t>
            </a:r>
            <a:r>
              <a:rPr lang="ru-RU" sz="2400" dirty="0" err="1" smtClean="0"/>
              <a:t>сохраняються</a:t>
            </a:r>
            <a:r>
              <a:rPr lang="ru-RU" sz="2400" dirty="0" smtClean="0"/>
              <a:t> в БД (можно использовать файл). Сообщения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отправлять одному </a:t>
            </a:r>
            <a:r>
              <a:rPr lang="ru-RU" sz="2400" dirty="0" err="1" smtClean="0"/>
              <a:t>пользовтелю</a:t>
            </a:r>
            <a:r>
              <a:rPr lang="ru-RU" sz="2400" dirty="0" smtClean="0"/>
              <a:t> или </a:t>
            </a:r>
            <a:r>
              <a:rPr lang="ru-RU" sz="2400" dirty="0" err="1" smtClean="0"/>
              <a:t>групе</a:t>
            </a:r>
            <a:r>
              <a:rPr lang="ru-RU" sz="2400" dirty="0" smtClean="0"/>
              <a:t> пользователей. Реализовать отправку сообщений в формате </a:t>
            </a:r>
            <a:r>
              <a:rPr lang="en-US" sz="2400" dirty="0" smtClean="0"/>
              <a:t>Text </a:t>
            </a:r>
            <a:r>
              <a:rPr lang="uk-UA" sz="2400" dirty="0" smtClean="0"/>
              <a:t>і </a:t>
            </a:r>
            <a:r>
              <a:rPr lang="en-US" sz="2400" dirty="0" smtClean="0"/>
              <a:t>Html. </a:t>
            </a:r>
            <a:r>
              <a:rPr lang="uk-UA" sz="2400" dirty="0" err="1" smtClean="0"/>
              <a:t>Создать</a:t>
            </a:r>
            <a:r>
              <a:rPr lang="uk-UA" sz="2400" dirty="0" smtClean="0"/>
              <a:t> пример </a:t>
            </a:r>
            <a:r>
              <a:rPr lang="uk-UA" sz="2400" dirty="0" err="1" smtClean="0"/>
              <a:t>отправки</a:t>
            </a:r>
            <a:r>
              <a:rPr lang="uk-UA" sz="2400" dirty="0" smtClean="0"/>
              <a:t> </a:t>
            </a:r>
            <a:r>
              <a:rPr lang="uk-UA" sz="2400" dirty="0" err="1" smtClean="0"/>
              <a:t>сообдения</a:t>
            </a:r>
            <a:r>
              <a:rPr lang="uk-UA" sz="2400" dirty="0" smtClean="0"/>
              <a:t> с </a:t>
            </a:r>
            <a:r>
              <a:rPr lang="uk-UA" sz="2400" dirty="0" err="1" smtClean="0"/>
              <a:t>поздравлением</a:t>
            </a:r>
            <a:r>
              <a:rPr lang="uk-UA" sz="2400" dirty="0" smtClean="0"/>
              <a:t> Нового </a:t>
            </a:r>
            <a:r>
              <a:rPr lang="uk-UA" sz="2400" dirty="0" err="1" smtClean="0"/>
              <a:t>года</a:t>
            </a:r>
            <a:r>
              <a:rPr lang="uk-UA" sz="2400" dirty="0" smtClean="0"/>
              <a:t>, при </a:t>
            </a:r>
            <a:r>
              <a:rPr lang="ru-RU" sz="2400" dirty="0" smtClean="0"/>
              <a:t>этом к </a:t>
            </a:r>
            <a:r>
              <a:rPr lang="ru-RU" sz="2400" dirty="0" err="1" smtClean="0"/>
              <a:t>сообдению</a:t>
            </a:r>
            <a:r>
              <a:rPr lang="ru-RU" sz="2400" dirty="0" smtClean="0"/>
              <a:t> должен </a:t>
            </a:r>
            <a:r>
              <a:rPr lang="ru-RU" sz="2400" dirty="0" err="1" smtClean="0"/>
              <a:t>прикреплятся</a:t>
            </a:r>
            <a:r>
              <a:rPr lang="ru-RU" sz="2400" dirty="0" smtClean="0"/>
              <a:t> файл, </a:t>
            </a:r>
            <a:r>
              <a:rPr lang="ru-RU" sz="2400" dirty="0" err="1" smtClean="0"/>
              <a:t>сообдение</a:t>
            </a:r>
            <a:r>
              <a:rPr lang="ru-RU" sz="2400" dirty="0" smtClean="0"/>
              <a:t> должно быть в формате </a:t>
            </a:r>
            <a:r>
              <a:rPr lang="en-US" sz="2400" dirty="0" smtClean="0"/>
              <a:t>HTML </a:t>
            </a:r>
            <a:r>
              <a:rPr lang="uk-UA" sz="2400" dirty="0" smtClean="0"/>
              <a:t>и </a:t>
            </a:r>
            <a:r>
              <a:rPr lang="uk-UA" sz="2400" dirty="0" err="1" smtClean="0"/>
              <a:t>местить</a:t>
            </a:r>
            <a:r>
              <a:rPr lang="uk-UA" sz="2400" dirty="0" smtClean="0"/>
              <a:t> </a:t>
            </a:r>
            <a:r>
              <a:rPr lang="uk-UA" sz="2400" dirty="0" err="1" smtClean="0"/>
              <a:t>силки</a:t>
            </a:r>
            <a:r>
              <a:rPr lang="uk-UA" sz="2400" dirty="0" smtClean="0"/>
              <a:t> на </a:t>
            </a:r>
            <a:r>
              <a:rPr lang="uk-UA" sz="2400" dirty="0" err="1" smtClean="0"/>
              <a:t>внешние</a:t>
            </a:r>
            <a:r>
              <a:rPr lang="uk-UA" sz="2400" dirty="0" smtClean="0"/>
              <a:t> ресурс</a:t>
            </a:r>
            <a:r>
              <a:rPr lang="ru-RU" sz="2400" dirty="0" smtClean="0"/>
              <a:t>ы.  </a:t>
            </a:r>
            <a:endParaRPr lang="en-US" sz="2400" dirty="0" smtClean="0"/>
          </a:p>
          <a:p>
            <a:pPr marL="0" indent="0">
              <a:buNone/>
            </a:pPr>
            <a:r>
              <a:rPr lang="uk-UA" sz="2400" dirty="0" smtClean="0"/>
              <a:t>Зроблені проекти завантажити на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uk-UA" sz="2400" dirty="0" smtClean="0"/>
              <a:t>або</a:t>
            </a:r>
            <a:r>
              <a:rPr lang="en-US" sz="2400" smtClean="0"/>
              <a:t> </a:t>
            </a:r>
            <a:r>
              <a:rPr lang="en-US" sz="2400" smtClean="0"/>
              <a:t>bitbucket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321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HTTP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b="1" dirty="0"/>
              <a:t>HTTP</a:t>
            </a:r>
            <a:r>
              <a:rPr lang="ru-RU" sz="2400" dirty="0"/>
              <a:t> – протокол прикладного уровня поверх TCP/IP, используемый для </a:t>
            </a:r>
            <a:r>
              <a:rPr lang="ru-RU" sz="2400" dirty="0" smtClean="0"/>
              <a:t>передачи </a:t>
            </a:r>
            <a:r>
              <a:rPr lang="ru-RU" sz="2400" dirty="0"/>
              <a:t>гипертекста в WWW и локальных сетях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 В основе протокола  лежат </a:t>
            </a:r>
            <a:r>
              <a:rPr lang="ru-RU" sz="2400" b="1" dirty="0" smtClean="0"/>
              <a:t>запросы</a:t>
            </a:r>
            <a:r>
              <a:rPr lang="ru-RU" sz="2400" dirty="0"/>
              <a:t>, </a:t>
            </a:r>
            <a:r>
              <a:rPr lang="ru-RU" sz="2400" b="1" dirty="0"/>
              <a:t>заголовки</a:t>
            </a:r>
            <a:r>
              <a:rPr lang="ru-RU" sz="2400" dirty="0"/>
              <a:t> и </a:t>
            </a:r>
            <a:r>
              <a:rPr lang="ru-RU" sz="2400" b="1" dirty="0"/>
              <a:t>коды результатов</a:t>
            </a:r>
            <a:r>
              <a:rPr lang="ru-RU" sz="2400" dirty="0"/>
              <a:t>. В протоколе всегда выражены 2 стороны  </a:t>
            </a:r>
            <a:r>
              <a:rPr lang="ru-RU" sz="2400" dirty="0" smtClean="0"/>
              <a:t>- </a:t>
            </a:r>
            <a:r>
              <a:rPr lang="ru-RU" sz="2400" b="1" dirty="0"/>
              <a:t>сервер</a:t>
            </a:r>
            <a:r>
              <a:rPr lang="ru-RU" sz="2400" dirty="0"/>
              <a:t> и </a:t>
            </a:r>
            <a:r>
              <a:rPr lang="ru-RU" sz="2400" b="1" dirty="0"/>
              <a:t>клиент</a:t>
            </a:r>
            <a:r>
              <a:rPr lang="ru-RU" sz="2400" dirty="0"/>
              <a:t>. </a:t>
            </a:r>
            <a:r>
              <a:rPr lang="ru-RU" sz="2400" b="1" dirty="0"/>
              <a:t>Клиент</a:t>
            </a:r>
            <a:r>
              <a:rPr lang="ru-RU" sz="2400" dirty="0"/>
              <a:t>  передает запрос в виде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начальная </a:t>
            </a:r>
            <a:r>
              <a:rPr lang="ru-RU" sz="2400" dirty="0"/>
              <a:t>строка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заголовок </a:t>
            </a:r>
            <a:r>
              <a:rPr lang="ru-RU" sz="2400" dirty="0"/>
              <a:t>(или заголовки)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тело сообщения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сервер возвращает результат в виде: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начальная </a:t>
            </a:r>
            <a:r>
              <a:rPr lang="ru-RU" sz="2400" dirty="0"/>
              <a:t>строка с </a:t>
            </a:r>
            <a:r>
              <a:rPr lang="ru-RU" sz="2400" b="1" dirty="0"/>
              <a:t>кодом</a:t>
            </a:r>
            <a:r>
              <a:rPr lang="ru-RU" sz="2400" dirty="0"/>
              <a:t> результата (или </a:t>
            </a:r>
            <a:r>
              <a:rPr lang="ru-RU" sz="2400" b="1" dirty="0"/>
              <a:t>ошибки</a:t>
            </a:r>
            <a:r>
              <a:rPr lang="ru-RU" sz="2400" dirty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заголовок </a:t>
            </a:r>
            <a:r>
              <a:rPr lang="ru-RU" sz="2400" dirty="0"/>
              <a:t>(или заголовки)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тело сообщения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Клиентами в WWW являются браузеры, например </a:t>
            </a:r>
            <a:r>
              <a:rPr lang="ru-RU" sz="2400" b="1" dirty="0"/>
              <a:t>IE</a:t>
            </a:r>
            <a:r>
              <a:rPr lang="ru-RU" sz="2400" dirty="0"/>
              <a:t> или </a:t>
            </a:r>
            <a:r>
              <a:rPr lang="ru-RU" sz="2400" b="1" dirty="0" err="1"/>
              <a:t>Opera</a:t>
            </a:r>
            <a:r>
              <a:rPr lang="ru-RU" sz="2400" dirty="0"/>
              <a:t>. В </a:t>
            </a:r>
            <a:r>
              <a:rPr lang="ru-RU" sz="2400" dirty="0" smtClean="0"/>
              <a:t>качестве серверов </a:t>
            </a:r>
            <a:r>
              <a:rPr lang="ru-RU" sz="2400" dirty="0"/>
              <a:t>могут выступать HTTP-сервера, например  </a:t>
            </a:r>
            <a:r>
              <a:rPr lang="ru-RU" sz="2400" b="1" dirty="0" err="1"/>
              <a:t>Apache</a:t>
            </a:r>
            <a:r>
              <a:rPr lang="ru-RU" sz="2400" dirty="0"/>
              <a:t> и </a:t>
            </a:r>
            <a:r>
              <a:rPr lang="ru-RU" sz="2400" b="1" dirty="0"/>
              <a:t>IIS</a:t>
            </a:r>
            <a:r>
              <a:rPr lang="ru-RU" sz="2400" dirty="0"/>
              <a:t>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8188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HTTP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HTTP </a:t>
            </a:r>
            <a:r>
              <a:rPr lang="uk-UA" sz="2400" dirty="0"/>
              <a:t>повідомлення звичайно передаються між сервером і браузером через порт 80 або 443 при використанні </a:t>
            </a:r>
            <a:r>
              <a:rPr lang="en-US" sz="2400" b="1" dirty="0"/>
              <a:t>Secure HTTP </a:t>
            </a:r>
            <a:r>
              <a:rPr lang="en-US" sz="2400" dirty="0"/>
              <a:t>(HTTPS).</a:t>
            </a:r>
            <a:endParaRPr lang="en-US" sz="2400" b="1" dirty="0" smtClean="0"/>
          </a:p>
          <a:p>
            <a:pPr marL="0" indent="0">
              <a:buNone/>
            </a:pPr>
            <a:r>
              <a:rPr lang="ru-RU" sz="2400" b="1" dirty="0" smtClean="0"/>
              <a:t>Начальная </a:t>
            </a:r>
            <a:r>
              <a:rPr lang="ru-RU" sz="2400" b="1" dirty="0"/>
              <a:t>строка</a:t>
            </a:r>
            <a:r>
              <a:rPr lang="ru-RU" sz="2400" dirty="0"/>
              <a:t> запроса клиента  - это метод, запрашиваемый URI и </a:t>
            </a:r>
            <a:r>
              <a:rPr lang="ru-RU" sz="2400" dirty="0" smtClean="0"/>
              <a:t>версия </a:t>
            </a:r>
            <a:r>
              <a:rPr lang="ru-RU" sz="2400" dirty="0"/>
              <a:t>протокола(HTTP-</a:t>
            </a:r>
            <a:r>
              <a:rPr lang="ru-RU" sz="2400" dirty="0" err="1"/>
              <a:t>Version</a:t>
            </a:r>
            <a:r>
              <a:rPr lang="ru-RU" sz="2400" dirty="0"/>
              <a:t>).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b="1" dirty="0"/>
              <a:t>HTTP–заголовки</a:t>
            </a:r>
            <a:r>
              <a:rPr lang="ru-RU" sz="2400" dirty="0"/>
              <a:t> можно разделить на 3 </a:t>
            </a:r>
            <a:r>
              <a:rPr lang="ru-RU" sz="2400" dirty="0" smtClean="0"/>
              <a:t>группы </a:t>
            </a:r>
            <a:r>
              <a:rPr lang="ru-RU" sz="2400" dirty="0"/>
              <a:t>– заголовки запроса, заголовки ответа и заголовки, которые встречаются </a:t>
            </a:r>
            <a:r>
              <a:rPr lang="ru-RU" sz="2400" dirty="0" smtClean="0"/>
              <a:t>и </a:t>
            </a:r>
            <a:r>
              <a:rPr lang="ru-RU" sz="2400" dirty="0"/>
              <a:t>в  запросе, и в ответе. 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4961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HTTP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45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Параметры заголовка</a:t>
            </a: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36150"/>
              </p:ext>
            </p:extLst>
          </p:nvPr>
        </p:nvGraphicFramePr>
        <p:xfrm>
          <a:off x="728878" y="1567543"/>
          <a:ext cx="10526310" cy="515877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31181"/>
                <a:gridCol w="8095129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Заголовок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Назначение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список поддерживаемых браузером типов содержимого в порядке их предпочтения данным браузером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Accept-Charset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Поддерживаемая кодировка. Имеет значение для сервера, который может выдавать один и тот же документ в разных кодировках 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Accept-Encoding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Поддерживаемый тип кодирования. Имеет значение для сервера, который может кодировать один и тот же документ по-разному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Accept-Language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Поддерживаемый язык. Имеет значение для сервера, который может выдавать один и тот же документ в разных языковых версиях 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имя хоста, с которого запрашивается ресурс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Referer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URL, с которого перешли на этот ресурс</a:t>
                      </a:r>
                      <a:endParaRPr lang="uk-UA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dirty="0" smtClean="0"/>
                        <a:t>User-Agent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Браузер</a:t>
                      </a:r>
                      <a:endParaRPr lang="uk-UA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Content-Encoding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Кодирование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содержимого</a:t>
                      </a:r>
                      <a:endParaRPr lang="uk-UA" dirty="0"/>
                    </a:p>
                  </a:txBody>
                  <a:tcPr/>
                </a:tc>
              </a:tr>
              <a:tr h="40387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Content-Type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Тип </a:t>
                      </a:r>
                      <a:r>
                        <a:rPr lang="uk-UA" dirty="0" err="1" smtClean="0"/>
                        <a:t>содержимого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4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HTTP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824" y="3417044"/>
            <a:ext cx="10609077" cy="490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b="1" dirty="0" smtClean="0"/>
              <a:t>Групи статус кодів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0003"/>
              </p:ext>
            </p:extLst>
          </p:nvPr>
        </p:nvGraphicFramePr>
        <p:xfrm>
          <a:off x="537253" y="4058207"/>
          <a:ext cx="9656988" cy="2435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91"/>
                <a:gridCol w="7058297"/>
              </a:tblGrid>
              <a:tr h="405943">
                <a:tc>
                  <a:txBody>
                    <a:bodyPr/>
                    <a:lstStyle/>
                    <a:p>
                      <a:r>
                        <a:rPr lang="uk-UA" dirty="0" smtClean="0"/>
                        <a:t>Група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Опис</a:t>
                      </a:r>
                      <a:endParaRPr lang="uk-UA" dirty="0"/>
                    </a:p>
                  </a:txBody>
                  <a:tcPr/>
                </a:tc>
              </a:tr>
              <a:tr h="405943">
                <a:tc>
                  <a:txBody>
                    <a:bodyPr/>
                    <a:lstStyle/>
                    <a:p>
                      <a:r>
                        <a:rPr lang="uk-UA" dirty="0" smtClean="0"/>
                        <a:t>1ххх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Інформаційні</a:t>
                      </a:r>
                      <a:endParaRPr lang="uk-UA" dirty="0"/>
                    </a:p>
                  </a:txBody>
                  <a:tcPr/>
                </a:tc>
              </a:tr>
              <a:tr h="405943">
                <a:tc>
                  <a:txBody>
                    <a:bodyPr/>
                    <a:lstStyle/>
                    <a:p>
                      <a:r>
                        <a:rPr lang="uk-UA" dirty="0" smtClean="0"/>
                        <a:t>2ххх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Успішне</a:t>
                      </a:r>
                      <a:r>
                        <a:rPr lang="uk-UA" baseline="0" dirty="0" smtClean="0"/>
                        <a:t> завершення</a:t>
                      </a:r>
                      <a:endParaRPr lang="uk-UA" dirty="0"/>
                    </a:p>
                  </a:txBody>
                  <a:tcPr/>
                </a:tc>
              </a:tr>
              <a:tr h="405943">
                <a:tc>
                  <a:txBody>
                    <a:bodyPr/>
                    <a:lstStyle/>
                    <a:p>
                      <a:r>
                        <a:rPr lang="uk-UA" dirty="0" smtClean="0"/>
                        <a:t>3ххх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Команди </a:t>
                      </a:r>
                      <a:r>
                        <a:rPr lang="uk-UA" dirty="0" err="1" smtClean="0"/>
                        <a:t>перенаправлень</a:t>
                      </a:r>
                      <a:endParaRPr lang="uk-UA" dirty="0"/>
                    </a:p>
                  </a:txBody>
                  <a:tcPr/>
                </a:tc>
              </a:tr>
              <a:tr h="405943">
                <a:tc>
                  <a:txBody>
                    <a:bodyPr/>
                    <a:lstStyle/>
                    <a:p>
                      <a:r>
                        <a:rPr lang="uk-UA" dirty="0" smtClean="0"/>
                        <a:t>4ххх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Користувацькі </a:t>
                      </a:r>
                      <a:r>
                        <a:rPr lang="uk-UA" dirty="0" err="1" smtClean="0"/>
                        <a:t>ошибки</a:t>
                      </a:r>
                      <a:endParaRPr lang="uk-UA" dirty="0"/>
                    </a:p>
                  </a:txBody>
                  <a:tcPr/>
                </a:tc>
              </a:tr>
              <a:tr h="405943">
                <a:tc>
                  <a:txBody>
                    <a:bodyPr/>
                    <a:lstStyle/>
                    <a:p>
                      <a:r>
                        <a:rPr lang="uk-UA" dirty="0" smtClean="0"/>
                        <a:t>5ххх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Серверні</a:t>
                      </a:r>
                      <a:r>
                        <a:rPr lang="uk-UA" baseline="0" dirty="0" smtClean="0"/>
                        <a:t> помилки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82823" y="1109272"/>
            <a:ext cx="106090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 </a:t>
            </a:r>
            <a:r>
              <a:rPr lang="uk-UA" b="1" dirty="0" err="1"/>
              <a:t>Начальная</a:t>
            </a:r>
            <a:r>
              <a:rPr lang="uk-UA" b="1" dirty="0"/>
              <a:t> </a:t>
            </a:r>
            <a:r>
              <a:rPr lang="uk-UA" b="1" dirty="0" err="1"/>
              <a:t>строка</a:t>
            </a:r>
            <a:r>
              <a:rPr lang="uk-UA" b="1" dirty="0"/>
              <a:t> </a:t>
            </a:r>
            <a:r>
              <a:rPr lang="uk-UA" dirty="0" err="1"/>
              <a:t>ответа</a:t>
            </a:r>
            <a:r>
              <a:rPr lang="uk-UA" dirty="0"/>
              <a:t> сервера - </a:t>
            </a:r>
            <a:r>
              <a:rPr lang="uk-UA" dirty="0" err="1"/>
              <a:t>это</a:t>
            </a:r>
            <a:r>
              <a:rPr lang="uk-UA" dirty="0"/>
              <a:t> </a:t>
            </a:r>
            <a:r>
              <a:rPr lang="uk-UA" dirty="0" err="1"/>
              <a:t>строка</a:t>
            </a:r>
            <a:r>
              <a:rPr lang="uk-UA" dirty="0"/>
              <a:t> </a:t>
            </a:r>
            <a:r>
              <a:rPr lang="uk-UA" dirty="0" err="1"/>
              <a:t>состояния</a:t>
            </a:r>
            <a:r>
              <a:rPr lang="uk-UA" dirty="0"/>
              <a:t> (</a:t>
            </a:r>
            <a:r>
              <a:rPr lang="uk-UA" dirty="0" err="1"/>
              <a:t>Status-Line</a:t>
            </a:r>
            <a:r>
              <a:rPr lang="uk-UA" dirty="0"/>
              <a:t>). </a:t>
            </a:r>
            <a:r>
              <a:rPr lang="uk-UA" dirty="0" err="1" smtClean="0"/>
              <a:t>Она</a:t>
            </a:r>
            <a:r>
              <a:rPr lang="uk-UA" dirty="0" smtClean="0"/>
              <a:t> </a:t>
            </a:r>
            <a:r>
              <a:rPr lang="uk-UA" dirty="0" err="1" smtClean="0"/>
              <a:t>состоит</a:t>
            </a:r>
            <a:r>
              <a:rPr lang="uk-UA" dirty="0" smtClean="0"/>
              <a:t> </a:t>
            </a:r>
            <a:r>
              <a:rPr lang="uk-UA" dirty="0" err="1"/>
              <a:t>из</a:t>
            </a:r>
            <a:r>
              <a:rPr lang="uk-UA" dirty="0"/>
              <a:t> </a:t>
            </a:r>
            <a:r>
              <a:rPr lang="uk-UA" dirty="0" err="1"/>
              <a:t>версии</a:t>
            </a:r>
            <a:r>
              <a:rPr lang="uk-UA" dirty="0"/>
              <a:t> </a:t>
            </a:r>
            <a:r>
              <a:rPr lang="uk-UA" dirty="0" err="1"/>
              <a:t>протокола</a:t>
            </a:r>
            <a:r>
              <a:rPr lang="uk-UA" dirty="0"/>
              <a:t> (HTTP-</a:t>
            </a:r>
            <a:r>
              <a:rPr lang="uk-UA" dirty="0" err="1"/>
              <a:t>Version</a:t>
            </a:r>
            <a:r>
              <a:rPr lang="uk-UA" dirty="0"/>
              <a:t>), числового </a:t>
            </a:r>
            <a:r>
              <a:rPr lang="uk-UA" dirty="0" err="1"/>
              <a:t>кода</a:t>
            </a:r>
            <a:r>
              <a:rPr lang="uk-UA" dirty="0"/>
              <a:t> </a:t>
            </a:r>
            <a:r>
              <a:rPr lang="uk-UA" dirty="0" err="1" smtClean="0"/>
              <a:t>состояния</a:t>
            </a:r>
            <a:r>
              <a:rPr lang="uk-UA" dirty="0" smtClean="0"/>
              <a:t> </a:t>
            </a:r>
            <a:r>
              <a:rPr lang="uk-UA" dirty="0"/>
              <a:t>(</a:t>
            </a:r>
            <a:r>
              <a:rPr lang="uk-UA" b="1" dirty="0" err="1"/>
              <a:t>Status-Code</a:t>
            </a:r>
            <a:r>
              <a:rPr lang="uk-UA" dirty="0"/>
              <a:t>) и </a:t>
            </a:r>
            <a:r>
              <a:rPr lang="uk-UA" dirty="0" err="1"/>
              <a:t>поясняющей</a:t>
            </a:r>
            <a:r>
              <a:rPr lang="uk-UA" dirty="0"/>
              <a:t> </a:t>
            </a:r>
            <a:r>
              <a:rPr lang="uk-UA" dirty="0" err="1"/>
              <a:t>фразы</a:t>
            </a:r>
            <a:r>
              <a:rPr lang="uk-UA" dirty="0"/>
              <a:t> (</a:t>
            </a:r>
            <a:r>
              <a:rPr lang="uk-UA" b="1" dirty="0" err="1"/>
              <a:t>Reason-Phrase</a:t>
            </a:r>
            <a:r>
              <a:rPr lang="uk-UA" dirty="0"/>
              <a:t>), </a:t>
            </a:r>
            <a:r>
              <a:rPr lang="uk-UA" dirty="0" err="1"/>
              <a:t>разделенных</a:t>
            </a:r>
            <a:r>
              <a:rPr lang="uk-UA" dirty="0"/>
              <a:t> символами </a:t>
            </a:r>
            <a:r>
              <a:rPr lang="en-US" b="1" dirty="0"/>
              <a:t>SP(</a:t>
            </a:r>
            <a:r>
              <a:rPr lang="uk-UA" dirty="0" err="1"/>
              <a:t>пробел</a:t>
            </a:r>
            <a:r>
              <a:rPr lang="uk-UA" dirty="0"/>
              <a:t>). </a:t>
            </a:r>
            <a:r>
              <a:rPr lang="en-US" b="1" dirty="0"/>
              <a:t>CR</a:t>
            </a:r>
            <a:r>
              <a:rPr lang="en-US" dirty="0"/>
              <a:t> (</a:t>
            </a:r>
            <a:r>
              <a:rPr lang="uk-UA" dirty="0" err="1"/>
              <a:t>возврат</a:t>
            </a:r>
            <a:r>
              <a:rPr lang="uk-UA" dirty="0"/>
              <a:t> каретки) и </a:t>
            </a:r>
            <a:r>
              <a:rPr lang="en-US" b="1" dirty="0"/>
              <a:t>LF</a:t>
            </a:r>
            <a:r>
              <a:rPr lang="en-US" dirty="0"/>
              <a:t>(</a:t>
            </a:r>
            <a:r>
              <a:rPr lang="uk-UA" dirty="0" err="1"/>
              <a:t>перевод</a:t>
            </a:r>
            <a:r>
              <a:rPr lang="uk-UA" dirty="0"/>
              <a:t> строки) </a:t>
            </a:r>
            <a:r>
              <a:rPr lang="uk-UA" dirty="0" smtClean="0"/>
              <a:t>не </a:t>
            </a:r>
            <a:r>
              <a:rPr lang="uk-UA" dirty="0" err="1"/>
              <a:t>допустимы</a:t>
            </a:r>
            <a:r>
              <a:rPr lang="uk-UA" dirty="0"/>
              <a:t> в </a:t>
            </a:r>
            <a:r>
              <a:rPr lang="en-US" b="1" dirty="0" smtClean="0"/>
              <a:t>Status-Line</a:t>
            </a:r>
            <a:r>
              <a:rPr lang="en-US" dirty="0"/>
              <a:t>, </a:t>
            </a:r>
            <a:r>
              <a:rPr lang="uk-UA" dirty="0"/>
              <a:t>за </a:t>
            </a:r>
            <a:r>
              <a:rPr lang="uk-UA" dirty="0" err="1"/>
              <a:t>исключением</a:t>
            </a:r>
            <a:r>
              <a:rPr lang="uk-UA" dirty="0"/>
              <a:t> </a:t>
            </a:r>
            <a:r>
              <a:rPr lang="uk-UA" dirty="0" err="1"/>
              <a:t>конечной</a:t>
            </a:r>
            <a:r>
              <a:rPr lang="uk-UA" dirty="0"/>
              <a:t> </a:t>
            </a:r>
            <a:r>
              <a:rPr lang="uk-UA" dirty="0" err="1" smtClean="0"/>
              <a:t>последовательности</a:t>
            </a:r>
            <a:r>
              <a:rPr lang="uk-UA" dirty="0" smtClean="0"/>
              <a:t> </a:t>
            </a:r>
            <a:r>
              <a:rPr lang="en-US" b="1" dirty="0"/>
              <a:t>CRLF</a:t>
            </a:r>
            <a:r>
              <a:rPr lang="en-US" dirty="0"/>
              <a:t>. </a:t>
            </a:r>
          </a:p>
          <a:p>
            <a:r>
              <a:rPr lang="en-US" dirty="0"/>
              <a:t>       Status-Line = HTTP-Version SP Status-Code SP Reason-Phrase CRLF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/>
              <a:t>Обзор</a:t>
            </a:r>
            <a:r>
              <a:rPr lang="uk-UA" dirty="0"/>
              <a:t> </a:t>
            </a:r>
            <a:r>
              <a:rPr lang="en-US" dirty="0"/>
              <a:t>HTTP </a:t>
            </a:r>
            <a:r>
              <a:rPr lang="uk-UA" dirty="0" err="1" smtClean="0"/>
              <a:t>протокола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3"/>
            <a:ext cx="10609077" cy="490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b="1" dirty="0" smtClean="0"/>
              <a:t>Поширені статус коди</a:t>
            </a:r>
            <a:endParaRPr lang="ru-RU" sz="2400" dirty="0" smtClean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5006"/>
              </p:ext>
            </p:extLst>
          </p:nvPr>
        </p:nvGraphicFramePr>
        <p:xfrm>
          <a:off x="871493" y="1769303"/>
          <a:ext cx="10526310" cy="442394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77769"/>
                <a:gridCol w="2884868"/>
                <a:gridCol w="5563673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100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Можемо продовжувати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Вказує, виконання було успішним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Створилася нова сторінка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Moved Permanently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Сервер повідомив, що сторінки такої немає, вона знаходиться</a:t>
                      </a:r>
                      <a:r>
                        <a:rPr lang="uk-UA" baseline="0" dirty="0" smtClean="0"/>
                        <a:t> на новому адресу, повідомляє адрес сторінки куди потрібно перейти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r>
                        <a:rPr lang="en-US" baseline="0" dirty="0" smtClean="0"/>
                        <a:t> Request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Невірно</a:t>
                      </a:r>
                      <a:r>
                        <a:rPr lang="uk-UA" baseline="0" dirty="0" smtClean="0"/>
                        <a:t> сформований запит</a:t>
                      </a:r>
                      <a:endParaRPr lang="uk-UA" dirty="0"/>
                    </a:p>
                  </a:txBody>
                  <a:tcPr/>
                </a:tc>
              </a:tr>
              <a:tr h="370103">
                <a:tc>
                  <a:txBody>
                    <a:bodyPr/>
                    <a:lstStyle/>
                    <a:p>
                      <a:r>
                        <a:rPr lang="en-US" dirty="0" smtClean="0"/>
                        <a:t>403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Forbidden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Недостатньо прав доступу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Found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Немає сторінки на сервері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Server Error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Внутрішня серверна помилка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Implemented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Немає реалізації того метода, що</a:t>
                      </a:r>
                      <a:r>
                        <a:rPr lang="uk-UA" baseline="0" dirty="0" smtClean="0"/>
                        <a:t> запрошується, </a:t>
                      </a:r>
                      <a:r>
                        <a:rPr lang="en-US" baseline="0" dirty="0" smtClean="0"/>
                        <a:t>HTTP</a:t>
                      </a:r>
                      <a:r>
                        <a:rPr lang="uk-UA" baseline="0" dirty="0" smtClean="0"/>
                        <a:t>- </a:t>
                      </a:r>
                      <a:r>
                        <a:rPr lang="uk-UA" baseline="0" dirty="0" err="1" smtClean="0"/>
                        <a:t>глагол</a:t>
                      </a:r>
                      <a:r>
                        <a:rPr lang="uk-UA" baseline="0" dirty="0" smtClean="0"/>
                        <a:t> не підтримується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2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/>
              <a:t>2</a:t>
            </a:r>
            <a:r>
              <a:rPr lang="uk-UA" dirty="0" smtClean="0"/>
              <a:t>. </a:t>
            </a:r>
            <a:r>
              <a:rPr lang="ru-RU" dirty="0"/>
              <a:t>Классы для работы с HTTP</a:t>
            </a:r>
            <a:r>
              <a:rPr lang="uk-UA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HttpWebRequest</a:t>
            </a:r>
            <a:r>
              <a:rPr lang="uk-UA" sz="2400" dirty="0" smtClean="0"/>
              <a:t> - </a:t>
            </a:r>
            <a:r>
              <a:rPr lang="en-US" sz="2400" dirty="0"/>
              <a:t> HTTP-</a:t>
            </a:r>
            <a:r>
              <a:rPr lang="uk-UA" sz="2400" dirty="0" err="1"/>
              <a:t>запрос</a:t>
            </a:r>
            <a:endParaRPr lang="uk-U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HttpWebResponse</a:t>
            </a:r>
            <a:r>
              <a:rPr lang="uk-UA" sz="2400" dirty="0" smtClean="0"/>
              <a:t> - </a:t>
            </a:r>
            <a:r>
              <a:rPr lang="en-US" sz="2400" dirty="0"/>
              <a:t> HTTP-</a:t>
            </a:r>
            <a:r>
              <a:rPr lang="uk-UA" sz="2400" dirty="0" err="1"/>
              <a:t>ответ</a:t>
            </a:r>
            <a:r>
              <a:rPr lang="uk-UA" sz="2400" dirty="0"/>
              <a:t> </a:t>
            </a:r>
            <a:endParaRPr lang="uk-U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WebClient</a:t>
            </a:r>
            <a:r>
              <a:rPr lang="uk-UA" sz="2400" dirty="0" smtClean="0"/>
              <a:t> - </a:t>
            </a:r>
            <a:r>
              <a:rPr lang="ru-RU" sz="2400" dirty="0"/>
              <a:t> Простые </a:t>
            </a:r>
            <a:r>
              <a:rPr lang="ru-RU" sz="2400" dirty="0" smtClean="0"/>
              <a:t>методы получения </a:t>
            </a:r>
            <a:r>
              <a:rPr lang="ru-RU" sz="2400" dirty="0"/>
              <a:t>и </a:t>
            </a:r>
            <a:r>
              <a:rPr lang="ru-RU" sz="2400" dirty="0" smtClean="0"/>
              <a:t>отправки данных </a:t>
            </a:r>
            <a:r>
              <a:rPr lang="ru-RU" sz="2400" dirty="0"/>
              <a:t>для </a:t>
            </a:r>
            <a:r>
              <a:rPr lang="ru-RU" sz="2400" dirty="0" smtClean="0"/>
              <a:t>URI </a:t>
            </a:r>
            <a:endParaRPr lang="uk-U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ServicePoint</a:t>
            </a:r>
            <a:r>
              <a:rPr lang="uk-UA" sz="2400" dirty="0" smtClean="0"/>
              <a:t> </a:t>
            </a:r>
            <a:r>
              <a:rPr lang="uk-UA" sz="2400" dirty="0"/>
              <a:t>- </a:t>
            </a:r>
            <a:r>
              <a:rPr lang="uk-UA" sz="2400" dirty="0" err="1"/>
              <a:t>Обработка</a:t>
            </a:r>
            <a:r>
              <a:rPr lang="uk-UA" sz="2400" dirty="0"/>
              <a:t> </a:t>
            </a:r>
            <a:r>
              <a:rPr lang="uk-UA" sz="2400" dirty="0" err="1" smtClean="0"/>
              <a:t>соединения</a:t>
            </a:r>
            <a:r>
              <a:rPr lang="uk-UA" sz="2400" dirty="0" smtClean="0"/>
              <a:t> </a:t>
            </a:r>
            <a:r>
              <a:rPr lang="uk-UA" sz="2400" dirty="0"/>
              <a:t>с </a:t>
            </a:r>
            <a:r>
              <a:rPr lang="en-US" sz="2400" dirty="0" smtClean="0"/>
              <a:t>URI</a:t>
            </a:r>
            <a:endParaRPr lang="uk-U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ServicePointManager</a:t>
            </a:r>
            <a:r>
              <a:rPr lang="uk-UA" sz="2400" dirty="0"/>
              <a:t> - </a:t>
            </a:r>
            <a:r>
              <a:rPr lang="uk-UA" sz="2400" dirty="0" err="1"/>
              <a:t>Управляет</a:t>
            </a:r>
            <a:r>
              <a:rPr lang="uk-UA" sz="2400" dirty="0"/>
              <a:t> </a:t>
            </a:r>
            <a:r>
              <a:rPr lang="uk-UA" sz="2400" dirty="0" err="1" smtClean="0"/>
              <a:t>объектами</a:t>
            </a:r>
            <a:r>
              <a:rPr lang="uk-UA" sz="2400" dirty="0" smtClean="0"/>
              <a:t> </a:t>
            </a:r>
            <a:r>
              <a:rPr lang="en-US" sz="2400" dirty="0" err="1" smtClean="0"/>
              <a:t>ServicePoint</a:t>
            </a:r>
            <a:r>
              <a:rPr lang="en-US" sz="2400" dirty="0" smtClean="0"/>
              <a:t> </a:t>
            </a:r>
            <a:endParaRPr lang="uk-U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 smtClean="0"/>
              <a:t>Uri</a:t>
            </a:r>
            <a:r>
              <a:rPr lang="uk-UA" sz="2400" dirty="0" smtClean="0"/>
              <a:t> - </a:t>
            </a:r>
            <a:r>
              <a:rPr lang="en-US" sz="2400" dirty="0"/>
              <a:t> </a:t>
            </a:r>
            <a:r>
              <a:rPr lang="uk-UA" sz="2400" dirty="0" err="1" smtClean="0"/>
              <a:t>Легкое</a:t>
            </a:r>
            <a:r>
              <a:rPr lang="uk-UA" sz="2400" dirty="0" smtClean="0"/>
              <a:t> </a:t>
            </a:r>
            <a:r>
              <a:rPr lang="uk-UA" sz="2400" dirty="0" err="1" smtClean="0"/>
              <a:t>управление</a:t>
            </a:r>
            <a:r>
              <a:rPr lang="uk-UA" sz="2400" dirty="0" smtClean="0"/>
              <a:t> </a:t>
            </a:r>
            <a:r>
              <a:rPr lang="en-US" sz="2400" dirty="0" smtClean="0"/>
              <a:t>URI </a:t>
            </a:r>
            <a:endParaRPr lang="uk-U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UriBuilder</a:t>
            </a:r>
            <a:r>
              <a:rPr lang="uk-UA" sz="2400" dirty="0" smtClean="0"/>
              <a:t> - </a:t>
            </a:r>
            <a:r>
              <a:rPr lang="ru-RU" sz="2400" dirty="0"/>
              <a:t> Создание и </a:t>
            </a:r>
            <a:r>
              <a:rPr lang="ru-RU" sz="2400" dirty="0" smtClean="0"/>
              <a:t>модификация объектов </a:t>
            </a:r>
            <a:r>
              <a:rPr lang="ru-RU" sz="2400" dirty="0"/>
              <a:t>URI 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5899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uk-UA" dirty="0" err="1"/>
              <a:t>Работа</a:t>
            </a:r>
            <a:r>
              <a:rPr lang="uk-UA" dirty="0"/>
              <a:t> с </a:t>
            </a:r>
            <a:r>
              <a:rPr lang="uk-UA" dirty="0" err="1"/>
              <a:t>электронной</a:t>
            </a:r>
            <a:r>
              <a:rPr lang="uk-UA" dirty="0"/>
              <a:t> </a:t>
            </a:r>
            <a:r>
              <a:rPr lang="uk-UA" dirty="0" err="1"/>
              <a:t>почтой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Отправка </a:t>
            </a:r>
            <a:r>
              <a:rPr lang="ru-RU" sz="2400" dirty="0"/>
              <a:t>и получение электронной почты в настоящее время </a:t>
            </a:r>
            <a:r>
              <a:rPr lang="ru-RU" sz="2400" dirty="0" smtClean="0"/>
              <a:t>осуществляется </a:t>
            </a:r>
            <a:r>
              <a:rPr lang="ru-RU" sz="2400" dirty="0"/>
              <a:t>при помощи почтовых протоколов, которые </a:t>
            </a:r>
            <a:r>
              <a:rPr lang="ru-RU" sz="2400" dirty="0" smtClean="0"/>
              <a:t>используют </a:t>
            </a:r>
            <a:r>
              <a:rPr lang="ru-RU" sz="2400" b="1" dirty="0" smtClean="0"/>
              <a:t>TCP/IP</a:t>
            </a:r>
            <a:r>
              <a:rPr lang="ru-RU" sz="2400" dirty="0" smtClean="0"/>
              <a:t> </a:t>
            </a:r>
            <a:r>
              <a:rPr lang="ru-RU" sz="2400" dirty="0"/>
              <a:t>в качестве транспортного протокола. 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отправки электронной </a:t>
            </a:r>
            <a:r>
              <a:rPr lang="ru-RU" sz="2400" dirty="0" smtClean="0"/>
              <a:t>почты </a:t>
            </a:r>
            <a:r>
              <a:rPr lang="ru-RU" sz="2400" dirty="0"/>
              <a:t>используют почтовый протокол </a:t>
            </a:r>
            <a:r>
              <a:rPr lang="ru-RU" sz="2400" b="1" dirty="0"/>
              <a:t>SMTP</a:t>
            </a:r>
            <a:r>
              <a:rPr lang="ru-RU" sz="2400" dirty="0"/>
              <a:t>, для получения – </a:t>
            </a:r>
            <a:r>
              <a:rPr lang="ru-RU" sz="2400" b="1" dirty="0"/>
              <a:t>POP3</a:t>
            </a:r>
            <a:r>
              <a:rPr lang="ru-RU" sz="2400" dirty="0"/>
              <a:t>. </a:t>
            </a:r>
            <a:r>
              <a:rPr lang="ru-RU" sz="2400" dirty="0" smtClean="0"/>
              <a:t>Существующий </a:t>
            </a:r>
            <a:r>
              <a:rPr lang="ru-RU" sz="2400" dirty="0"/>
              <a:t>протокол </a:t>
            </a:r>
            <a:r>
              <a:rPr lang="ru-RU" sz="2400" b="1" dirty="0"/>
              <a:t>IMAP</a:t>
            </a:r>
            <a:r>
              <a:rPr lang="ru-RU" sz="2400" dirty="0"/>
              <a:t> справляется с обеими задачами, но чаще его </a:t>
            </a:r>
            <a:r>
              <a:rPr lang="ru-RU" sz="2400" dirty="0" smtClean="0"/>
              <a:t>используют </a:t>
            </a:r>
            <a:r>
              <a:rPr lang="ru-RU" sz="2400" dirty="0"/>
              <a:t>вместо </a:t>
            </a:r>
            <a:r>
              <a:rPr lang="ru-RU" sz="2400" b="1" dirty="0" smtClean="0"/>
              <a:t>POP3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6501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uk-UA" dirty="0" err="1"/>
              <a:t>Работа</a:t>
            </a:r>
            <a:r>
              <a:rPr lang="uk-UA" dirty="0"/>
              <a:t> с </a:t>
            </a:r>
            <a:r>
              <a:rPr lang="uk-UA" dirty="0" err="1"/>
              <a:t>электронной</a:t>
            </a:r>
            <a:r>
              <a:rPr lang="uk-UA" dirty="0"/>
              <a:t> </a:t>
            </a:r>
            <a:r>
              <a:rPr lang="uk-UA" dirty="0" err="1"/>
              <a:t>почтой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15" t="29057" r="15154" b="5009"/>
          <a:stretch/>
        </p:blipFill>
        <p:spPr>
          <a:xfrm>
            <a:off x="1284566" y="1589090"/>
            <a:ext cx="9332355" cy="45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9185</TotalTime>
  <Words>941</Words>
  <Application>Microsoft Office PowerPoint</Application>
  <PresentationFormat>Широкоэкранный</PresentationFormat>
  <Paragraphs>179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Ион</vt:lpstr>
      <vt:lpstr>2. Использование сетевых протоколов HTTP, SMTP, FTP</vt:lpstr>
      <vt:lpstr>1. Обзор HTTP протокола </vt:lpstr>
      <vt:lpstr>1. Обзор HTTP протокола </vt:lpstr>
      <vt:lpstr>1. Обзор HTTP протокола </vt:lpstr>
      <vt:lpstr>1. Обзор HTTP протокола </vt:lpstr>
      <vt:lpstr>1. Обзор HTTP протокола </vt:lpstr>
      <vt:lpstr>2. Классы для работы с HTTP  </vt:lpstr>
      <vt:lpstr>3. Работа с электронной почтой </vt:lpstr>
      <vt:lpstr>3. Работа с электронной почтой </vt:lpstr>
      <vt:lpstr>3. Работа с электронной почтой </vt:lpstr>
      <vt:lpstr>3. Работа с электронной почтой </vt:lpstr>
      <vt:lpstr>3. Работа с электронной почтой </vt:lpstr>
      <vt:lpstr>3. Работа с электронной почтой </vt:lpstr>
      <vt:lpstr>3. Работа с электронной почтой </vt:lpstr>
      <vt:lpstr>10. Домашнє завдання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 технології ASP.NET</dc:title>
  <dc:creator>Novak</dc:creator>
  <cp:lastModifiedBy>Novak</cp:lastModifiedBy>
  <cp:revision>318</cp:revision>
  <dcterms:created xsi:type="dcterms:W3CDTF">2015-08-14T20:23:11Z</dcterms:created>
  <dcterms:modified xsi:type="dcterms:W3CDTF">2016-01-23T09:20:12Z</dcterms:modified>
</cp:coreProperties>
</file>