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304" r:id="rId3"/>
    <p:sldId id="301" r:id="rId4"/>
    <p:sldId id="302" r:id="rId5"/>
    <p:sldId id="303" r:id="rId6"/>
    <p:sldId id="305" r:id="rId7"/>
    <p:sldId id="306" r:id="rId8"/>
    <p:sldId id="308" r:id="rId9"/>
    <p:sldId id="314" r:id="rId10"/>
    <p:sldId id="313" r:id="rId11"/>
    <p:sldId id="312" r:id="rId12"/>
    <p:sldId id="311" r:id="rId13"/>
    <p:sldId id="310" r:id="rId14"/>
    <p:sldId id="309" r:id="rId15"/>
    <p:sldId id="307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47" y="291354"/>
            <a:ext cx="11107271" cy="1241611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en-US" sz="3600" dirty="0"/>
              <a:t>TCP </a:t>
            </a:r>
            <a:r>
              <a:rPr lang="uk-UA" sz="3600" dirty="0"/>
              <a:t>и </a:t>
            </a:r>
            <a:r>
              <a:rPr lang="en-US" sz="3600" dirty="0"/>
              <a:t>UDP </a:t>
            </a:r>
            <a:r>
              <a:rPr lang="uk-UA" sz="3600" dirty="0" err="1"/>
              <a:t>сокеты</a:t>
            </a:r>
            <a:r>
              <a:rPr lang="uk-UA" sz="3600" dirty="0"/>
              <a:t>, </a:t>
            </a:r>
            <a:r>
              <a:rPr lang="en-US" sz="3600" dirty="0"/>
              <a:t>unicast, broadcast, multicast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4860" y="1532965"/>
            <a:ext cx="10232070" cy="50227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UDP </a:t>
            </a:r>
            <a:r>
              <a:rPr lang="uk-UA" dirty="0" err="1" smtClean="0"/>
              <a:t>протокола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/>
              <a:t>Использование классов, характерных для </a:t>
            </a:r>
            <a:r>
              <a:rPr lang="ru-RU" dirty="0" smtClean="0"/>
              <a:t>TCP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/>
              <a:t>Использование классов, характерных для </a:t>
            </a:r>
            <a:r>
              <a:rPr lang="ru-RU" dirty="0" smtClean="0"/>
              <a:t>UDP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Unicast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Broadcast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Multicast?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uk-UA" dirty="0" smtClean="0"/>
              <a:t>Пример </a:t>
            </a:r>
            <a:r>
              <a:rPr lang="uk-UA" dirty="0" err="1"/>
              <a:t>реализация</a:t>
            </a:r>
            <a:r>
              <a:rPr lang="uk-UA" dirty="0"/>
              <a:t> </a:t>
            </a:r>
            <a:r>
              <a:rPr lang="en-US" dirty="0"/>
              <a:t>Multicast </a:t>
            </a:r>
            <a:r>
              <a:rPr lang="uk-UA" dirty="0" err="1" smtClean="0"/>
              <a:t>приложения</a:t>
            </a:r>
            <a:endParaRPr lang="uk-UA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98" t="17865" r="7439" b="5065"/>
          <a:stretch/>
        </p:blipFill>
        <p:spPr>
          <a:xfrm>
            <a:off x="672353" y="1398493"/>
            <a:ext cx="9466729" cy="49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Управление </a:t>
            </a:r>
            <a:r>
              <a:rPr lang="ru-RU" sz="2400" b="1" dirty="0"/>
              <a:t>потоком данных.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/>
              <a:t>Протокол TCP управляет объемом направляемых ему данных при помощи </a:t>
            </a:r>
            <a:r>
              <a:rPr lang="ru-RU" sz="2400" dirty="0" smtClean="0"/>
              <a:t>указания </a:t>
            </a:r>
            <a:r>
              <a:rPr lang="ru-RU" sz="2400" dirty="0"/>
              <a:t>о т.н. размере фрейма (окна) в каждом подтверждении. </a:t>
            </a:r>
            <a:r>
              <a:rPr lang="ru-RU" sz="2400" b="1" dirty="0"/>
              <a:t>Размер </a:t>
            </a:r>
            <a:r>
              <a:rPr lang="ru-RU" sz="2400" b="1" dirty="0" smtClean="0"/>
              <a:t>фрейма </a:t>
            </a:r>
            <a:r>
              <a:rPr lang="ru-RU" sz="2400" dirty="0"/>
              <a:t>– это объем данных, который может принять получатель. Между </a:t>
            </a:r>
            <a:r>
              <a:rPr lang="ru-RU" sz="2400" dirty="0" smtClean="0"/>
              <a:t>приложением  </a:t>
            </a:r>
            <a:r>
              <a:rPr lang="ru-RU" sz="2400" dirty="0"/>
              <a:t>и  потоком  данных  в  сети  располагается  специальный </a:t>
            </a:r>
            <a:r>
              <a:rPr lang="ru-RU" sz="2400" dirty="0" smtClean="0"/>
              <a:t>буфер </a:t>
            </a:r>
            <a:r>
              <a:rPr lang="ru-RU" sz="2400" dirty="0"/>
              <a:t>данных. Размер фрейма фактически представляет собой разность </a:t>
            </a:r>
            <a:r>
              <a:rPr lang="ru-RU" sz="2400" dirty="0" smtClean="0"/>
              <a:t>между  </a:t>
            </a:r>
            <a:r>
              <a:rPr lang="ru-RU" sz="2400" dirty="0"/>
              <a:t>размером  буфера  и  объемом  сохраненных  в  нем  данных.  Это </a:t>
            </a:r>
            <a:r>
              <a:rPr lang="ru-RU" sz="2400" dirty="0" smtClean="0"/>
              <a:t>число </a:t>
            </a:r>
            <a:r>
              <a:rPr lang="ru-RU" sz="2400" dirty="0"/>
              <a:t>отправляется в заголовке, чтобы информировать удаленный хост о текущем  размере  окна.  Этот  прием  называется  ”раздвижным  окном”  – </a:t>
            </a:r>
            <a:r>
              <a:rPr lang="ru-RU" sz="2400" dirty="0" err="1" smtClean="0"/>
              <a:t>sliding</a:t>
            </a:r>
            <a:r>
              <a:rPr lang="ru-RU" sz="2400" dirty="0" smtClean="0"/>
              <a:t> </a:t>
            </a:r>
            <a:r>
              <a:rPr lang="ru-RU" sz="2400" dirty="0" err="1"/>
              <a:t>window</a:t>
            </a:r>
            <a:r>
              <a:rPr lang="ru-RU" sz="2400" dirty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03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Алгоритмы раздвижного окна управляют потоком данных, передаваемых </a:t>
            </a:r>
            <a:r>
              <a:rPr lang="ru-RU" sz="2400" dirty="0" smtClean="0"/>
              <a:t>по </a:t>
            </a:r>
            <a:r>
              <a:rPr lang="ru-RU" sz="2400" dirty="0"/>
              <a:t>сети: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832" t="29496" r="22203" b="22421"/>
          <a:stretch/>
        </p:blipFill>
        <p:spPr>
          <a:xfrm>
            <a:off x="1047824" y="2207850"/>
            <a:ext cx="806233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Полученные данные сохраняются в этом буфере, приложение при этом </a:t>
            </a:r>
            <a:r>
              <a:rPr lang="ru-RU" sz="2400" dirty="0" smtClean="0"/>
              <a:t>может  </a:t>
            </a:r>
            <a:r>
              <a:rPr lang="ru-RU" sz="2400" dirty="0"/>
              <a:t>обращаться  к  буферу  со  свойственной  ему  скоростью.  Эта </a:t>
            </a:r>
            <a:r>
              <a:rPr lang="ru-RU" sz="2400" dirty="0" smtClean="0"/>
              <a:t>скорость  </a:t>
            </a:r>
            <a:r>
              <a:rPr lang="ru-RU" sz="2400" dirty="0"/>
              <a:t>зависит  от  множества  факторов  (загрузка  ЦПУ,  приоритет </a:t>
            </a:r>
            <a:r>
              <a:rPr lang="ru-RU" sz="2400" dirty="0" smtClean="0"/>
              <a:t>самого  </a:t>
            </a:r>
            <a:r>
              <a:rPr lang="ru-RU" sz="2400" dirty="0"/>
              <a:t>приложения,  приоритет  потока,  в  котором  происходит  чтение </a:t>
            </a:r>
            <a:r>
              <a:rPr lang="ru-RU" sz="2400" dirty="0" smtClean="0"/>
              <a:t>буфера </a:t>
            </a:r>
            <a:r>
              <a:rPr lang="ru-RU" sz="2400" dirty="0"/>
              <a:t>и т.п.). По мере чтения данных из  буфера он опустошается  и </a:t>
            </a:r>
            <a:r>
              <a:rPr lang="ru-RU" sz="2400" dirty="0" smtClean="0"/>
              <a:t>получает </a:t>
            </a:r>
            <a:r>
              <a:rPr lang="ru-RU" sz="2400" dirty="0"/>
              <a:t>возможность записывать новые данные, поступившие из сети.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15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 err="1" smtClean="0"/>
              <a:t>Мультиплексирование</a:t>
            </a:r>
            <a:endParaRPr lang="uk-UA" sz="2400" b="1" dirty="0" smtClean="0"/>
          </a:p>
          <a:p>
            <a:pPr marL="0" indent="0">
              <a:buNone/>
            </a:pPr>
            <a:r>
              <a:rPr lang="ru-RU" sz="2400" dirty="0"/>
              <a:t>TCP  позволяет  </a:t>
            </a:r>
            <a:r>
              <a:rPr lang="ru-RU" sz="2400" b="1" dirty="0"/>
              <a:t>нескольким  процессам</a:t>
            </a:r>
            <a:r>
              <a:rPr lang="ru-RU" sz="2400" dirty="0"/>
              <a:t>  на  одной  и  той  же  машине </a:t>
            </a:r>
            <a:r>
              <a:rPr lang="ru-RU" sz="2400" dirty="0" smtClean="0"/>
              <a:t>одновременно  </a:t>
            </a:r>
            <a:r>
              <a:rPr lang="ru-RU" sz="2400" dirty="0"/>
              <a:t>использовать  </a:t>
            </a:r>
            <a:r>
              <a:rPr lang="ru-RU" sz="2400" b="1" dirty="0"/>
              <a:t>сокет  TCP</a:t>
            </a:r>
            <a:r>
              <a:rPr lang="ru-RU" sz="2400" dirty="0"/>
              <a:t>.  </a:t>
            </a:r>
            <a:r>
              <a:rPr lang="ru-RU" sz="2400" b="1" dirty="0"/>
              <a:t>Сокет  TCP  </a:t>
            </a:r>
            <a:r>
              <a:rPr lang="ru-RU" sz="2400" dirty="0"/>
              <a:t>состоит  из  </a:t>
            </a:r>
            <a:r>
              <a:rPr lang="ru-RU" sz="2400" b="1" dirty="0"/>
              <a:t>адреса </a:t>
            </a:r>
            <a:r>
              <a:rPr lang="ru-RU" sz="2400" b="1" dirty="0" smtClean="0"/>
              <a:t>хоста  </a:t>
            </a:r>
            <a:r>
              <a:rPr lang="ru-RU" sz="2400" dirty="0"/>
              <a:t>и  </a:t>
            </a:r>
            <a:r>
              <a:rPr lang="ru-RU" sz="2400" b="1" dirty="0"/>
              <a:t>уникального  номера  порта</a:t>
            </a:r>
            <a:r>
              <a:rPr lang="ru-RU" sz="2400" dirty="0"/>
              <a:t>,  а  TCP-соединение  включает  </a:t>
            </a:r>
            <a:r>
              <a:rPr lang="ru-RU" sz="2400" b="1" dirty="0"/>
              <a:t>два </a:t>
            </a:r>
            <a:r>
              <a:rPr lang="ru-RU" sz="2400" b="1" dirty="0" smtClean="0"/>
              <a:t>сокета</a:t>
            </a:r>
            <a:r>
              <a:rPr lang="ru-RU" sz="2400" dirty="0" smtClean="0"/>
              <a:t>  </a:t>
            </a:r>
            <a:r>
              <a:rPr lang="ru-RU" sz="2400" dirty="0"/>
              <a:t>на  разных  концах  сети.  Порт  может  использоваться  для </a:t>
            </a:r>
            <a:r>
              <a:rPr lang="ru-RU" sz="2400" dirty="0" smtClean="0"/>
              <a:t>нескольких  </a:t>
            </a:r>
            <a:r>
              <a:rPr lang="ru-RU" sz="2400" dirty="0"/>
              <a:t>соединений  одновременно,  то  есть  сокет  на  одном  конце </a:t>
            </a:r>
            <a:r>
              <a:rPr lang="ru-RU" sz="2400" dirty="0" smtClean="0"/>
              <a:t>соединения </a:t>
            </a:r>
            <a:r>
              <a:rPr lang="ru-RU" sz="2400" dirty="0"/>
              <a:t>может использоваться для работы нескольких соединений с </a:t>
            </a:r>
            <a:r>
              <a:rPr lang="ru-RU" sz="2400" dirty="0" smtClean="0"/>
              <a:t>разными </a:t>
            </a:r>
            <a:r>
              <a:rPr lang="ru-RU" sz="2400" dirty="0"/>
              <a:t>сокетами на другом конце. Типовым примером такой ситуации </a:t>
            </a:r>
            <a:r>
              <a:rPr lang="ru-RU" sz="2400" dirty="0" smtClean="0"/>
              <a:t>может </a:t>
            </a:r>
            <a:r>
              <a:rPr lang="ru-RU" sz="2400" dirty="0"/>
              <a:t>быть </a:t>
            </a:r>
            <a:r>
              <a:rPr lang="ru-RU" sz="2400" dirty="0" err="1"/>
              <a:t>web</a:t>
            </a:r>
            <a:r>
              <a:rPr lang="ru-RU" sz="2400" dirty="0"/>
              <a:t> – сервер, слушающий на 80-м порту и отвечающий на </a:t>
            </a:r>
            <a:r>
              <a:rPr lang="ru-RU" sz="2400" dirty="0" smtClean="0"/>
              <a:t>запросы </a:t>
            </a:r>
            <a:r>
              <a:rPr lang="ru-RU" sz="2400" dirty="0"/>
              <a:t>нескольких машин.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73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 smtClean="0"/>
              <a:t>Заголовок </a:t>
            </a:r>
            <a:r>
              <a:rPr lang="en-US" sz="2400" b="1" dirty="0" smtClean="0"/>
              <a:t>TCP</a:t>
            </a:r>
            <a:endParaRPr lang="uk-UA" sz="2400" b="1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261" t="22582" r="7033" b="8750"/>
          <a:stretch/>
        </p:blipFill>
        <p:spPr>
          <a:xfrm>
            <a:off x="978386" y="1625688"/>
            <a:ext cx="10370635" cy="47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Порядковый  номер  </a:t>
            </a:r>
            <a:r>
              <a:rPr lang="ru-RU" sz="2400" dirty="0"/>
              <a:t>и  </a:t>
            </a:r>
            <a:r>
              <a:rPr lang="ru-RU" sz="2400" b="1" dirty="0"/>
              <a:t>номер  подтверждения  </a:t>
            </a:r>
            <a:r>
              <a:rPr lang="ru-RU" sz="2400" dirty="0"/>
              <a:t>используются  TCP,  чтобы </a:t>
            </a:r>
            <a:r>
              <a:rPr lang="ru-RU" sz="2400" dirty="0" smtClean="0"/>
              <a:t>гарантировать</a:t>
            </a:r>
            <a:r>
              <a:rPr lang="ru-RU" sz="2400" dirty="0"/>
              <a:t>, что все данные прибывают в правильном порядке. </a:t>
            </a:r>
          </a:p>
          <a:p>
            <a:pPr marL="0" indent="0">
              <a:buNone/>
            </a:pPr>
            <a:r>
              <a:rPr lang="ru-RU" sz="2400" dirty="0"/>
              <a:t>В  четвертом  байте  после  длины  </a:t>
            </a:r>
            <a:r>
              <a:rPr lang="ru-RU" sz="2400" b="1" dirty="0"/>
              <a:t>TCP  заголовка  </a:t>
            </a:r>
            <a:r>
              <a:rPr lang="ru-RU" sz="2400" dirty="0"/>
              <a:t>и  резервных  битов </a:t>
            </a:r>
            <a:r>
              <a:rPr lang="ru-RU" sz="2400" dirty="0" smtClean="0"/>
              <a:t>находятся биты </a:t>
            </a:r>
            <a:r>
              <a:rPr lang="ru-RU" sz="2400" dirty="0"/>
              <a:t>управления (флаги):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/>
              <a:t>URG</a:t>
            </a:r>
            <a:r>
              <a:rPr lang="ru-RU" sz="2400" dirty="0"/>
              <a:t>  - означает, что сегмент содержит срочные (</a:t>
            </a:r>
            <a:r>
              <a:rPr lang="ru-RU" sz="2400" b="1" dirty="0" err="1"/>
              <a:t>urgent</a:t>
            </a:r>
            <a:r>
              <a:rPr lang="ru-RU" sz="2400" dirty="0"/>
              <a:t>) данные </a:t>
            </a:r>
          </a:p>
          <a:p>
            <a:pPr marL="0" indent="0">
              <a:buNone/>
            </a:pPr>
            <a:r>
              <a:rPr lang="ru-RU" sz="2400" b="1" dirty="0"/>
              <a:t>ACK</a:t>
            </a:r>
            <a:r>
              <a:rPr lang="ru-RU" sz="2400" dirty="0"/>
              <a:t>  -  означает,  что  сегмент  содержит  номер  подтверждения </a:t>
            </a:r>
            <a:r>
              <a:rPr lang="ru-RU" sz="2400" dirty="0" smtClean="0"/>
              <a:t>(</a:t>
            </a:r>
            <a:r>
              <a:rPr lang="ru-RU" sz="2400" b="1" dirty="0" err="1"/>
              <a:t>acknowledgement</a:t>
            </a:r>
            <a:r>
              <a:rPr lang="ru-RU" sz="2400" dirty="0"/>
              <a:t>) </a:t>
            </a:r>
          </a:p>
          <a:p>
            <a:pPr marL="0" indent="0">
              <a:buNone/>
            </a:pPr>
            <a:r>
              <a:rPr lang="ru-RU" sz="2400" b="1" dirty="0"/>
              <a:t>PSH</a:t>
            </a:r>
            <a:r>
              <a:rPr lang="ru-RU" sz="2400" dirty="0"/>
              <a:t> - означает, что данные нужно протолкнуть (</a:t>
            </a:r>
            <a:r>
              <a:rPr lang="ru-RU" sz="2400" b="1" dirty="0" err="1"/>
              <a:t>push</a:t>
            </a:r>
            <a:r>
              <a:rPr lang="ru-RU" sz="2400" dirty="0"/>
              <a:t>) к получателю </a:t>
            </a:r>
          </a:p>
          <a:p>
            <a:pPr marL="0" indent="0">
              <a:buNone/>
            </a:pPr>
            <a:r>
              <a:rPr lang="ru-RU" sz="2400" b="1" dirty="0"/>
              <a:t>RST</a:t>
            </a:r>
            <a:r>
              <a:rPr lang="ru-RU" sz="2400" dirty="0"/>
              <a:t> - сброс соединения (</a:t>
            </a:r>
            <a:r>
              <a:rPr lang="ru-RU" sz="2400" b="1" dirty="0" err="1"/>
              <a:t>reset</a:t>
            </a:r>
            <a:r>
              <a:rPr lang="ru-RU" sz="2400" dirty="0"/>
              <a:t>) </a:t>
            </a:r>
          </a:p>
          <a:p>
            <a:pPr marL="0" indent="0">
              <a:buNone/>
            </a:pPr>
            <a:r>
              <a:rPr lang="ru-RU" sz="2400" b="1" dirty="0"/>
              <a:t>SYN</a:t>
            </a:r>
            <a:r>
              <a:rPr lang="ru-RU" sz="2400" dirty="0"/>
              <a:t> - применяется при синхронизации порядковых номеров </a:t>
            </a:r>
          </a:p>
          <a:p>
            <a:pPr marL="0" indent="0">
              <a:buNone/>
            </a:pPr>
            <a:r>
              <a:rPr lang="ru-RU" sz="2400" b="1" dirty="0"/>
              <a:t>FIN</a:t>
            </a:r>
            <a:r>
              <a:rPr lang="ru-RU" sz="2400" dirty="0"/>
              <a:t> - конец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790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 </a:t>
            </a:r>
            <a:r>
              <a:rPr lang="uk-UA" sz="2400" b="1" dirty="0" err="1"/>
              <a:t>Преимущества</a:t>
            </a:r>
            <a:r>
              <a:rPr lang="uk-UA" sz="2400" b="1" dirty="0"/>
              <a:t> и </a:t>
            </a:r>
            <a:r>
              <a:rPr lang="uk-UA" sz="2400" b="1" dirty="0" err="1"/>
              <a:t>недостатки</a:t>
            </a:r>
            <a:r>
              <a:rPr lang="uk-UA" sz="2400" b="1" dirty="0"/>
              <a:t> </a:t>
            </a:r>
            <a:r>
              <a:rPr lang="en-US" sz="2400" b="1" dirty="0" smtClean="0"/>
              <a:t>TCP</a:t>
            </a:r>
            <a:endParaRPr lang="uk-UA" sz="2400" b="1" dirty="0" smtClean="0"/>
          </a:p>
          <a:p>
            <a:pPr marL="0" indent="0">
              <a:buNone/>
            </a:pPr>
            <a:r>
              <a:rPr lang="en-US" sz="2400" b="1" dirty="0"/>
              <a:t>T</a:t>
            </a:r>
            <a:r>
              <a:rPr lang="ru-RU" sz="2400" b="1" dirty="0" smtClean="0"/>
              <a:t>CP </a:t>
            </a:r>
            <a:r>
              <a:rPr lang="ru-RU" sz="2400" dirty="0"/>
              <a:t>– это сложный, требующий больших затрат времени протокол, что </a:t>
            </a:r>
            <a:r>
              <a:rPr lang="ru-RU" sz="2400" dirty="0" smtClean="0"/>
              <a:t>объясняется  </a:t>
            </a:r>
            <a:r>
              <a:rPr lang="ru-RU" sz="2400" dirty="0"/>
              <a:t>его  механизмами  установки  соединения,  но  при  этом  он </a:t>
            </a:r>
            <a:r>
              <a:rPr lang="ru-RU" sz="2400" dirty="0" smtClean="0"/>
              <a:t>берет  </a:t>
            </a:r>
            <a:r>
              <a:rPr lang="ru-RU" sz="2400" dirty="0"/>
              <a:t>на  себя  заботу  о  гарантированной  доставке  пакетов,  избавляя </a:t>
            </a:r>
            <a:r>
              <a:rPr lang="ru-RU" sz="2400" dirty="0" smtClean="0"/>
              <a:t>программиста  </a:t>
            </a:r>
            <a:r>
              <a:rPr lang="ru-RU" sz="2400" dirty="0"/>
              <a:t>от  необходимости  включать  эту  функциональность  в </a:t>
            </a:r>
            <a:r>
              <a:rPr lang="ru-RU" sz="2400" dirty="0" smtClean="0"/>
              <a:t>прикладной протокол.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/>
              <a:t>Недостатки  протокола  </a:t>
            </a:r>
            <a:r>
              <a:rPr lang="ru-RU" sz="2400" dirty="0"/>
              <a:t>проявляются  в  успешных  теоретических  и </a:t>
            </a:r>
            <a:r>
              <a:rPr lang="ru-RU" sz="2400" dirty="0" smtClean="0"/>
              <a:t>практических  </a:t>
            </a:r>
            <a:r>
              <a:rPr lang="ru-RU" sz="2400" dirty="0"/>
              <a:t>атаках,  при  которых  злоумышленник  может  получить </a:t>
            </a:r>
            <a:r>
              <a:rPr lang="ru-RU" sz="2400" dirty="0" smtClean="0"/>
              <a:t>доступ  </a:t>
            </a:r>
            <a:r>
              <a:rPr lang="ru-RU" sz="2400" dirty="0"/>
              <a:t>к  передаваемым  данным,  выдать  себя  за  другую  сторону  или </a:t>
            </a:r>
            <a:r>
              <a:rPr lang="ru-RU" sz="2400" dirty="0" smtClean="0"/>
              <a:t>привести </a:t>
            </a:r>
            <a:r>
              <a:rPr lang="ru-RU" sz="2400" dirty="0"/>
              <a:t>к отказу в работе системы. 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24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UDP</a:t>
            </a:r>
            <a:r>
              <a:rPr lang="ru-RU" sz="2400" dirty="0"/>
              <a:t> или </a:t>
            </a:r>
            <a:r>
              <a:rPr lang="ru-RU" sz="2400" b="1" dirty="0" err="1"/>
              <a:t>User</a:t>
            </a:r>
            <a:r>
              <a:rPr lang="ru-RU" sz="2400" b="1" dirty="0"/>
              <a:t> </a:t>
            </a:r>
            <a:r>
              <a:rPr lang="ru-RU" sz="2400" b="1" dirty="0" err="1"/>
              <a:t>Datagram</a:t>
            </a:r>
            <a:r>
              <a:rPr lang="ru-RU" sz="2400" b="1" dirty="0"/>
              <a:t> </a:t>
            </a:r>
            <a:r>
              <a:rPr lang="ru-RU" sz="2400" b="1" dirty="0" err="1"/>
              <a:t>Protocol</a:t>
            </a:r>
            <a:r>
              <a:rPr lang="ru-RU" sz="2400" b="1" dirty="0"/>
              <a:t> </a:t>
            </a:r>
            <a:r>
              <a:rPr lang="ru-RU" sz="2400" dirty="0"/>
              <a:t>(протокол дейтаграмм пользователя) – </a:t>
            </a:r>
            <a:r>
              <a:rPr lang="ru-RU" sz="2400" dirty="0" smtClean="0"/>
              <a:t>это  </a:t>
            </a:r>
            <a:r>
              <a:rPr lang="ru-RU" sz="2400" dirty="0"/>
              <a:t>простой,  ориентированный  на  дейтаграммы  протокол  без </a:t>
            </a:r>
            <a:r>
              <a:rPr lang="ru-RU" sz="2400" dirty="0" smtClean="0"/>
              <a:t>организации  </a:t>
            </a:r>
            <a:r>
              <a:rPr lang="ru-RU" sz="2400" dirty="0"/>
              <a:t>соединения,  предоставляющий  быстрое,  не  обязательно </a:t>
            </a:r>
            <a:r>
              <a:rPr lang="ru-RU" sz="2400" dirty="0" smtClean="0"/>
              <a:t>надежный  </a:t>
            </a:r>
            <a:r>
              <a:rPr lang="ru-RU" sz="2400" dirty="0"/>
              <a:t>способ  транспортировки  данных.  Он  поддерживает </a:t>
            </a:r>
            <a:r>
              <a:rPr lang="ru-RU" sz="2400" dirty="0" smtClean="0"/>
              <a:t>взаимодействия  </a:t>
            </a:r>
            <a:r>
              <a:rPr lang="ru-RU" sz="2400" dirty="0"/>
              <a:t>”</a:t>
            </a:r>
            <a:r>
              <a:rPr lang="ru-RU" sz="2400" b="1" dirty="0"/>
              <a:t>один  со  многими</a:t>
            </a:r>
            <a:r>
              <a:rPr lang="ru-RU" sz="2400" dirty="0"/>
              <a:t>”  и  поэтому  часто  применяется  для </a:t>
            </a:r>
            <a:r>
              <a:rPr lang="ru-RU" sz="2400" dirty="0" smtClean="0"/>
              <a:t>широковещательной </a:t>
            </a:r>
            <a:r>
              <a:rPr lang="ru-RU" sz="2400" dirty="0"/>
              <a:t>и групповой передачи дейтаграмм.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575" t="21938" r="14489" b="6017"/>
          <a:stretch/>
        </p:blipFill>
        <p:spPr>
          <a:xfrm>
            <a:off x="5313683" y="3730150"/>
            <a:ext cx="5676236" cy="29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UDP  располагается  на  транспортном  уровне  поверх  IP,  т.е.  протокола </a:t>
            </a:r>
            <a:r>
              <a:rPr lang="ru-RU" sz="2400" dirty="0" smtClean="0"/>
              <a:t>сетевого  </a:t>
            </a:r>
            <a:r>
              <a:rPr lang="ru-RU" sz="2400" dirty="0"/>
              <a:t>уровня.  </a:t>
            </a:r>
            <a:r>
              <a:rPr lang="ru-RU" sz="2400" b="1" dirty="0"/>
              <a:t>Транспортный  уровень  </a:t>
            </a:r>
            <a:r>
              <a:rPr lang="ru-RU" sz="2400" dirty="0"/>
              <a:t>обеспечивает  взаимодействие </a:t>
            </a:r>
            <a:r>
              <a:rPr lang="ru-RU" sz="2400" dirty="0" smtClean="0"/>
              <a:t>между  </a:t>
            </a:r>
            <a:r>
              <a:rPr lang="ru-RU" sz="2400" dirty="0"/>
              <a:t>сетями  через  шлюзы.  В  нем  используются  IP  –  адреса  для </a:t>
            </a:r>
            <a:r>
              <a:rPr lang="ru-RU" sz="2400" dirty="0" smtClean="0"/>
              <a:t>отправки </a:t>
            </a:r>
            <a:r>
              <a:rPr lang="ru-RU" sz="2400" dirty="0"/>
              <a:t>пакетов данных через Интернет или другую сеть при помощи </a:t>
            </a:r>
            <a:r>
              <a:rPr lang="ru-RU" sz="2400" dirty="0" smtClean="0"/>
              <a:t>драйверов  </a:t>
            </a:r>
            <a:r>
              <a:rPr lang="ru-RU" sz="2400" dirty="0"/>
              <a:t>устройств.  TCP  и  UDP  входят  в  набор  протоколов  TCP/IP, </a:t>
            </a:r>
            <a:r>
              <a:rPr lang="ru-RU" sz="2400" dirty="0" smtClean="0"/>
              <a:t>каждый </a:t>
            </a:r>
            <a:r>
              <a:rPr lang="ru-RU" sz="2400" dirty="0"/>
              <a:t>из которых имеет свои преимущества и недостатки.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708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TCP  является  протоколом,  ориентированным  на  соединения.  Это </a:t>
            </a:r>
            <a:r>
              <a:rPr lang="ru-RU" sz="2400" dirty="0" smtClean="0"/>
              <a:t>означает</a:t>
            </a:r>
            <a:r>
              <a:rPr lang="ru-RU" sz="2400" dirty="0"/>
              <a:t>,  что  два  процесса  или  приложения,  прежде  чем  начать </a:t>
            </a:r>
            <a:r>
              <a:rPr lang="ru-RU" sz="2400" dirty="0" smtClean="0"/>
              <a:t>обмениваться  данными  </a:t>
            </a:r>
            <a:r>
              <a:rPr lang="ru-RU" sz="2400" dirty="0"/>
              <a:t>должны  установить  TCP  –  соединение.  В  этом </a:t>
            </a:r>
            <a:r>
              <a:rPr lang="ru-RU" sz="2400" dirty="0" smtClean="0"/>
              <a:t>протокол  </a:t>
            </a:r>
            <a:r>
              <a:rPr lang="ru-RU" sz="2400" dirty="0"/>
              <a:t>TCP  отличается  от  протокола    UDP  ().  Последний  является </a:t>
            </a:r>
            <a:r>
              <a:rPr lang="ru-RU" sz="2400" dirty="0" smtClean="0"/>
              <a:t>протоколом </a:t>
            </a:r>
            <a:r>
              <a:rPr lang="ru-RU" sz="2400" dirty="0"/>
              <a:t>«без организации </a:t>
            </a:r>
            <a:r>
              <a:rPr lang="ru-RU" sz="2400" dirty="0" smtClean="0"/>
              <a:t>соединения», </a:t>
            </a:r>
            <a:r>
              <a:rPr lang="ru-RU" sz="2400" dirty="0"/>
              <a:t>такой протокол позволяет </a:t>
            </a:r>
            <a:r>
              <a:rPr lang="ru-RU" sz="2400" dirty="0" smtClean="0"/>
              <a:t>выполнять  </a:t>
            </a:r>
            <a:r>
              <a:rPr lang="ru-RU" sz="2400" dirty="0"/>
              <a:t>широковещательную  передачу  данных  неопределенному </a:t>
            </a:r>
            <a:r>
              <a:rPr lang="ru-RU" sz="2400" dirty="0" smtClean="0"/>
              <a:t>числу  </a:t>
            </a:r>
            <a:r>
              <a:rPr lang="ru-RU" sz="2400" dirty="0"/>
              <a:t>клиентов.  Протокол  TCP  был  специально  разработан  для </a:t>
            </a:r>
            <a:r>
              <a:rPr lang="ru-RU" sz="2400" dirty="0" smtClean="0"/>
              <a:t>обеспечения  </a:t>
            </a:r>
            <a:r>
              <a:rPr lang="ru-RU" sz="2400" dirty="0"/>
              <a:t>надежного  сквозного  байтового  потока  по  ненадежной </a:t>
            </a:r>
            <a:r>
              <a:rPr lang="ru-RU" sz="2400" dirty="0" smtClean="0"/>
              <a:t>интрасети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  разработке  TCP  основное  внимание  уделялось  способности </a:t>
            </a:r>
            <a:r>
              <a:rPr lang="ru-RU" sz="2400" dirty="0" smtClean="0"/>
              <a:t>протокола  </a:t>
            </a:r>
            <a:r>
              <a:rPr lang="ru-RU" sz="2400" dirty="0"/>
              <a:t>адаптироваться  к  свойствам  объединенной  сети  и </a:t>
            </a:r>
            <a:r>
              <a:rPr lang="ru-RU" sz="2400" dirty="0" smtClean="0"/>
              <a:t>отказоустойчивости  </a:t>
            </a:r>
            <a:r>
              <a:rPr lang="ru-RU" sz="2400" dirty="0"/>
              <a:t>при  возникновении  различных  проблем  при </a:t>
            </a:r>
            <a:r>
              <a:rPr lang="ru-RU" sz="2400" dirty="0" smtClean="0"/>
              <a:t>передаче </a:t>
            </a:r>
            <a:r>
              <a:rPr lang="ru-RU" sz="2400" dirty="0"/>
              <a:t>данных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TCP используется в таких прикладных протоколах, как HTTP, FTP, SMTP </a:t>
            </a:r>
            <a:r>
              <a:rPr lang="ru-RU" sz="2400" b="1" dirty="0" smtClean="0"/>
              <a:t>и </a:t>
            </a:r>
            <a:r>
              <a:rPr lang="ru-RU" sz="2400" b="1" dirty="0" err="1" smtClean="0"/>
              <a:t>Telnet</a:t>
            </a:r>
            <a:r>
              <a:rPr lang="ru-RU" sz="2400" b="1" dirty="0"/>
              <a:t>. 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18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dirty="0"/>
              <a:t>Терминология </a:t>
            </a:r>
            <a:r>
              <a:rPr lang="en-US" sz="2400" b="1" dirty="0" smtClean="0"/>
              <a:t>UDP</a:t>
            </a:r>
          </a:p>
          <a:p>
            <a:pPr marL="0" indent="0">
              <a:buNone/>
            </a:pPr>
            <a:r>
              <a:rPr lang="ru-RU" sz="2400" b="1" dirty="0"/>
              <a:t>Пакеты</a:t>
            </a:r>
            <a:r>
              <a:rPr lang="ru-RU" sz="2400" dirty="0"/>
              <a:t>    -    при  передаче  данных  пакетом  называется </a:t>
            </a:r>
            <a:r>
              <a:rPr lang="ru-RU" sz="2400" dirty="0" smtClean="0"/>
              <a:t>последовательность </a:t>
            </a:r>
            <a:r>
              <a:rPr lang="ru-RU" sz="2400" dirty="0"/>
              <a:t>двоичных цифр, представляющих данные и сигналы </a:t>
            </a:r>
            <a:r>
              <a:rPr lang="ru-RU" sz="2400" dirty="0" smtClean="0"/>
              <a:t>управления</a:t>
            </a:r>
            <a:r>
              <a:rPr lang="ru-RU" sz="2400" dirty="0"/>
              <a:t>,  которые  передаются  и  коммутируются  через  хост.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Дейтаграмма</a:t>
            </a:r>
            <a:r>
              <a:rPr lang="ru-RU" sz="2400" dirty="0" smtClean="0"/>
              <a:t>    </a:t>
            </a:r>
            <a:r>
              <a:rPr lang="ru-RU" sz="2400" dirty="0"/>
              <a:t>–  это  отдельный,  независимый  пакет  данных, </a:t>
            </a:r>
            <a:r>
              <a:rPr lang="ru-RU" sz="2400" dirty="0" smtClean="0"/>
              <a:t>содержащий  </a:t>
            </a:r>
            <a:r>
              <a:rPr lang="ru-RU" sz="2400" dirty="0"/>
              <a:t>информацию,  достаточную  для  передачи  от  источника  к </a:t>
            </a:r>
            <a:r>
              <a:rPr lang="ru-RU" sz="2400" dirty="0" smtClean="0"/>
              <a:t>адресату</a:t>
            </a:r>
            <a:r>
              <a:rPr lang="ru-RU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MTU</a:t>
            </a:r>
            <a:r>
              <a:rPr lang="ru-RU" sz="2400" dirty="0" smtClean="0"/>
              <a:t>  </a:t>
            </a:r>
            <a:r>
              <a:rPr lang="ru-RU" sz="2400" dirty="0"/>
              <a:t>–  это  сокращение  означает  </a:t>
            </a:r>
            <a:r>
              <a:rPr lang="ru-RU" sz="2400" dirty="0" err="1"/>
              <a:t>Maximum</a:t>
            </a:r>
            <a:r>
              <a:rPr lang="ru-RU" sz="2400" dirty="0"/>
              <a:t>  </a:t>
            </a:r>
            <a:r>
              <a:rPr lang="ru-RU" sz="2400" dirty="0" err="1"/>
              <a:t>Transmission</a:t>
            </a:r>
            <a:r>
              <a:rPr lang="ru-RU" sz="2400" dirty="0"/>
              <a:t>  </a:t>
            </a:r>
            <a:r>
              <a:rPr lang="ru-RU" sz="2400" dirty="0" err="1"/>
              <a:t>Unit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максимальный блок передачи). MTU характеризует канальный уровень </a:t>
            </a:r>
            <a:r>
              <a:rPr lang="ru-RU" sz="2400" dirty="0" smtClean="0"/>
              <a:t>и  </a:t>
            </a:r>
            <a:r>
              <a:rPr lang="ru-RU" sz="2400" dirty="0"/>
              <a:t>соответствует  максимальному  числу  байт,  которое  можно  передать  в </a:t>
            </a:r>
            <a:r>
              <a:rPr lang="ru-RU" sz="2400" dirty="0" smtClean="0"/>
              <a:t>одном </a:t>
            </a:r>
            <a:r>
              <a:rPr lang="ru-RU" sz="2400" dirty="0"/>
              <a:t>пакете. Иными словами, MTU – это самый большой пакет, который </a:t>
            </a:r>
            <a:r>
              <a:rPr lang="ru-RU" sz="2400" dirty="0" smtClean="0"/>
              <a:t>может  </a:t>
            </a:r>
            <a:r>
              <a:rPr lang="ru-RU" sz="2400" dirty="0"/>
              <a:t>переносить  данная  сетевая  среда.  Например,  </a:t>
            </a:r>
            <a:r>
              <a:rPr lang="ru-RU" sz="2400" dirty="0" err="1"/>
              <a:t>Ethernet</a:t>
            </a:r>
            <a:r>
              <a:rPr lang="ru-RU" sz="2400" dirty="0"/>
              <a:t>  имеет </a:t>
            </a:r>
            <a:r>
              <a:rPr lang="ru-RU" sz="2400" dirty="0" smtClean="0"/>
              <a:t>фиксированное  </a:t>
            </a:r>
            <a:r>
              <a:rPr lang="ru-RU" sz="2400" dirty="0"/>
              <a:t>значение  MTU,  равное  1500  байтам.  </a:t>
            </a:r>
          </a:p>
          <a:p>
            <a:pPr marL="0" indent="0">
              <a:buNone/>
            </a:pPr>
            <a:r>
              <a:rPr lang="ru-RU" sz="2400" b="1" dirty="0" smtClean="0"/>
              <a:t>Порт</a:t>
            </a:r>
            <a:r>
              <a:rPr lang="ru-RU" sz="2400" dirty="0" smtClean="0"/>
              <a:t>  </a:t>
            </a:r>
            <a:r>
              <a:rPr lang="ru-RU" sz="2400" dirty="0"/>
              <a:t>– чтобы  поставить  в  соответствии  входящим  данным  конкретный </a:t>
            </a:r>
            <a:r>
              <a:rPr lang="ru-RU" sz="2400" dirty="0" smtClean="0"/>
              <a:t>процесс</a:t>
            </a:r>
            <a:r>
              <a:rPr lang="ru-RU" sz="2400" dirty="0"/>
              <a:t>,  выполняемый  на  компьютере,  UDP  использует  порты.  UDP </a:t>
            </a:r>
            <a:r>
              <a:rPr lang="ru-RU" sz="2400" dirty="0" smtClean="0"/>
              <a:t>направляет </a:t>
            </a:r>
            <a:r>
              <a:rPr lang="ru-RU" sz="2400" dirty="0"/>
              <a:t>пакет адресату, используя номер порта, указанный в UDP – </a:t>
            </a:r>
            <a:r>
              <a:rPr lang="ru-RU" sz="2400" dirty="0" smtClean="0"/>
              <a:t>заголовке  </a:t>
            </a:r>
            <a:r>
              <a:rPr lang="ru-RU" sz="2400" dirty="0"/>
              <a:t>дейтаграммы.  Порты  представлены  16-битными  номерами  и, </a:t>
            </a:r>
            <a:r>
              <a:rPr lang="ru-RU" sz="2400" dirty="0" smtClean="0"/>
              <a:t>следовательно</a:t>
            </a:r>
            <a:r>
              <a:rPr lang="ru-RU" sz="2400" dirty="0"/>
              <a:t>, принимают значения в диапазоне от 0 до 65535. 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67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35" t="17135" r="14947" b="5023"/>
          <a:stretch/>
        </p:blipFill>
        <p:spPr>
          <a:xfrm>
            <a:off x="210524" y="1148961"/>
            <a:ext cx="5740400" cy="35062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50924" y="3018549"/>
            <a:ext cx="637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Следует</a:t>
            </a:r>
            <a:r>
              <a:rPr lang="uk-UA" dirty="0"/>
              <a:t>  </a:t>
            </a:r>
            <a:r>
              <a:rPr lang="uk-UA" dirty="0" err="1"/>
              <a:t>отметить</a:t>
            </a:r>
            <a:r>
              <a:rPr lang="uk-UA" dirty="0"/>
              <a:t>,  </a:t>
            </a:r>
            <a:r>
              <a:rPr lang="uk-UA" dirty="0" err="1"/>
              <a:t>что</a:t>
            </a:r>
            <a:r>
              <a:rPr lang="uk-UA" dirty="0"/>
              <a:t>  </a:t>
            </a:r>
            <a:r>
              <a:rPr lang="uk-UA" dirty="0" err="1"/>
              <a:t>порты</a:t>
            </a:r>
            <a:r>
              <a:rPr lang="uk-UA" dirty="0"/>
              <a:t>  UDP  </a:t>
            </a:r>
            <a:r>
              <a:rPr lang="uk-UA" dirty="0" err="1"/>
              <a:t>могут</a:t>
            </a:r>
            <a:r>
              <a:rPr lang="uk-UA" dirty="0"/>
              <a:t>  получать  </a:t>
            </a:r>
            <a:r>
              <a:rPr lang="uk-UA" dirty="0" err="1"/>
              <a:t>более</a:t>
            </a:r>
            <a:r>
              <a:rPr lang="uk-UA" dirty="0"/>
              <a:t>  о</a:t>
            </a:r>
            <a:r>
              <a:rPr lang="uk-UA" dirty="0" smtClean="0"/>
              <a:t>дного </a:t>
            </a:r>
            <a:r>
              <a:rPr lang="uk-UA" dirty="0" err="1" smtClean="0"/>
              <a:t>сообщения</a:t>
            </a:r>
            <a:r>
              <a:rPr lang="uk-UA" dirty="0" smtClean="0"/>
              <a:t> </a:t>
            </a:r>
            <a:r>
              <a:rPr lang="uk-UA" dirty="0"/>
              <a:t>в одно и то же </a:t>
            </a:r>
            <a:r>
              <a:rPr lang="uk-UA" dirty="0" err="1"/>
              <a:t>время</a:t>
            </a:r>
            <a:r>
              <a:rPr lang="uk-UA" dirty="0"/>
              <a:t>. В </a:t>
            </a:r>
            <a:r>
              <a:rPr lang="uk-UA" dirty="0" err="1"/>
              <a:t>некоторых</a:t>
            </a:r>
            <a:r>
              <a:rPr lang="uk-UA" dirty="0"/>
              <a:t> </a:t>
            </a:r>
            <a:r>
              <a:rPr lang="uk-UA" dirty="0" err="1"/>
              <a:t>случаях</a:t>
            </a:r>
            <a:r>
              <a:rPr lang="uk-UA" dirty="0"/>
              <a:t> </a:t>
            </a:r>
            <a:r>
              <a:rPr lang="uk-UA" dirty="0" err="1"/>
              <a:t>сервисы</a:t>
            </a:r>
            <a:r>
              <a:rPr lang="uk-UA" dirty="0"/>
              <a:t> TCP и </a:t>
            </a:r>
            <a:r>
              <a:rPr lang="uk-UA" dirty="0" smtClean="0"/>
              <a:t>UDP </a:t>
            </a:r>
            <a:r>
              <a:rPr lang="uk-UA" dirty="0" err="1"/>
              <a:t>могут</a:t>
            </a:r>
            <a:r>
              <a:rPr lang="uk-UA" dirty="0"/>
              <a:t> </a:t>
            </a:r>
            <a:r>
              <a:rPr lang="uk-UA" dirty="0" err="1"/>
              <a:t>использовать</a:t>
            </a:r>
            <a:r>
              <a:rPr lang="uk-UA" dirty="0"/>
              <a:t> </a:t>
            </a:r>
            <a:r>
              <a:rPr lang="uk-UA" dirty="0" err="1"/>
              <a:t>одни</a:t>
            </a:r>
            <a:r>
              <a:rPr lang="uk-UA" dirty="0"/>
              <a:t> и те же номера </a:t>
            </a:r>
            <a:r>
              <a:rPr lang="uk-UA" dirty="0" err="1"/>
              <a:t>портов</a:t>
            </a:r>
            <a:r>
              <a:rPr lang="uk-UA" dirty="0"/>
              <a:t>, </a:t>
            </a:r>
            <a:r>
              <a:rPr lang="uk-UA" dirty="0" err="1"/>
              <a:t>например</a:t>
            </a:r>
            <a:r>
              <a:rPr lang="uk-UA" dirty="0"/>
              <a:t> 7 (</a:t>
            </a:r>
            <a:r>
              <a:rPr lang="uk-UA" dirty="0" err="1"/>
              <a:t>Echo</a:t>
            </a:r>
            <a:r>
              <a:rPr lang="uk-UA" dirty="0"/>
              <a:t>) </a:t>
            </a:r>
            <a:r>
              <a:rPr lang="uk-UA" dirty="0" smtClean="0"/>
              <a:t>и </a:t>
            </a:r>
            <a:r>
              <a:rPr lang="uk-UA" dirty="0"/>
              <a:t>23 (</a:t>
            </a:r>
            <a:r>
              <a:rPr lang="uk-UA" dirty="0" err="1"/>
              <a:t>Telnet</a:t>
            </a:r>
            <a:r>
              <a:rPr lang="uk-UA" dirty="0"/>
              <a:t>). </a:t>
            </a:r>
          </a:p>
          <a:p>
            <a:r>
              <a:rPr lang="uk-UA" dirty="0"/>
              <a:t>Список  </a:t>
            </a:r>
            <a:r>
              <a:rPr lang="uk-UA" dirty="0" err="1"/>
              <a:t>портов</a:t>
            </a:r>
            <a:r>
              <a:rPr lang="uk-UA" dirty="0"/>
              <a:t>  UDP  и  TCP  </a:t>
            </a:r>
            <a:r>
              <a:rPr lang="uk-UA" dirty="0" err="1"/>
              <a:t>можно</a:t>
            </a:r>
            <a:r>
              <a:rPr lang="uk-UA" dirty="0"/>
              <a:t>  найти  в  </a:t>
            </a:r>
            <a:r>
              <a:rPr lang="uk-UA" dirty="0" err="1"/>
              <a:t>Интернете</a:t>
            </a:r>
            <a:r>
              <a:rPr lang="uk-UA" dirty="0"/>
              <a:t>  на  </a:t>
            </a:r>
            <a:r>
              <a:rPr lang="uk-UA" dirty="0" err="1"/>
              <a:t>странице</a:t>
            </a:r>
            <a:r>
              <a:rPr lang="uk-UA" dirty="0"/>
              <a:t> </a:t>
            </a:r>
            <a:r>
              <a:rPr lang="uk-UA" dirty="0" smtClean="0"/>
              <a:t>http</a:t>
            </a:r>
            <a:r>
              <a:rPr lang="uk-UA" dirty="0"/>
              <a:t>://www.iana.org/assignments/port-numbers </a:t>
            </a:r>
          </a:p>
        </p:txBody>
      </p:sp>
    </p:spTree>
    <p:extLst>
      <p:ext uri="{BB962C8B-B14F-4D97-AF65-F5344CB8AC3E}">
        <p14:creationId xmlns:p14="http://schemas.microsoft.com/office/powerpoint/2010/main" val="10741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Принципы работы </a:t>
            </a:r>
            <a:r>
              <a:rPr lang="en-US" sz="2400" dirty="0" smtClean="0"/>
              <a:t>UDP</a:t>
            </a:r>
            <a:endParaRPr lang="uk-UA" sz="2400" dirty="0" smtClean="0"/>
          </a:p>
          <a:p>
            <a:pPr marL="0" indent="0">
              <a:buNone/>
            </a:pPr>
            <a:r>
              <a:rPr lang="ru-RU" sz="2400" dirty="0"/>
              <a:t>Когда  приложение,  базирующееся  на  UDP,  отправляет  данные  другому </a:t>
            </a:r>
            <a:r>
              <a:rPr lang="ru-RU" sz="2400" dirty="0" smtClean="0"/>
              <a:t>хосту </a:t>
            </a:r>
            <a:r>
              <a:rPr lang="ru-RU" sz="2400" dirty="0"/>
              <a:t>в сети, UDP дополняет их </a:t>
            </a:r>
            <a:r>
              <a:rPr lang="ru-RU" sz="2400" dirty="0" err="1"/>
              <a:t>восмибайтовым</a:t>
            </a:r>
            <a:r>
              <a:rPr lang="ru-RU" sz="2400" dirty="0"/>
              <a:t> заголовком, содержащим </a:t>
            </a:r>
            <a:r>
              <a:rPr lang="ru-RU" sz="2400" b="1" dirty="0" smtClean="0"/>
              <a:t>номерами  </a:t>
            </a:r>
            <a:r>
              <a:rPr lang="ru-RU" sz="2400" b="1" dirty="0"/>
              <a:t>портов  адресата</a:t>
            </a:r>
            <a:r>
              <a:rPr lang="ru-RU" sz="2400" dirty="0"/>
              <a:t>  и  </a:t>
            </a:r>
            <a:r>
              <a:rPr lang="ru-RU" sz="2400" b="1" dirty="0"/>
              <a:t>отправителя</a:t>
            </a:r>
            <a:r>
              <a:rPr lang="ru-RU" sz="2400" dirty="0"/>
              <a:t>,  </a:t>
            </a:r>
            <a:r>
              <a:rPr lang="ru-RU" sz="2400" b="1" dirty="0"/>
              <a:t>общую  длину  данных  и контрольную сумму</a:t>
            </a:r>
            <a:r>
              <a:rPr lang="ru-RU" sz="2400" dirty="0"/>
              <a:t>. Поверх дейтаграммы UDP свой заголовок добавляет </a:t>
            </a:r>
            <a:r>
              <a:rPr lang="ru-RU" sz="2400" dirty="0" smtClean="0"/>
              <a:t>IP</a:t>
            </a:r>
            <a:r>
              <a:rPr lang="ru-RU" sz="2400" dirty="0"/>
              <a:t>, формирую дейтаграмму IP. </a:t>
            </a:r>
          </a:p>
          <a:p>
            <a:pPr marL="0" indent="0">
              <a:buNone/>
            </a:pP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08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Формат </a:t>
            </a:r>
            <a:r>
              <a:rPr lang="ru-RU" sz="2400" dirty="0"/>
              <a:t>заголовка </a:t>
            </a:r>
            <a:r>
              <a:rPr lang="en-US" sz="2400" dirty="0"/>
              <a:t>UDP: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358" t="15201" r="27647" b="4029"/>
          <a:stretch/>
        </p:blipFill>
        <p:spPr>
          <a:xfrm>
            <a:off x="4749799" y="1039943"/>
            <a:ext cx="533400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uk-UA" dirty="0" err="1"/>
              <a:t>Общий</a:t>
            </a:r>
            <a:r>
              <a:rPr lang="uk-UA" dirty="0"/>
              <a:t>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</a:t>
            </a: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91" t="26787" r="24003" b="6623"/>
          <a:stretch/>
        </p:blipFill>
        <p:spPr>
          <a:xfrm>
            <a:off x="406400" y="1016000"/>
            <a:ext cx="7505700" cy="5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ru-RU" dirty="0"/>
              <a:t>3. Работа с протоколом TCP на платформе .NET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930400"/>
            <a:ext cx="11087100" cy="4279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  создания  платформы  .NET  средств  для  высокоуровневого </a:t>
            </a:r>
            <a:r>
              <a:rPr lang="ru-RU" dirty="0" smtClean="0"/>
              <a:t>программирования  </a:t>
            </a:r>
            <a:r>
              <a:rPr lang="ru-RU" dirty="0"/>
              <a:t>TCP  практически  не  было.  Так  в  </a:t>
            </a:r>
            <a:r>
              <a:rPr lang="ru-RU" dirty="0" err="1"/>
              <a:t>Visual</a:t>
            </a:r>
            <a:r>
              <a:rPr lang="ru-RU" dirty="0"/>
              <a:t>  C++ </a:t>
            </a:r>
            <a:r>
              <a:rPr lang="ru-RU" dirty="0" smtClean="0"/>
              <a:t>приходилось  </a:t>
            </a:r>
            <a:r>
              <a:rPr lang="ru-RU" dirty="0"/>
              <a:t>использовать  классы  </a:t>
            </a:r>
            <a:r>
              <a:rPr lang="ru-RU" b="1" dirty="0" err="1"/>
              <a:t>CSocket</a:t>
            </a:r>
            <a:r>
              <a:rPr lang="ru-RU" dirty="0"/>
              <a:t>    и  </a:t>
            </a:r>
            <a:r>
              <a:rPr lang="ru-RU" b="1" dirty="0" err="1"/>
              <a:t>CAsyncSocket</a:t>
            </a:r>
            <a:r>
              <a:rPr lang="ru-RU" dirty="0"/>
              <a:t>.    В    .NET </a:t>
            </a:r>
            <a:r>
              <a:rPr lang="ru-RU" dirty="0" smtClean="0"/>
              <a:t>классы  </a:t>
            </a:r>
            <a:r>
              <a:rPr lang="ru-RU" dirty="0"/>
              <a:t>для  работы  с  сокетами  размещены  в  отдельном  пространстве </a:t>
            </a:r>
            <a:r>
              <a:rPr lang="ru-RU" dirty="0" smtClean="0"/>
              <a:t>имен  </a:t>
            </a:r>
            <a:r>
              <a:rPr lang="ru-RU" b="1" dirty="0" err="1"/>
              <a:t>System.Net.Sockets</a:t>
            </a:r>
            <a:r>
              <a:rPr lang="ru-RU" dirty="0"/>
              <a:t>.  Это  пространство  имен  содержит  не  только </a:t>
            </a:r>
            <a:r>
              <a:rPr lang="ru-RU" dirty="0" smtClean="0"/>
              <a:t>низкоуровневые  </a:t>
            </a:r>
            <a:r>
              <a:rPr lang="ru-RU" dirty="0"/>
              <a:t>классы  (например,  </a:t>
            </a:r>
            <a:r>
              <a:rPr lang="ru-RU" dirty="0" err="1"/>
              <a:t>Socket</a:t>
            </a:r>
            <a:r>
              <a:rPr lang="ru-RU" dirty="0"/>
              <a:t>)    но  и  классы  </a:t>
            </a:r>
            <a:r>
              <a:rPr lang="ru-RU" b="1" dirty="0" err="1"/>
              <a:t>TcpListener</a:t>
            </a:r>
            <a:r>
              <a:rPr lang="ru-RU" dirty="0"/>
              <a:t>  и </a:t>
            </a:r>
            <a:r>
              <a:rPr lang="ru-RU" b="1" dirty="0" err="1" smtClean="0"/>
              <a:t>TcpClient</a:t>
            </a:r>
            <a:r>
              <a:rPr lang="ru-RU" dirty="0" smtClean="0"/>
              <a:t>  </a:t>
            </a:r>
            <a:r>
              <a:rPr lang="ru-RU" dirty="0"/>
              <a:t>для  организации  взаимодействия  приложений  при  помощи </a:t>
            </a:r>
            <a:r>
              <a:rPr lang="ru-RU" dirty="0" smtClean="0"/>
              <a:t>протокола  </a:t>
            </a:r>
            <a:r>
              <a:rPr lang="ru-RU" dirty="0"/>
              <a:t>TCP.    Эти  классы  имеют  простые  интерфейсы,  в  отличие  от </a:t>
            </a:r>
            <a:r>
              <a:rPr lang="ru-RU" dirty="0" smtClean="0"/>
              <a:t>класса </a:t>
            </a:r>
            <a:r>
              <a:rPr lang="ru-RU" dirty="0" err="1"/>
              <a:t>Socket</a:t>
            </a:r>
            <a:r>
              <a:rPr lang="ru-RU" dirty="0"/>
              <a:t>, в котором при получении/отправке данных применяется </a:t>
            </a:r>
            <a:r>
              <a:rPr lang="ru-RU" dirty="0" smtClean="0"/>
              <a:t>побайтовый  </a:t>
            </a:r>
            <a:r>
              <a:rPr lang="ru-RU" dirty="0"/>
              <a:t>подход,  классы    </a:t>
            </a:r>
            <a:r>
              <a:rPr lang="ru-RU" b="1" dirty="0" err="1"/>
              <a:t>TcpListener</a:t>
            </a:r>
            <a:r>
              <a:rPr lang="ru-RU" dirty="0"/>
              <a:t>  и  </a:t>
            </a:r>
            <a:r>
              <a:rPr lang="ru-RU" b="1" dirty="0" err="1"/>
              <a:t>TcpClient</a:t>
            </a:r>
            <a:r>
              <a:rPr lang="ru-RU" dirty="0"/>
              <a:t>  используют </a:t>
            </a:r>
            <a:r>
              <a:rPr lang="ru-RU" dirty="0" smtClean="0"/>
              <a:t>потоковую  </a:t>
            </a:r>
            <a:r>
              <a:rPr lang="ru-RU" dirty="0"/>
              <a:t>модель.  В  них  все  взаимодействие  между  клиентом  и </a:t>
            </a:r>
            <a:r>
              <a:rPr lang="ru-RU" dirty="0" smtClean="0"/>
              <a:t>сервером </a:t>
            </a:r>
            <a:r>
              <a:rPr lang="ru-RU" dirty="0"/>
              <a:t>основывается на потоке с применением класса </a:t>
            </a:r>
            <a:r>
              <a:rPr lang="ru-RU" b="1" dirty="0" err="1"/>
              <a:t>NetworkStream</a:t>
            </a:r>
            <a:r>
              <a:rPr lang="ru-RU" dirty="0"/>
              <a:t>. </a:t>
            </a:r>
            <a:r>
              <a:rPr lang="ru-RU" dirty="0" smtClean="0"/>
              <a:t>При </a:t>
            </a:r>
            <a:r>
              <a:rPr lang="ru-RU" dirty="0"/>
              <a:t>необходимости можно работать и с отдельными байтами.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90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ru-RU" dirty="0"/>
              <a:t>3. Работа с протоколом TCP на платформе .NET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930400"/>
            <a:ext cx="11087100" cy="4279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Класс </a:t>
            </a:r>
            <a:r>
              <a:rPr lang="en-US" b="1" dirty="0" err="1" smtClean="0"/>
              <a:t>TCPListener</a:t>
            </a:r>
            <a:endParaRPr lang="uk-UA" b="1" dirty="0" smtClean="0"/>
          </a:p>
          <a:p>
            <a:pPr marL="0" indent="0">
              <a:buNone/>
            </a:pPr>
            <a:r>
              <a:rPr lang="ru-RU" dirty="0"/>
              <a:t>Приложение – сервер начинает работу, устанавливая связь с локальной </a:t>
            </a:r>
            <a:r>
              <a:rPr lang="ru-RU" dirty="0" smtClean="0"/>
              <a:t>конечной </a:t>
            </a:r>
            <a:r>
              <a:rPr lang="ru-RU" dirty="0"/>
              <a:t>точкой и находясь в состоянии ожидания входящих запросов </a:t>
            </a:r>
            <a:r>
              <a:rPr lang="ru-RU" dirty="0" smtClean="0"/>
              <a:t>от </a:t>
            </a:r>
            <a:r>
              <a:rPr lang="ru-RU" dirty="0"/>
              <a:t>клиентов. Как только на сервер приходит запрос клиента, связанный с </a:t>
            </a:r>
            <a:r>
              <a:rPr lang="ru-RU" dirty="0" smtClean="0"/>
              <a:t>соответствующим  </a:t>
            </a:r>
            <a:r>
              <a:rPr lang="ru-RU" dirty="0"/>
              <a:t>портом,  приложение  –  сервер  активизируется. </a:t>
            </a:r>
            <a:r>
              <a:rPr lang="ru-RU" dirty="0" smtClean="0"/>
              <a:t>Приложение  </a:t>
            </a:r>
            <a:r>
              <a:rPr lang="ru-RU" dirty="0"/>
              <a:t>–  сервер  создает  канал,  предназначенный  для </a:t>
            </a:r>
            <a:r>
              <a:rPr lang="ru-RU" dirty="0" smtClean="0"/>
              <a:t>взаимодействия </a:t>
            </a:r>
            <a:r>
              <a:rPr lang="ru-RU" dirty="0"/>
              <a:t>с этим клиентом.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6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9418" cy="912443"/>
          </a:xfrm>
        </p:spPr>
        <p:txBody>
          <a:bodyPr/>
          <a:lstStyle/>
          <a:p>
            <a:r>
              <a:rPr lang="uk-UA" sz="4000" dirty="0" smtClean="0"/>
              <a:t>10. Домашнє завдання</a:t>
            </a:r>
            <a:r>
              <a:rPr lang="uk-UA" sz="4000" dirty="0"/>
              <a:t/>
            </a:r>
            <a:br>
              <a:rPr lang="uk-UA" sz="4000" dirty="0"/>
            </a:br>
            <a:r>
              <a:rPr lang="uk-UA" sz="4000" dirty="0"/>
              <a:t/>
            </a:r>
            <a:br>
              <a:rPr lang="uk-UA" sz="4000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390" y="1219388"/>
            <a:ext cx="11254210" cy="3191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	С  </a:t>
            </a:r>
            <a:r>
              <a:rPr lang="ru-RU" sz="2400" dirty="0"/>
              <a:t>использование  схемы  маршрутизации  </a:t>
            </a:r>
            <a:r>
              <a:rPr lang="ru-RU" sz="2400" dirty="0" err="1"/>
              <a:t>multicast</a:t>
            </a:r>
            <a:r>
              <a:rPr lang="ru-RU" sz="2400" dirty="0"/>
              <a:t>,  реализуйте  без </a:t>
            </a:r>
          </a:p>
          <a:p>
            <a:pPr marL="0" indent="0">
              <a:buNone/>
            </a:pPr>
            <a:r>
              <a:rPr lang="ru-RU" sz="2400" dirty="0"/>
              <a:t>серверный  чат  с  графическим  пользовательским  интерфейсом.  То  есть </a:t>
            </a:r>
          </a:p>
          <a:p>
            <a:pPr marL="0" indent="0">
              <a:buNone/>
            </a:pPr>
            <a:r>
              <a:rPr lang="ru-RU" sz="2400" dirty="0"/>
              <a:t>такой  чат,  которому  не  нужен  сервер,  и  который    отправлял  бы </a:t>
            </a:r>
          </a:p>
          <a:p>
            <a:pPr marL="0" indent="0">
              <a:buNone/>
            </a:pPr>
            <a:r>
              <a:rPr lang="ru-RU" sz="2400" dirty="0"/>
              <a:t>сообщения  только  тем  компьютерам,  которые  его  ожидают.  Так  же </a:t>
            </a:r>
          </a:p>
          <a:p>
            <a:pPr marL="0" indent="0">
              <a:buNone/>
            </a:pPr>
            <a:r>
              <a:rPr lang="ru-RU" sz="2400" dirty="0"/>
              <a:t>предусмотрите  возможность  мониторинга  пользователей,  находящихся </a:t>
            </a:r>
          </a:p>
          <a:p>
            <a:pPr marL="0" indent="0">
              <a:buNone/>
            </a:pPr>
            <a:r>
              <a:rPr lang="ru-RU" sz="2400" dirty="0"/>
              <a:t>онлайн. </a:t>
            </a:r>
          </a:p>
        </p:txBody>
      </p:sp>
    </p:spTree>
    <p:extLst>
      <p:ext uri="{BB962C8B-B14F-4D97-AF65-F5344CB8AC3E}">
        <p14:creationId xmlns:p14="http://schemas.microsoft.com/office/powerpoint/2010/main" val="11332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 err="1"/>
              <a:t>Терминология</a:t>
            </a:r>
            <a:r>
              <a:rPr lang="uk-UA" sz="2400" b="1" dirty="0"/>
              <a:t> </a:t>
            </a:r>
            <a:r>
              <a:rPr lang="en-US" sz="2400" b="1" dirty="0"/>
              <a:t>TCP </a:t>
            </a:r>
            <a:endParaRPr lang="uk-UA" sz="2400" b="1" dirty="0" smtClean="0"/>
          </a:p>
          <a:p>
            <a:pPr marL="0" indent="0">
              <a:buNone/>
            </a:pPr>
            <a:r>
              <a:rPr lang="ru-RU" sz="2400" b="1" dirty="0"/>
              <a:t>Сегмент</a:t>
            </a:r>
            <a:r>
              <a:rPr lang="ru-RU" sz="2400" dirty="0"/>
              <a:t> – “порция” данных, который TCP отправляет </a:t>
            </a:r>
            <a:r>
              <a:rPr lang="ru-RU" sz="2400" dirty="0" smtClean="0"/>
              <a:t>IP.</a:t>
            </a:r>
          </a:p>
          <a:p>
            <a:pPr marL="0" indent="0">
              <a:buNone/>
            </a:pPr>
            <a:r>
              <a:rPr lang="ru-RU" sz="2400" b="1" dirty="0"/>
              <a:t>Дейтаграмма</a:t>
            </a:r>
            <a:r>
              <a:rPr lang="ru-RU" sz="2400" dirty="0"/>
              <a:t>  -  “порция”  данных,  которую  IP  отправляет  на  уровень </a:t>
            </a:r>
            <a:r>
              <a:rPr lang="ru-RU" sz="2400" dirty="0" smtClean="0"/>
              <a:t>сетевого интерфейса </a:t>
            </a:r>
          </a:p>
          <a:p>
            <a:pPr marL="0" indent="0">
              <a:buNone/>
            </a:pPr>
            <a:r>
              <a:rPr lang="ru-RU" sz="2400" b="1" dirty="0"/>
              <a:t>Порядковый  номер  </a:t>
            </a:r>
            <a:r>
              <a:rPr lang="ru-RU" sz="2400" dirty="0"/>
              <a:t>–  каждому  сегменту  TCP,  которое  отправляется </a:t>
            </a:r>
            <a:r>
              <a:rPr lang="ru-RU" sz="2400" dirty="0" smtClean="0"/>
              <a:t>через  </a:t>
            </a:r>
            <a:r>
              <a:rPr lang="ru-RU" sz="2400" dirty="0"/>
              <a:t>соединение,    присваивается  номер,  для  того  чтобы  приложение </a:t>
            </a:r>
            <a:r>
              <a:rPr lang="ru-RU" sz="2400" dirty="0" smtClean="0"/>
              <a:t>клиент  </a:t>
            </a:r>
            <a:r>
              <a:rPr lang="ru-RU" sz="2400" dirty="0"/>
              <a:t>могло,  в  конечном  счете,  получить  данные  в  правильном </a:t>
            </a:r>
            <a:r>
              <a:rPr lang="ru-RU" sz="2400" dirty="0" smtClean="0"/>
              <a:t>порядке</a:t>
            </a:r>
            <a:r>
              <a:rPr lang="ru-RU" sz="2400" dirty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63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Каждая  машина,  поддерживающая  протокол  </a:t>
            </a:r>
            <a:r>
              <a:rPr lang="ru-RU" sz="2400" b="1" dirty="0"/>
              <a:t>TCP</a:t>
            </a:r>
            <a:r>
              <a:rPr lang="ru-RU" sz="2400" dirty="0"/>
              <a:t>,  обладает  т.н. </a:t>
            </a:r>
            <a:r>
              <a:rPr lang="ru-RU" sz="2400" dirty="0" smtClean="0"/>
              <a:t>транспортной  </a:t>
            </a:r>
            <a:r>
              <a:rPr lang="ru-RU" sz="2400" dirty="0"/>
              <a:t>сущностью  </a:t>
            </a:r>
            <a:r>
              <a:rPr lang="ru-RU" sz="2400" b="1" dirty="0"/>
              <a:t>TCP</a:t>
            </a:r>
            <a:r>
              <a:rPr lang="ru-RU" sz="2400" dirty="0"/>
              <a:t>.  Это  либо  библиотечная  процедура,  либо </a:t>
            </a:r>
            <a:r>
              <a:rPr lang="ru-RU" sz="2400" dirty="0" smtClean="0"/>
              <a:t>пользовательский  </a:t>
            </a:r>
            <a:r>
              <a:rPr lang="ru-RU" sz="2400" dirty="0"/>
              <a:t>процесс,  либо  часть  ядра  системы</a:t>
            </a:r>
            <a:r>
              <a:rPr lang="ru-RU" sz="2400" b="1" dirty="0"/>
              <a:t>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TCP</a:t>
            </a:r>
            <a:r>
              <a:rPr lang="ru-RU" sz="2400" dirty="0"/>
              <a:t>  –  сущность  принимает  от  локальных  процессов </a:t>
            </a:r>
            <a:r>
              <a:rPr lang="ru-RU" sz="2400" dirty="0" smtClean="0"/>
              <a:t>пользовательские </a:t>
            </a:r>
            <a:r>
              <a:rPr lang="ru-RU" sz="2400" dirty="0"/>
              <a:t>потоки данных, разбивает их на фрагменты, не более </a:t>
            </a:r>
            <a:r>
              <a:rPr lang="ru-RU" sz="2400" b="1" dirty="0" smtClean="0"/>
              <a:t>64 </a:t>
            </a:r>
            <a:r>
              <a:rPr lang="ru-RU" sz="2400" b="1" dirty="0"/>
              <a:t>Кбайт </a:t>
            </a:r>
            <a:r>
              <a:rPr lang="ru-RU" sz="2400" dirty="0"/>
              <a:t>(на практике это число обычно равно </a:t>
            </a:r>
            <a:r>
              <a:rPr lang="ru-RU" sz="2400" b="1" dirty="0"/>
              <a:t>1460</a:t>
            </a:r>
            <a:r>
              <a:rPr lang="ru-RU" sz="2400" dirty="0"/>
              <a:t> байт, что позволяет </a:t>
            </a:r>
            <a:r>
              <a:rPr lang="ru-RU" sz="2400" dirty="0" smtClean="0"/>
              <a:t>поместить </a:t>
            </a:r>
            <a:r>
              <a:rPr lang="ru-RU" sz="2400" dirty="0"/>
              <a:t>их в один кадр </a:t>
            </a:r>
            <a:r>
              <a:rPr lang="ru-RU" sz="2400" b="1" dirty="0" err="1"/>
              <a:t>Ethernet</a:t>
            </a:r>
            <a:r>
              <a:rPr lang="ru-RU" sz="2400" dirty="0"/>
              <a:t> с заголовками  </a:t>
            </a:r>
            <a:r>
              <a:rPr lang="ru-RU" sz="2400" b="1" dirty="0"/>
              <a:t>IP</a:t>
            </a:r>
            <a:r>
              <a:rPr lang="ru-RU" sz="2400" dirty="0"/>
              <a:t> и </a:t>
            </a:r>
            <a:r>
              <a:rPr lang="ru-RU" sz="2400" b="1" dirty="0"/>
              <a:t>TCP</a:t>
            </a:r>
            <a:r>
              <a:rPr lang="ru-RU" sz="2400" dirty="0"/>
              <a:t>) и посылает </a:t>
            </a:r>
            <a:r>
              <a:rPr lang="ru-RU" sz="2400" dirty="0" smtClean="0"/>
              <a:t>их </a:t>
            </a:r>
            <a:r>
              <a:rPr lang="ru-RU" sz="2400" dirty="0"/>
              <a:t>в виде отдельных IP – </a:t>
            </a:r>
            <a:r>
              <a:rPr lang="ru-RU" sz="2400" b="1" dirty="0"/>
              <a:t>дейтаграмм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Когда </a:t>
            </a:r>
            <a:r>
              <a:rPr lang="ru-RU" sz="2400" b="1" dirty="0"/>
              <a:t>IP – дейтаграммы</a:t>
            </a:r>
            <a:r>
              <a:rPr lang="ru-RU" sz="2400" dirty="0"/>
              <a:t> с </a:t>
            </a:r>
            <a:r>
              <a:rPr lang="ru-RU" sz="2400" b="1" dirty="0"/>
              <a:t>TCP – </a:t>
            </a:r>
            <a:r>
              <a:rPr lang="ru-RU" sz="2400" b="1" dirty="0" smtClean="0"/>
              <a:t>данными  </a:t>
            </a:r>
            <a:r>
              <a:rPr lang="ru-RU" sz="2400" dirty="0"/>
              <a:t>прибывают  на  машину,  они  передаются  </a:t>
            </a:r>
            <a:r>
              <a:rPr lang="ru-RU" sz="2400" b="1" dirty="0"/>
              <a:t>TCP</a:t>
            </a:r>
            <a:r>
              <a:rPr lang="ru-RU" sz="2400" dirty="0"/>
              <a:t>  –  сущности, </a:t>
            </a:r>
            <a:r>
              <a:rPr lang="ru-RU" sz="2400" dirty="0" smtClean="0"/>
              <a:t>которая  </a:t>
            </a:r>
            <a:r>
              <a:rPr lang="ru-RU" sz="2400" dirty="0"/>
              <a:t>восстанавливает  исходный  байтовый  поток.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315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Уровень  </a:t>
            </a:r>
            <a:r>
              <a:rPr lang="ru-RU" sz="2400" b="1" dirty="0"/>
              <a:t>IP</a:t>
            </a:r>
            <a:r>
              <a:rPr lang="ru-RU" sz="2400" dirty="0"/>
              <a:t>  не  гарантирует  правильной  доставки  дейтаграмм,  поэтому </a:t>
            </a:r>
            <a:r>
              <a:rPr lang="ru-RU" sz="2400" dirty="0" smtClean="0"/>
              <a:t>именно </a:t>
            </a:r>
            <a:r>
              <a:rPr lang="ru-RU" sz="2400" b="1" dirty="0"/>
              <a:t>TCP</a:t>
            </a:r>
            <a:r>
              <a:rPr lang="ru-RU" sz="2400" dirty="0"/>
              <a:t> приходится следить за истекшими интервалами ожидания и в </a:t>
            </a:r>
            <a:r>
              <a:rPr lang="ru-RU" sz="2400" dirty="0" smtClean="0"/>
              <a:t>случае </a:t>
            </a:r>
            <a:r>
              <a:rPr lang="ru-RU" sz="2400" dirty="0"/>
              <a:t>необходимости повторно передавать пакеты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Часто дейтаграммы прибывают в неправильном порядке. Восстановить сообщения из таких </a:t>
            </a:r>
            <a:r>
              <a:rPr lang="ru-RU" sz="2400" dirty="0" smtClean="0"/>
              <a:t>дейтаграмм </a:t>
            </a:r>
            <a:r>
              <a:rPr lang="ru-RU" sz="2400" dirty="0"/>
              <a:t>также должен протокол </a:t>
            </a:r>
            <a:r>
              <a:rPr lang="ru-RU" sz="2400" b="1" dirty="0"/>
              <a:t>TCP</a:t>
            </a:r>
            <a:r>
              <a:rPr lang="ru-RU" sz="2400" dirty="0"/>
              <a:t>. Иными словами, протокол </a:t>
            </a:r>
            <a:r>
              <a:rPr lang="ru-RU" sz="2400" b="1" dirty="0"/>
              <a:t>TCP</a:t>
            </a:r>
            <a:r>
              <a:rPr lang="ru-RU" sz="2400" dirty="0"/>
              <a:t> </a:t>
            </a:r>
            <a:r>
              <a:rPr lang="ru-RU" sz="2400" dirty="0" smtClean="0"/>
              <a:t>призван  </a:t>
            </a:r>
            <a:r>
              <a:rPr lang="ru-RU" sz="2400" dirty="0"/>
              <a:t>обеспечить  надежность,  которую  подразумевают  современные </a:t>
            </a:r>
            <a:r>
              <a:rPr lang="ru-RU" sz="2400" dirty="0" smtClean="0"/>
              <a:t>приложения </a:t>
            </a:r>
            <a:r>
              <a:rPr lang="ru-RU" sz="2400" dirty="0"/>
              <a:t>и которую не гарантирует протокол </a:t>
            </a:r>
            <a:r>
              <a:rPr lang="ru-RU" sz="2400" b="1" dirty="0"/>
              <a:t>IP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06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b="1" dirty="0" err="1"/>
              <a:t>Соединения</a:t>
            </a:r>
            <a:r>
              <a:rPr lang="uk-UA" sz="2400" b="1" dirty="0"/>
              <a:t> </a:t>
            </a:r>
            <a:r>
              <a:rPr lang="en-US" sz="2400" b="1" dirty="0" smtClean="0"/>
              <a:t>TCP</a:t>
            </a:r>
            <a:endParaRPr lang="uk-UA" sz="2400" b="1" dirty="0" smtClean="0"/>
          </a:p>
          <a:p>
            <a:pPr marL="0" indent="0">
              <a:buNone/>
            </a:pPr>
            <a:r>
              <a:rPr lang="ru-RU" sz="2400" dirty="0"/>
              <a:t>Последовательность состоит из таких шагов</a:t>
            </a:r>
            <a:r>
              <a:rPr lang="ru-RU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Клиент  </a:t>
            </a:r>
            <a:r>
              <a:rPr lang="ru-RU" sz="2400" dirty="0"/>
              <a:t>инициализирует  взаимодействие  с  сервером,  посылая </a:t>
            </a:r>
            <a:r>
              <a:rPr lang="ru-RU" sz="2400" dirty="0" smtClean="0"/>
              <a:t>сегмент </a:t>
            </a:r>
            <a:r>
              <a:rPr lang="ru-RU" sz="2400" dirty="0"/>
              <a:t>с установленным битом </a:t>
            </a:r>
            <a:r>
              <a:rPr lang="ru-RU" sz="2400" b="1" dirty="0"/>
              <a:t>SYN (синхронизация)</a:t>
            </a:r>
            <a:r>
              <a:rPr lang="ru-RU" sz="2400" dirty="0"/>
              <a:t>. Этот сегмент </a:t>
            </a:r>
            <a:r>
              <a:rPr lang="ru-RU" sz="2400" dirty="0" smtClean="0"/>
              <a:t>данных </a:t>
            </a:r>
            <a:r>
              <a:rPr lang="ru-RU" sz="2400" dirty="0"/>
              <a:t>содержит начальный порядковый номер клиента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В  ответ  сервер  отвечает  отправкой  сегмента  с  </a:t>
            </a:r>
            <a:r>
              <a:rPr lang="ru-RU" sz="2400" dirty="0" smtClean="0"/>
              <a:t>установленными битами </a:t>
            </a:r>
            <a:r>
              <a:rPr lang="ru-RU" sz="2400" b="1" dirty="0"/>
              <a:t>SYN (синхронизация)</a:t>
            </a:r>
            <a:r>
              <a:rPr lang="ru-RU" sz="2400" dirty="0"/>
              <a:t> и </a:t>
            </a:r>
            <a:r>
              <a:rPr lang="ru-RU" sz="2400" b="1" dirty="0"/>
              <a:t>ACK </a:t>
            </a:r>
            <a:r>
              <a:rPr lang="ru-RU" sz="2400" b="1" dirty="0" smtClean="0"/>
              <a:t>(подтверждение</a:t>
            </a:r>
            <a:r>
              <a:rPr lang="ru-RU" sz="2400" dirty="0"/>
              <a:t>). Этот сегмент </a:t>
            </a:r>
            <a:r>
              <a:rPr lang="ru-RU" sz="2400" dirty="0" smtClean="0"/>
              <a:t>содержит  </a:t>
            </a:r>
            <a:r>
              <a:rPr lang="ru-RU" sz="2400" dirty="0"/>
              <a:t>начальный  порядковый  номер  сервера  (не  связанный  с </a:t>
            </a:r>
            <a:r>
              <a:rPr lang="ru-RU" sz="2400" dirty="0" smtClean="0"/>
              <a:t>порядковым </a:t>
            </a:r>
            <a:r>
              <a:rPr lang="ru-RU" sz="2400" dirty="0"/>
              <a:t>номером клиента) </a:t>
            </a:r>
            <a:r>
              <a:rPr lang="ru-RU" sz="2400" dirty="0" smtClean="0"/>
              <a:t>и номер подтверждения, на единицу больший  порядкового  номера  клиента.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Клиент должен подтвердить получение сегмента отправкой обратно сегмента  с  установленным  битом  </a:t>
            </a:r>
            <a:r>
              <a:rPr lang="ru-RU" sz="2400" b="1" dirty="0" smtClean="0"/>
              <a:t>ACK(подтверждение)</a:t>
            </a:r>
            <a:r>
              <a:rPr lang="ru-RU" sz="2400" dirty="0" smtClean="0"/>
              <a:t>.      Номер подтверждения  будет  на  единицу  больше  порядкового  номера сервера, а порядковый номер будет равен номеру подтверждения сервера.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0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09" t="17865" r="6272" b="4821"/>
          <a:stretch/>
        </p:blipFill>
        <p:spPr>
          <a:xfrm>
            <a:off x="484092" y="1109272"/>
            <a:ext cx="10112189" cy="54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Потоковая передача данных в </a:t>
            </a:r>
            <a:r>
              <a:rPr lang="ru-RU" sz="2400" b="1" dirty="0" smtClean="0"/>
              <a:t>TCP</a:t>
            </a:r>
          </a:p>
          <a:p>
            <a:pPr marL="0" indent="0">
              <a:buNone/>
            </a:pPr>
            <a:r>
              <a:rPr lang="ru-RU" sz="2400" dirty="0"/>
              <a:t>Протокол  TCP  передает  данные  порциями,  которые  называются </a:t>
            </a:r>
            <a:r>
              <a:rPr lang="ru-RU" sz="2400" b="1" dirty="0" smtClean="0"/>
              <a:t>сегментами</a:t>
            </a:r>
            <a:r>
              <a:rPr lang="ru-RU" sz="2400" dirty="0"/>
              <a:t>.  Чтобы  гарантировать  получение  сегментов  в  правильном </a:t>
            </a:r>
            <a:r>
              <a:rPr lang="ru-RU" sz="2400" dirty="0" smtClean="0"/>
              <a:t>порядке  </a:t>
            </a:r>
            <a:r>
              <a:rPr lang="ru-RU" sz="2400" dirty="0"/>
              <a:t>каждому  из  них  назначается  порядковый  номер.  Получатель </a:t>
            </a:r>
            <a:r>
              <a:rPr lang="ru-RU" sz="2400" dirty="0" smtClean="0"/>
              <a:t>отправляет </a:t>
            </a:r>
            <a:r>
              <a:rPr lang="ru-RU" sz="2400" dirty="0"/>
              <a:t>подтверждение получения сегмента. Если подтверждение не </a:t>
            </a:r>
            <a:r>
              <a:rPr lang="ru-RU" sz="2400" dirty="0" smtClean="0"/>
              <a:t>получено </a:t>
            </a:r>
            <a:r>
              <a:rPr lang="ru-RU" sz="2400" dirty="0"/>
              <a:t>до истечения интервала тайм-аута, данные будут отправлены </a:t>
            </a:r>
            <a:r>
              <a:rPr lang="ru-RU" sz="2400" dirty="0" smtClean="0"/>
              <a:t>еще  </a:t>
            </a:r>
            <a:r>
              <a:rPr lang="ru-RU" sz="2400" dirty="0"/>
              <a:t>раз.  Каждым  восьми  битам  данных  (т.н.  </a:t>
            </a:r>
            <a:r>
              <a:rPr lang="ru-RU" sz="2400" b="1" dirty="0"/>
              <a:t>октету</a:t>
            </a:r>
            <a:r>
              <a:rPr lang="ru-RU" sz="2400" dirty="0"/>
              <a:t>)  присваивается </a:t>
            </a:r>
            <a:r>
              <a:rPr lang="ru-RU" sz="2400" dirty="0" smtClean="0"/>
              <a:t>порядковый  </a:t>
            </a:r>
            <a:r>
              <a:rPr lang="ru-RU" sz="2400" dirty="0"/>
              <a:t>номер.  Порядковый  номер  сегмента  равен  порядковому </a:t>
            </a:r>
            <a:r>
              <a:rPr lang="ru-RU" sz="2400" dirty="0" smtClean="0"/>
              <a:t>номеру  </a:t>
            </a:r>
            <a:r>
              <a:rPr lang="ru-RU" sz="2400" dirty="0"/>
              <a:t>первого  октета  данных  в  сегменте,  это  число  отправляется  в </a:t>
            </a:r>
            <a:r>
              <a:rPr lang="ru-RU" sz="2400" b="1" dirty="0" smtClean="0"/>
              <a:t>заголовке </a:t>
            </a:r>
            <a:r>
              <a:rPr lang="ru-RU" sz="2400" b="1" dirty="0"/>
              <a:t>TCP</a:t>
            </a:r>
            <a:r>
              <a:rPr lang="ru-RU" sz="2400" dirty="0"/>
              <a:t> данного сегмента. В сегменте может также присутствовать </a:t>
            </a:r>
            <a:r>
              <a:rPr lang="ru-RU" sz="2400" dirty="0" smtClean="0"/>
              <a:t>номер  </a:t>
            </a:r>
            <a:r>
              <a:rPr lang="ru-RU" sz="2400" dirty="0"/>
              <a:t>подтверждения,  равный  порядковому  </a:t>
            </a:r>
            <a:r>
              <a:rPr lang="ru-RU" sz="2400" b="1" dirty="0"/>
              <a:t>номеру  следующего</a:t>
            </a:r>
            <a:r>
              <a:rPr lang="ru-RU" sz="2400" dirty="0"/>
              <a:t> </a:t>
            </a:r>
            <a:r>
              <a:rPr lang="ru-RU" sz="2400" dirty="0" smtClean="0"/>
              <a:t>ожидаемого </a:t>
            </a:r>
            <a:r>
              <a:rPr lang="ru-RU" sz="2400" dirty="0"/>
              <a:t>сегмента данных 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4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TCP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Заголовок  </a:t>
            </a:r>
            <a:r>
              <a:rPr lang="en-US" sz="2400" dirty="0"/>
              <a:t>TCP  </a:t>
            </a:r>
            <a:r>
              <a:rPr lang="ru-RU" sz="2400" b="1" dirty="0"/>
              <a:t>содержит контрольную  сумму</a:t>
            </a:r>
            <a:r>
              <a:rPr lang="ru-RU" sz="2400" dirty="0"/>
              <a:t>,  чтобы  </a:t>
            </a:r>
            <a:r>
              <a:rPr lang="ru-RU" sz="2400" dirty="0" smtClean="0"/>
              <a:t>гарантировать  </a:t>
            </a:r>
            <a:r>
              <a:rPr lang="ru-RU" sz="2400" dirty="0"/>
              <a:t>корректность  данных, </a:t>
            </a:r>
            <a:r>
              <a:rPr lang="ru-RU" sz="2400" dirty="0" smtClean="0"/>
              <a:t>доставленных  </a:t>
            </a:r>
            <a:r>
              <a:rPr lang="ru-RU" sz="2400" dirty="0"/>
              <a:t>получателю.  Если  же  к  получателю  доставлен  сегмент  с </a:t>
            </a:r>
            <a:r>
              <a:rPr lang="ru-RU" sz="2400" dirty="0" smtClean="0"/>
              <a:t>неверной  </a:t>
            </a:r>
            <a:r>
              <a:rPr lang="ru-RU" sz="2400" dirty="0"/>
              <a:t>контрольной  суммой,  то  такой  сегмент  отбрасывается,  и </a:t>
            </a:r>
            <a:r>
              <a:rPr lang="ru-RU" sz="2400" dirty="0" smtClean="0"/>
              <a:t>подтверждение  </a:t>
            </a:r>
            <a:r>
              <a:rPr lang="ru-RU" sz="2400" dirty="0"/>
              <a:t>о  получении  этого  сегмента  не  отравляется.  Это </a:t>
            </a:r>
            <a:r>
              <a:rPr lang="ru-RU" sz="2400" dirty="0" smtClean="0"/>
              <a:t>приводит </a:t>
            </a:r>
            <a:r>
              <a:rPr lang="ru-RU" sz="2400" dirty="0"/>
              <a:t>к  тому, что после истечения тайм-аута отправитель вынужден, </a:t>
            </a:r>
            <a:r>
              <a:rPr lang="ru-RU" sz="2400" dirty="0" smtClean="0"/>
              <a:t>будет </a:t>
            </a:r>
            <a:r>
              <a:rPr lang="ru-RU" sz="2400" dirty="0"/>
              <a:t>повторить передачу недоставленного сегмента. 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5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8657</TotalTime>
  <Words>1778</Words>
  <Application>Microsoft Office PowerPoint</Application>
  <PresentationFormat>Широкоэкранный</PresentationFormat>
  <Paragraphs>94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Ион</vt:lpstr>
      <vt:lpstr>2. TCP и UDP сокеты, unicast, broadcast, multicast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1. Обзор TCP протокола  </vt:lpstr>
      <vt:lpstr>2. Общий обзор протокола UDP  </vt:lpstr>
      <vt:lpstr>2. Общий обзор протокола UDP  </vt:lpstr>
      <vt:lpstr>2. Общий обзор протокола UDP  </vt:lpstr>
      <vt:lpstr>2. Общий обзор протокола UDP  </vt:lpstr>
      <vt:lpstr>2. Общий обзор протокола UDP  </vt:lpstr>
      <vt:lpstr>2. Общий обзор протокола UDP  </vt:lpstr>
      <vt:lpstr>2. Общий обзор протокола UDP  </vt:lpstr>
      <vt:lpstr>3. Работа с протоколом TCP на платформе .NET</vt:lpstr>
      <vt:lpstr>3. Работа с протоколом TCP на платформе .NET</vt:lpstr>
      <vt:lpstr>10. Домашнє завдання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технології ASP.NET</dc:title>
  <dc:creator>Novak</dc:creator>
  <cp:lastModifiedBy>Novak</cp:lastModifiedBy>
  <cp:revision>276</cp:revision>
  <dcterms:created xsi:type="dcterms:W3CDTF">2015-08-14T20:23:11Z</dcterms:created>
  <dcterms:modified xsi:type="dcterms:W3CDTF">2016-01-16T08:55:04Z</dcterms:modified>
</cp:coreProperties>
</file>