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3EC-B197-4F0D-A7FE-58BC0240E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FA658-421B-4B59-BDC7-D3E9DC10D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71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8C7F4-C5C9-48EC-8F45-87CAA32229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8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8C387-3424-49D8-9C11-B57B397CA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7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13B02-FDF3-4779-9658-0B05848CD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19E2B-E8C6-49BF-8B72-BB0E5CB7F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7DEC5-312D-4282-AAB2-4A6AB50F7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83677-41A3-4D65-A422-A3763E07B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69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BDA82-4609-4D33-BAD1-36E009FB8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6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2DE59-214E-4E17-A9F1-6ECECE21B0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49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FB223-9D08-4D45-BA29-575905EA3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25B1832-60CA-40B3-8101-0C4BB06E4D5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/>
              <a:t>STACK</a:t>
            </a:r>
            <a:r>
              <a:rPr lang="id-ID" altLang="id-ID" dirty="0" smtClean="0"/>
              <a:t> DAN QUEUE</a:t>
            </a:r>
            <a:endParaRPr lang="en-US" altLang="id-ID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37287" cy="3808412"/>
          </a:xfrm>
        </p:spPr>
        <p:txBody>
          <a:bodyPr/>
          <a:lstStyle/>
          <a:p>
            <a:pPr algn="ctr" eaLnBrk="1" hangingPunct="1">
              <a:defRPr/>
            </a:pPr>
            <a:r>
              <a:rPr lang="id-ID" dirty="0" smtClean="0"/>
              <a:t>M.naufal, S.Tr.T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Kondisi queue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1805781"/>
            <a:ext cx="6200775" cy="4238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72200" y="5721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d-ID" dirty="0">
                <a:solidFill>
                  <a:srgbClr val="333333"/>
                </a:solidFill>
                <a:latin typeface="Lucida Grande"/>
              </a:rPr>
              <a:t>Front   = Depan</a:t>
            </a:r>
          </a:p>
          <a:p>
            <a:pPr algn="just"/>
            <a:r>
              <a:rPr lang="id-ID" dirty="0">
                <a:solidFill>
                  <a:srgbClr val="333333"/>
                </a:solidFill>
                <a:latin typeface="Lucida Grande"/>
              </a:rPr>
              <a:t>Rear     = Belakang</a:t>
            </a:r>
            <a:endParaRPr lang="id-ID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893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CONTOH STUDY </a:t>
            </a:r>
            <a:r>
              <a:rPr lang="id-ID" dirty="0" smtClean="0"/>
              <a:t>MENGANTRI DI BANK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68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Pengertian STACK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/>
              <a:t>STACK </a:t>
            </a:r>
            <a:r>
              <a:rPr lang="en-US" altLang="id-ID" dirty="0" err="1" smtClean="0"/>
              <a:t>berarti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tumpukan</a:t>
            </a:r>
            <a:r>
              <a:rPr lang="en-US" altLang="id-ID" dirty="0" smtClean="0"/>
              <a:t>.</a:t>
            </a:r>
          </a:p>
          <a:p>
            <a:pPr eaLnBrk="1" hangingPunct="1"/>
            <a:r>
              <a:rPr lang="id-ID" altLang="id-ID" dirty="0" smtClean="0"/>
              <a:t>Prinsip LIFO (terakhir masuk pertama keluar)</a:t>
            </a:r>
            <a:endParaRPr lang="en-US" altLang="id-ID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dirty="0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447800" y="3084513"/>
            <a:ext cx="6932613" cy="3468687"/>
            <a:chOff x="1318" y="1655"/>
            <a:chExt cx="4367" cy="2185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318" y="1655"/>
              <a:ext cx="1716" cy="2185"/>
              <a:chOff x="390" y="1415"/>
              <a:chExt cx="1716" cy="2185"/>
            </a:xfrm>
          </p:grpSpPr>
          <p:grpSp>
            <p:nvGrpSpPr>
              <p:cNvPr id="4104" name="Group 6"/>
              <p:cNvGrpSpPr>
                <a:grpSpLocks/>
              </p:cNvGrpSpPr>
              <p:nvPr/>
            </p:nvGrpSpPr>
            <p:grpSpPr bwMode="auto">
              <a:xfrm>
                <a:off x="390" y="2016"/>
                <a:ext cx="1674" cy="1584"/>
                <a:chOff x="390" y="2016"/>
                <a:chExt cx="1674" cy="1584"/>
              </a:xfrm>
            </p:grpSpPr>
            <p:grpSp>
              <p:nvGrpSpPr>
                <p:cNvPr id="4110" name="Group 7"/>
                <p:cNvGrpSpPr>
                  <a:grpSpLocks/>
                </p:cNvGrpSpPr>
                <p:nvPr/>
              </p:nvGrpSpPr>
              <p:grpSpPr bwMode="auto">
                <a:xfrm>
                  <a:off x="912" y="2016"/>
                  <a:ext cx="1152" cy="1584"/>
                  <a:chOff x="912" y="2016"/>
                  <a:chExt cx="1152" cy="1584"/>
                </a:xfrm>
              </p:grpSpPr>
              <p:grpSp>
                <p:nvGrpSpPr>
                  <p:cNvPr id="411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248" y="2016"/>
                    <a:ext cx="816" cy="1584"/>
                    <a:chOff x="1248" y="2016"/>
                    <a:chExt cx="816" cy="1584"/>
                  </a:xfrm>
                </p:grpSpPr>
                <p:sp>
                  <p:nvSpPr>
                    <p:cNvPr id="4118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016"/>
                      <a:ext cx="0" cy="15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11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600"/>
                      <a:ext cx="81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120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4" y="2016"/>
                      <a:ext cx="0" cy="15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411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8" y="3271"/>
                    <a:ext cx="586" cy="237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id-ID"/>
                      <a:t>A</a:t>
                    </a:r>
                  </a:p>
                </p:txBody>
              </p:sp>
              <p:sp>
                <p:nvSpPr>
                  <p:cNvPr id="411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8" y="2944"/>
                    <a:ext cx="586" cy="237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id-ID"/>
                      <a:t>B</a:t>
                    </a:r>
                  </a:p>
                </p:txBody>
              </p:sp>
              <p:sp>
                <p:nvSpPr>
                  <p:cNvPr id="411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8" y="2624"/>
                    <a:ext cx="586" cy="237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id-ID"/>
                      <a:t>C</a:t>
                    </a:r>
                  </a:p>
                </p:txBody>
              </p:sp>
              <p:sp>
                <p:nvSpPr>
                  <p:cNvPr id="411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0" y="2288"/>
                    <a:ext cx="586" cy="237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id-ID"/>
                      <a:t>D</a:t>
                    </a:r>
                  </a:p>
                </p:txBody>
              </p:sp>
              <p:sp>
                <p:nvSpPr>
                  <p:cNvPr id="411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40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411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90" y="227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TOP</a:t>
                  </a:r>
                </a:p>
              </p:txBody>
            </p:sp>
          </p:grpSp>
          <p:grpSp>
            <p:nvGrpSpPr>
              <p:cNvPr id="4105" name="Group 18"/>
              <p:cNvGrpSpPr>
                <a:grpSpLocks/>
              </p:cNvGrpSpPr>
              <p:nvPr/>
            </p:nvGrpSpPr>
            <p:grpSpPr bwMode="auto">
              <a:xfrm>
                <a:off x="1390" y="1415"/>
                <a:ext cx="716" cy="697"/>
                <a:chOff x="1390" y="1415"/>
                <a:chExt cx="716" cy="697"/>
              </a:xfrm>
            </p:grpSpPr>
            <p:sp>
              <p:nvSpPr>
                <p:cNvPr id="4106" name="AutoShape 19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384"/>
                </a:xfrm>
                <a:prstGeom prst="downArrow">
                  <a:avLst>
                    <a:gd name="adj1" fmla="val 50000"/>
                    <a:gd name="adj2" fmla="val 4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107" name="AutoShape 20"/>
                <p:cNvSpPr>
                  <a:spLocks noChangeArrowheads="1"/>
                </p:cNvSpPr>
                <p:nvPr/>
              </p:nvSpPr>
              <p:spPr bwMode="auto">
                <a:xfrm>
                  <a:off x="1728" y="1728"/>
                  <a:ext cx="240" cy="384"/>
                </a:xfrm>
                <a:prstGeom prst="upArrow">
                  <a:avLst>
                    <a:gd name="adj1" fmla="val 50000"/>
                    <a:gd name="adj2" fmla="val 4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1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90" y="1415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IN</a:t>
                  </a:r>
                </a:p>
              </p:txBody>
            </p:sp>
            <p:sp>
              <p:nvSpPr>
                <p:cNvPr id="410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86" y="1415"/>
                  <a:ext cx="4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OUT</a:t>
                  </a:r>
                </a:p>
              </p:txBody>
            </p:sp>
          </p:grpSp>
        </p:grpSp>
        <p:sp>
          <p:nvSpPr>
            <p:cNvPr id="4102" name="AutoShape 23"/>
            <p:cNvSpPr>
              <a:spLocks noChangeArrowheads="1"/>
            </p:cNvSpPr>
            <p:nvPr/>
          </p:nvSpPr>
          <p:spPr bwMode="auto">
            <a:xfrm>
              <a:off x="3192" y="2736"/>
              <a:ext cx="624" cy="528"/>
            </a:xfrm>
            <a:prstGeom prst="rightArrow">
              <a:avLst>
                <a:gd name="adj1" fmla="val 50000"/>
                <a:gd name="adj2" fmla="val 2954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3" name="Text Box 24"/>
            <p:cNvSpPr txBox="1">
              <a:spLocks noChangeArrowheads="1"/>
            </p:cNvSpPr>
            <p:nvPr/>
          </p:nvSpPr>
          <p:spPr bwMode="auto">
            <a:xfrm>
              <a:off x="3995" y="2823"/>
              <a:ext cx="1690" cy="4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b="1">
                  <a:solidFill>
                    <a:schemeClr val="tx2"/>
                  </a:solidFill>
                </a:rPr>
                <a:t>Berlaku prinsip</a:t>
              </a:r>
            </a:p>
            <a:p>
              <a:pPr eaLnBrk="1" hangingPunct="1"/>
              <a:r>
                <a:rPr lang="en-US" altLang="id-ID" b="1">
                  <a:solidFill>
                    <a:schemeClr val="tx2"/>
                  </a:solidFill>
                </a:rPr>
                <a:t>LIFO (Last In First Out)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dirty="0" smtClean="0"/>
              <a:t>istilah</a:t>
            </a:r>
            <a:endParaRPr lang="en-US" altLang="id-ID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Dalam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Struktur</a:t>
            </a:r>
            <a:r>
              <a:rPr lang="en-US" altLang="id-ID" dirty="0" smtClean="0"/>
              <a:t> Stack </a:t>
            </a:r>
            <a:r>
              <a:rPr lang="en-US" altLang="id-ID" dirty="0" err="1" smtClean="0"/>
              <a:t>digunakan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istilah</a:t>
            </a:r>
            <a:r>
              <a:rPr lang="en-US" altLang="id-ID" dirty="0" smtClean="0"/>
              <a:t> :</a:t>
            </a:r>
          </a:p>
          <a:p>
            <a:pPr lvl="1" eaLnBrk="1" hangingPunct="1"/>
            <a:r>
              <a:rPr lang="id-ID" altLang="id-ID" b="1" dirty="0" smtClean="0"/>
              <a:t>STACK / </a:t>
            </a:r>
            <a:r>
              <a:rPr lang="en-US" altLang="id-ID" b="1" dirty="0" smtClean="0"/>
              <a:t>PUSH </a:t>
            </a:r>
            <a:r>
              <a:rPr lang="en-US" altLang="id-ID" dirty="0" smtClean="0"/>
              <a:t>: </a:t>
            </a:r>
            <a:r>
              <a:rPr lang="en-US" altLang="id-ID" dirty="0" err="1" smtClean="0"/>
              <a:t>Simpan</a:t>
            </a:r>
            <a:endParaRPr lang="en-US" altLang="id-ID" dirty="0" smtClean="0"/>
          </a:p>
          <a:p>
            <a:pPr lvl="1" eaLnBrk="1" hangingPunct="1"/>
            <a:r>
              <a:rPr lang="id-ID" altLang="id-ID" b="1" dirty="0" smtClean="0"/>
              <a:t>UNSTACK / </a:t>
            </a:r>
            <a:r>
              <a:rPr lang="en-US" altLang="id-ID" b="1" dirty="0" smtClean="0"/>
              <a:t>POP </a:t>
            </a:r>
            <a:r>
              <a:rPr lang="en-US" altLang="id-ID" dirty="0" smtClean="0"/>
              <a:t>: </a:t>
            </a:r>
            <a:r>
              <a:rPr lang="id-ID" altLang="id-ID" dirty="0" smtClean="0"/>
              <a:t>Update</a:t>
            </a:r>
            <a:r>
              <a:rPr lang="en-US" altLang="id-ID" dirty="0" smtClean="0"/>
              <a:t>,</a:t>
            </a:r>
            <a:r>
              <a:rPr lang="en-US" altLang="id-ID" dirty="0" err="1" smtClean="0"/>
              <a:t>Delete,Baca</a:t>
            </a:r>
            <a:r>
              <a:rPr lang="en-US" altLang="id-ID" dirty="0" smtClean="0"/>
              <a:t> </a:t>
            </a:r>
            <a:endParaRPr lang="en-US" altLang="id-ID" dirty="0" smtClean="0"/>
          </a:p>
          <a:p>
            <a:pPr marL="0" indent="0" eaLnBrk="1" hangingPunct="1">
              <a:buNone/>
            </a:pPr>
            <a:endParaRPr lang="en-US" alt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Single Stack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600" smtClean="0"/>
              <a:t>Single Stack dapat direpresentasikan menggunakan array satu dimensi.</a:t>
            </a:r>
          </a:p>
        </p:txBody>
      </p:sp>
      <p:grpSp>
        <p:nvGrpSpPr>
          <p:cNvPr id="6148" name="Group 48"/>
          <p:cNvGrpSpPr>
            <a:grpSpLocks/>
          </p:cNvGrpSpPr>
          <p:nvPr/>
        </p:nvGrpSpPr>
        <p:grpSpPr bwMode="auto">
          <a:xfrm>
            <a:off x="1127125" y="3084513"/>
            <a:ext cx="5349875" cy="3186112"/>
            <a:chOff x="710" y="1943"/>
            <a:chExt cx="3370" cy="2007"/>
          </a:xfrm>
        </p:grpSpPr>
        <p:grpSp>
          <p:nvGrpSpPr>
            <p:cNvPr id="6149" name="Group 35"/>
            <p:cNvGrpSpPr>
              <a:grpSpLocks/>
            </p:cNvGrpSpPr>
            <p:nvPr/>
          </p:nvGrpSpPr>
          <p:grpSpPr bwMode="auto">
            <a:xfrm>
              <a:off x="1200" y="1943"/>
              <a:ext cx="2880" cy="553"/>
              <a:chOff x="624" y="1943"/>
              <a:chExt cx="2880" cy="553"/>
            </a:xfrm>
          </p:grpSpPr>
          <p:grpSp>
            <p:nvGrpSpPr>
              <p:cNvPr id="6159" name="Group 12"/>
              <p:cNvGrpSpPr>
                <a:grpSpLocks/>
              </p:cNvGrpSpPr>
              <p:nvPr/>
            </p:nvGrpSpPr>
            <p:grpSpPr bwMode="auto">
              <a:xfrm>
                <a:off x="624" y="1943"/>
                <a:ext cx="576" cy="553"/>
                <a:chOff x="624" y="1943"/>
                <a:chExt cx="576" cy="553"/>
              </a:xfrm>
            </p:grpSpPr>
            <p:sp>
              <p:nvSpPr>
                <p:cNvPr id="6181" name="Rectangle 4"/>
                <p:cNvSpPr>
                  <a:spLocks noChangeArrowheads="1"/>
                </p:cNvSpPr>
                <p:nvPr/>
              </p:nvSpPr>
              <p:spPr bwMode="auto">
                <a:xfrm>
                  <a:off x="624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/>
                    <a:t>25</a:t>
                  </a:r>
                </a:p>
              </p:txBody>
            </p:sp>
            <p:sp>
              <p:nvSpPr>
                <p:cNvPr id="6182" name="Rectangle 8"/>
                <p:cNvSpPr>
                  <a:spLocks noChangeArrowheads="1"/>
                </p:cNvSpPr>
                <p:nvPr/>
              </p:nvSpPr>
              <p:spPr bwMode="auto">
                <a:xfrm>
                  <a:off x="912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/>
                    <a:t>12</a:t>
                  </a:r>
                </a:p>
              </p:txBody>
            </p:sp>
            <p:sp>
              <p:nvSpPr>
                <p:cNvPr id="618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86" y="194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0</a:t>
                  </a:r>
                </a:p>
              </p:txBody>
            </p:sp>
            <p:sp>
              <p:nvSpPr>
                <p:cNvPr id="618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56" y="194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1</a:t>
                  </a:r>
                </a:p>
              </p:txBody>
            </p:sp>
          </p:grpSp>
          <p:grpSp>
            <p:nvGrpSpPr>
              <p:cNvPr id="6160" name="Group 30"/>
              <p:cNvGrpSpPr>
                <a:grpSpLocks/>
              </p:cNvGrpSpPr>
              <p:nvPr/>
            </p:nvGrpSpPr>
            <p:grpSpPr bwMode="auto">
              <a:xfrm>
                <a:off x="1200" y="1943"/>
                <a:ext cx="288" cy="553"/>
                <a:chOff x="1200" y="1943"/>
                <a:chExt cx="288" cy="553"/>
              </a:xfrm>
            </p:grpSpPr>
            <p:sp>
              <p:nvSpPr>
                <p:cNvPr id="6179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/>
                    <a:t>17</a:t>
                  </a:r>
                </a:p>
              </p:txBody>
            </p:sp>
            <p:sp>
              <p:nvSpPr>
                <p:cNvPr id="618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62" y="194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2</a:t>
                  </a:r>
                </a:p>
              </p:txBody>
            </p:sp>
          </p:grpSp>
          <p:grpSp>
            <p:nvGrpSpPr>
              <p:cNvPr id="6161" name="Group 15"/>
              <p:cNvGrpSpPr>
                <a:grpSpLocks/>
              </p:cNvGrpSpPr>
              <p:nvPr/>
            </p:nvGrpSpPr>
            <p:grpSpPr bwMode="auto">
              <a:xfrm>
                <a:off x="1488" y="1943"/>
                <a:ext cx="576" cy="553"/>
                <a:chOff x="624" y="1943"/>
                <a:chExt cx="576" cy="553"/>
              </a:xfrm>
            </p:grpSpPr>
            <p:sp>
              <p:nvSpPr>
                <p:cNvPr id="6175" name="Rectangle 16"/>
                <p:cNvSpPr>
                  <a:spLocks noChangeArrowheads="1"/>
                </p:cNvSpPr>
                <p:nvPr/>
              </p:nvSpPr>
              <p:spPr bwMode="auto">
                <a:xfrm>
                  <a:off x="624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/>
                    <a:t>15</a:t>
                  </a:r>
                </a:p>
              </p:txBody>
            </p:sp>
            <p:sp>
              <p:nvSpPr>
                <p:cNvPr id="6176" name="Rectangle 17"/>
                <p:cNvSpPr>
                  <a:spLocks noChangeArrowheads="1"/>
                </p:cNvSpPr>
                <p:nvPr/>
              </p:nvSpPr>
              <p:spPr bwMode="auto">
                <a:xfrm>
                  <a:off x="912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/>
                    <a:t>33</a:t>
                  </a:r>
                </a:p>
              </p:txBody>
            </p:sp>
            <p:sp>
              <p:nvSpPr>
                <p:cNvPr id="617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86" y="194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3</a:t>
                  </a:r>
                </a:p>
              </p:txBody>
            </p:sp>
            <p:sp>
              <p:nvSpPr>
                <p:cNvPr id="617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56" y="194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4</a:t>
                  </a:r>
                </a:p>
              </p:txBody>
            </p:sp>
          </p:grpSp>
          <p:grpSp>
            <p:nvGrpSpPr>
              <p:cNvPr id="6162" name="Group 20"/>
              <p:cNvGrpSpPr>
                <a:grpSpLocks/>
              </p:cNvGrpSpPr>
              <p:nvPr/>
            </p:nvGrpSpPr>
            <p:grpSpPr bwMode="auto">
              <a:xfrm>
                <a:off x="2064" y="1943"/>
                <a:ext cx="576" cy="553"/>
                <a:chOff x="624" y="1943"/>
                <a:chExt cx="576" cy="553"/>
              </a:xfrm>
            </p:grpSpPr>
            <p:sp>
              <p:nvSpPr>
                <p:cNvPr id="6171" name="Rectangle 21"/>
                <p:cNvSpPr>
                  <a:spLocks noChangeArrowheads="1"/>
                </p:cNvSpPr>
                <p:nvPr/>
              </p:nvSpPr>
              <p:spPr bwMode="auto">
                <a:xfrm>
                  <a:off x="624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id-ID" altLang="id-ID"/>
                </a:p>
              </p:txBody>
            </p:sp>
            <p:sp>
              <p:nvSpPr>
                <p:cNvPr id="6172" name="Rectangle 22"/>
                <p:cNvSpPr>
                  <a:spLocks noChangeArrowheads="1"/>
                </p:cNvSpPr>
                <p:nvPr/>
              </p:nvSpPr>
              <p:spPr bwMode="auto">
                <a:xfrm>
                  <a:off x="912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id-ID" altLang="id-ID"/>
                </a:p>
              </p:txBody>
            </p:sp>
            <p:sp>
              <p:nvSpPr>
                <p:cNvPr id="61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94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5</a:t>
                  </a:r>
                </a:p>
              </p:txBody>
            </p:sp>
            <p:sp>
              <p:nvSpPr>
                <p:cNvPr id="61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56" y="194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6</a:t>
                  </a:r>
                </a:p>
              </p:txBody>
            </p:sp>
          </p:grpSp>
          <p:grpSp>
            <p:nvGrpSpPr>
              <p:cNvPr id="6163" name="Group 25"/>
              <p:cNvGrpSpPr>
                <a:grpSpLocks/>
              </p:cNvGrpSpPr>
              <p:nvPr/>
            </p:nvGrpSpPr>
            <p:grpSpPr bwMode="auto">
              <a:xfrm>
                <a:off x="2640" y="1943"/>
                <a:ext cx="576" cy="553"/>
                <a:chOff x="624" y="1943"/>
                <a:chExt cx="576" cy="553"/>
              </a:xfrm>
            </p:grpSpPr>
            <p:sp>
              <p:nvSpPr>
                <p:cNvPr id="6167" name="Rectangle 26"/>
                <p:cNvSpPr>
                  <a:spLocks noChangeArrowheads="1"/>
                </p:cNvSpPr>
                <p:nvPr/>
              </p:nvSpPr>
              <p:spPr bwMode="auto">
                <a:xfrm>
                  <a:off x="624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id-ID" altLang="id-ID"/>
                </a:p>
              </p:txBody>
            </p:sp>
            <p:sp>
              <p:nvSpPr>
                <p:cNvPr id="6168" name="Rectangle 27"/>
                <p:cNvSpPr>
                  <a:spLocks noChangeArrowheads="1"/>
                </p:cNvSpPr>
                <p:nvPr/>
              </p:nvSpPr>
              <p:spPr bwMode="auto">
                <a:xfrm>
                  <a:off x="912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id-ID" altLang="id-ID"/>
                </a:p>
              </p:txBody>
            </p:sp>
            <p:sp>
              <p:nvSpPr>
                <p:cNvPr id="61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86" y="194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7</a:t>
                  </a:r>
                </a:p>
              </p:txBody>
            </p:sp>
            <p:sp>
              <p:nvSpPr>
                <p:cNvPr id="617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56" y="194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8</a:t>
                  </a:r>
                </a:p>
              </p:txBody>
            </p:sp>
          </p:grpSp>
          <p:grpSp>
            <p:nvGrpSpPr>
              <p:cNvPr id="6164" name="Group 31"/>
              <p:cNvGrpSpPr>
                <a:grpSpLocks/>
              </p:cNvGrpSpPr>
              <p:nvPr/>
            </p:nvGrpSpPr>
            <p:grpSpPr bwMode="auto">
              <a:xfrm>
                <a:off x="3216" y="1943"/>
                <a:ext cx="288" cy="553"/>
                <a:chOff x="1200" y="1943"/>
                <a:chExt cx="288" cy="553"/>
              </a:xfrm>
            </p:grpSpPr>
            <p:sp>
              <p:nvSpPr>
                <p:cNvPr id="6165" name="Rectangle 32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288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id-ID" altLang="id-ID"/>
                </a:p>
              </p:txBody>
            </p:sp>
            <p:sp>
              <p:nvSpPr>
                <p:cNvPr id="616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62" y="194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9</a:t>
                  </a:r>
                </a:p>
              </p:txBody>
            </p:sp>
          </p:grpSp>
        </p:grpSp>
        <p:sp>
          <p:nvSpPr>
            <p:cNvPr id="6150" name="Text Box 36"/>
            <p:cNvSpPr txBox="1">
              <a:spLocks noChangeArrowheads="1"/>
            </p:cNvSpPr>
            <p:nvPr/>
          </p:nvSpPr>
          <p:spPr bwMode="auto">
            <a:xfrm>
              <a:off x="710" y="2199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S[10]</a:t>
              </a:r>
            </a:p>
          </p:txBody>
        </p:sp>
        <p:sp>
          <p:nvSpPr>
            <p:cNvPr id="6151" name="Line 38"/>
            <p:cNvSpPr>
              <a:spLocks noChangeShapeType="1"/>
            </p:cNvSpPr>
            <p:nvPr/>
          </p:nvSpPr>
          <p:spPr bwMode="auto">
            <a:xfrm>
              <a:off x="2448" y="25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52" name="Text Box 39"/>
            <p:cNvSpPr txBox="1">
              <a:spLocks noChangeArrowheads="1"/>
            </p:cNvSpPr>
            <p:nvPr/>
          </p:nvSpPr>
          <p:spPr bwMode="auto">
            <a:xfrm>
              <a:off x="2254" y="2903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TOP</a:t>
              </a:r>
            </a:p>
          </p:txBody>
        </p:sp>
        <p:grpSp>
          <p:nvGrpSpPr>
            <p:cNvPr id="6153" name="Group 47"/>
            <p:cNvGrpSpPr>
              <a:grpSpLocks/>
            </p:cNvGrpSpPr>
            <p:nvPr/>
          </p:nvGrpSpPr>
          <p:grpSpPr bwMode="auto">
            <a:xfrm>
              <a:off x="1920" y="3312"/>
              <a:ext cx="1104" cy="638"/>
              <a:chOff x="1248" y="3120"/>
              <a:chExt cx="1104" cy="638"/>
            </a:xfrm>
          </p:grpSpPr>
          <p:grpSp>
            <p:nvGrpSpPr>
              <p:cNvPr id="6154" name="Group 43"/>
              <p:cNvGrpSpPr>
                <a:grpSpLocks/>
              </p:cNvGrpSpPr>
              <p:nvPr/>
            </p:nvGrpSpPr>
            <p:grpSpPr bwMode="auto">
              <a:xfrm>
                <a:off x="1248" y="3120"/>
                <a:ext cx="480" cy="638"/>
                <a:chOff x="1248" y="3120"/>
                <a:chExt cx="480" cy="638"/>
              </a:xfrm>
            </p:grpSpPr>
            <p:sp>
              <p:nvSpPr>
                <p:cNvPr id="6157" name="Rectangle 40"/>
                <p:cNvSpPr>
                  <a:spLocks noChangeArrowheads="1"/>
                </p:cNvSpPr>
                <p:nvPr/>
              </p:nvSpPr>
              <p:spPr bwMode="auto">
                <a:xfrm>
                  <a:off x="1248" y="3120"/>
                  <a:ext cx="480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b="1"/>
                    <a:t>4</a:t>
                  </a:r>
                </a:p>
              </p:txBody>
            </p:sp>
            <p:sp>
              <p:nvSpPr>
                <p:cNvPr id="615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278" y="3527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/>
                    <a:t>TOP</a:t>
                  </a:r>
                </a:p>
              </p:txBody>
            </p:sp>
          </p:grpSp>
          <p:sp>
            <p:nvSpPr>
              <p:cNvPr id="6155" name="Rectangle 45"/>
              <p:cNvSpPr>
                <a:spLocks noChangeArrowheads="1"/>
              </p:cNvSpPr>
              <p:nvPr/>
            </p:nvSpPr>
            <p:spPr bwMode="auto">
              <a:xfrm>
                <a:off x="1872" y="3120"/>
                <a:ext cx="48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b="1"/>
                  <a:t>33</a:t>
                </a:r>
              </a:p>
            </p:txBody>
          </p:sp>
          <p:sp>
            <p:nvSpPr>
              <p:cNvPr id="6156" name="Text Box 46"/>
              <p:cNvSpPr txBox="1">
                <a:spLocks noChangeArrowheads="1"/>
              </p:cNvSpPr>
              <p:nvPr/>
            </p:nvSpPr>
            <p:spPr bwMode="auto">
              <a:xfrm>
                <a:off x="1902" y="3527"/>
                <a:ext cx="4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Kondisi Single Stack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600" smtClean="0"/>
              <a:t>Kondisi Stack ditentukan oleh posisi atau isi TOP.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600" smtClean="0"/>
          </a:p>
        </p:txBody>
      </p:sp>
      <p:graphicFrame>
        <p:nvGraphicFramePr>
          <p:cNvPr id="12316" name="Group 28"/>
          <p:cNvGraphicFramePr>
            <a:graphicFrameLocks noGrp="1"/>
          </p:cNvGraphicFramePr>
          <p:nvPr/>
        </p:nvGraphicFramePr>
        <p:xfrm>
          <a:off x="1524000" y="2514600"/>
          <a:ext cx="6096000" cy="2946402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Kondisi 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Posisi 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KOSONG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 =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PENUH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 =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BISA DIISI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 &lt;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 ISINYA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 &gt;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CONTOH STUDY MENGUMPULKAN LEMBAR JAWAB SAAT UJIAN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8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QUEUE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Queue (antrian)</a:t>
            </a:r>
          </a:p>
          <a:p>
            <a:r>
              <a:rPr lang="id-ID" dirty="0" smtClean="0"/>
              <a:t>Prinsip </a:t>
            </a:r>
            <a:r>
              <a:rPr lang="en-US" dirty="0"/>
              <a:t> First In First Out (FIFO</a:t>
            </a:r>
            <a:r>
              <a:rPr lang="en-US" dirty="0" smtClean="0"/>
              <a:t>)</a:t>
            </a:r>
            <a:endParaRPr lang="id-ID" dirty="0" smtClean="0"/>
          </a:p>
          <a:p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5791200" cy="24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istilah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Istilah dalam queue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Memasukkan data (</a:t>
            </a:r>
            <a:r>
              <a:rPr lang="id-ID" b="1" i="1" dirty="0"/>
              <a:t>insert</a:t>
            </a:r>
            <a:r>
              <a:rPr lang="id-ID" dirty="0"/>
              <a:t>) disebut juga dengan </a:t>
            </a:r>
            <a:r>
              <a:rPr lang="id-ID" b="1" i="1" dirty="0"/>
              <a:t>put</a:t>
            </a:r>
            <a:r>
              <a:rPr lang="id-ID" dirty="0"/>
              <a:t>, </a:t>
            </a:r>
            <a:r>
              <a:rPr lang="id-ID" b="1" i="1" dirty="0"/>
              <a:t>add</a:t>
            </a:r>
            <a:r>
              <a:rPr lang="id-ID" dirty="0"/>
              <a:t>, atau </a:t>
            </a:r>
            <a:r>
              <a:rPr lang="id-ID" b="1" i="1" dirty="0"/>
              <a:t>enqueue</a:t>
            </a:r>
            <a:r>
              <a:rPr lang="id-ID" dirty="0"/>
              <a:t>.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Menghapus </a:t>
            </a:r>
            <a:r>
              <a:rPr lang="id-ID" dirty="0"/>
              <a:t>data (</a:t>
            </a:r>
            <a:r>
              <a:rPr lang="id-ID" b="1" i="1" dirty="0"/>
              <a:t>remove</a:t>
            </a:r>
            <a:r>
              <a:rPr lang="id-ID" dirty="0"/>
              <a:t>) biasa disebut dengan istilah </a:t>
            </a:r>
            <a:r>
              <a:rPr lang="id-ID" b="1" i="1" dirty="0"/>
              <a:t>delete</a:t>
            </a:r>
            <a:r>
              <a:rPr lang="id-ID" dirty="0"/>
              <a:t>, </a:t>
            </a:r>
            <a:r>
              <a:rPr lang="id-ID" b="1" i="1" dirty="0"/>
              <a:t>get</a:t>
            </a:r>
            <a:r>
              <a:rPr lang="id-ID" dirty="0"/>
              <a:t>, atau </a:t>
            </a:r>
            <a:r>
              <a:rPr lang="id-ID" b="1" i="1" dirty="0"/>
              <a:t>dequeue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21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 dalam array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6172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299</TotalTime>
  <Words>161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Lucida Grande</vt:lpstr>
      <vt:lpstr>Wingdings</vt:lpstr>
      <vt:lpstr>Network</vt:lpstr>
      <vt:lpstr>STACK DAN QUEUE</vt:lpstr>
      <vt:lpstr>Pengertian STACK</vt:lpstr>
      <vt:lpstr>istilah</vt:lpstr>
      <vt:lpstr>Single Stack</vt:lpstr>
      <vt:lpstr>Kondisi Single Stack</vt:lpstr>
      <vt:lpstr>IMPLEMENTASI </vt:lpstr>
      <vt:lpstr>QUEUE</vt:lpstr>
      <vt:lpstr>istilah</vt:lpstr>
      <vt:lpstr>Implementasi dalam array</vt:lpstr>
      <vt:lpstr>Kondisi queue</vt:lpstr>
      <vt:lpstr>implementasi</vt:lpstr>
    </vt:vector>
  </TitlesOfParts>
  <Company>Eirene-Kania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Yohana</dc:creator>
  <cp:lastModifiedBy>ThinkPad</cp:lastModifiedBy>
  <cp:revision>26</cp:revision>
  <dcterms:created xsi:type="dcterms:W3CDTF">2008-03-30T07:27:05Z</dcterms:created>
  <dcterms:modified xsi:type="dcterms:W3CDTF">2019-06-18T02:31:56Z</dcterms:modified>
</cp:coreProperties>
</file>