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5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F4084DC-20B9-4B97-88C2-5DB29560B0AA}" type="datetimeFigureOut">
              <a:rPr lang="id-ID" smtClean="0"/>
              <a:t>11/03/2019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F4084DC-20B9-4B97-88C2-5DB29560B0AA}" type="datetimeFigureOut">
              <a:rPr lang="id-ID" smtClean="0"/>
              <a:t>11/03/2019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F4084DC-20B9-4B97-88C2-5DB29560B0AA}" type="datetimeFigureOut">
              <a:rPr lang="id-ID" smtClean="0"/>
              <a:t>11/03/2019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F4084DC-20B9-4B97-88C2-5DB29560B0AA}" type="datetimeFigureOut">
              <a:rPr lang="id-ID" smtClean="0"/>
              <a:t>11/03/2019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4084DC-20B9-4B97-88C2-5DB29560B0AA}" type="datetimeFigureOut">
              <a:rPr lang="id-ID" smtClean="0"/>
              <a:t>11/03/2019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F4084DC-20B9-4B97-88C2-5DB29560B0AA}" type="datetimeFigureOut">
              <a:rPr lang="id-ID" smtClean="0"/>
              <a:t>11/03/2019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F4084DC-20B9-4B97-88C2-5DB29560B0AA}" type="datetimeFigureOut">
              <a:rPr lang="id-ID" smtClean="0"/>
              <a:t>11/03/2019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F4084DC-20B9-4B97-88C2-5DB29560B0AA}" type="datetimeFigureOut">
              <a:rPr lang="id-ID" smtClean="0"/>
              <a:t>11/03/2019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084DC-20B9-4B97-88C2-5DB29560B0AA}" type="datetimeFigureOut">
              <a:rPr lang="id-ID" smtClean="0"/>
              <a:t>11/03/2019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4084DC-20B9-4B97-88C2-5DB29560B0AA}" type="datetimeFigureOut">
              <a:rPr lang="id-ID" smtClean="0"/>
              <a:t>11/03/2019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4084DC-20B9-4B97-88C2-5DB29560B0AA}" type="datetimeFigureOut">
              <a:rPr lang="id-ID" smtClean="0"/>
              <a:t>11/03/2019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910349-292A-4037-AEF7-F9C71EBD6334}"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084DC-20B9-4B97-88C2-5DB29560B0AA}" type="datetimeFigureOut">
              <a:rPr lang="id-ID" smtClean="0"/>
              <a:t>11/03/2019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10349-292A-4037-AEF7-F9C71EBD633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285984" y="428604"/>
            <a:ext cx="5214974" cy="646331"/>
          </a:xfrm>
          <a:prstGeom prst="rect">
            <a:avLst/>
          </a:prstGeom>
          <a:noFill/>
        </p:spPr>
        <p:txBody>
          <a:bodyPr wrap="square" rtlCol="0">
            <a:spAutoFit/>
          </a:bodyPr>
          <a:lstStyle/>
          <a:p>
            <a:r>
              <a:rPr lang="id-ID" sz="3600" dirty="0" smtClean="0">
                <a:effectLst>
                  <a:outerShdw blurRad="38100" dist="38100" dir="2700000" algn="tl">
                    <a:srgbClr val="000000">
                      <a:alpha val="43137"/>
                    </a:srgbClr>
                  </a:outerShdw>
                </a:effectLst>
                <a:latin typeface="Comic Sans MS" pitchFamily="66" charset="0"/>
                <a:cs typeface="Times New Roman" pitchFamily="18" charset="0"/>
              </a:rPr>
              <a:t>Selection Shorting</a:t>
            </a:r>
            <a:endParaRPr lang="id-ID" sz="3600" dirty="0">
              <a:effectLst>
                <a:outerShdw blurRad="38100" dist="38100" dir="2700000" algn="tl">
                  <a:srgbClr val="000000">
                    <a:alpha val="43137"/>
                  </a:srgbClr>
                </a:outerShdw>
              </a:effectLst>
            </a:endParaRPr>
          </a:p>
        </p:txBody>
      </p:sp>
      <p:pic>
        <p:nvPicPr>
          <p:cNvPr id="5" name="Picture 4" descr="poltek.jpg"/>
          <p:cNvPicPr>
            <a:picLocks noChangeAspect="1"/>
          </p:cNvPicPr>
          <p:nvPr/>
        </p:nvPicPr>
        <p:blipFill>
          <a:blip r:embed="rId2"/>
          <a:stretch>
            <a:fillRect/>
          </a:stretch>
        </p:blipFill>
        <p:spPr>
          <a:xfrm>
            <a:off x="3358849" y="1756076"/>
            <a:ext cx="2095500" cy="21812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2915816" y="4725144"/>
            <a:ext cx="5643602" cy="830997"/>
          </a:xfrm>
          <a:prstGeom prst="rect">
            <a:avLst/>
          </a:prstGeom>
          <a:noFill/>
        </p:spPr>
        <p:txBody>
          <a:bodyPr wrap="square" rtlCol="0">
            <a:spAutoFit/>
          </a:bodyPr>
          <a:lstStyle/>
          <a:p>
            <a:r>
              <a:rPr lang="id-ID" sz="2400" dirty="0" smtClean="0">
                <a:latin typeface="Comic Sans MS" pitchFamily="66" charset="0"/>
              </a:rPr>
              <a:t>M.Naufal, S.Tr.T</a:t>
            </a:r>
            <a:endParaRPr lang="id-ID" sz="2400" dirty="0" smtClean="0">
              <a:latin typeface="Comic Sans MS" pitchFamily="66" charset="0"/>
            </a:endParaRPr>
          </a:p>
          <a:p>
            <a:pPr marL="457200" indent="-457200">
              <a:buAutoNum type="arabicPeriod"/>
            </a:pPr>
            <a:endParaRPr lang="id-ID" sz="2400" dirty="0">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2000232" y="428604"/>
            <a:ext cx="6831017" cy="471490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0" y="214290"/>
            <a:ext cx="9144000" cy="6001643"/>
          </a:xfrm>
          <a:prstGeom prst="rect">
            <a:avLst/>
          </a:prstGeom>
          <a:noFill/>
        </p:spPr>
        <p:txBody>
          <a:bodyPr wrap="square" rtlCol="0">
            <a:spAutoFit/>
          </a:bodyPr>
          <a:lstStyle/>
          <a:p>
            <a:pPr algn="ctr"/>
            <a:r>
              <a:rPr lang="id-ID" sz="2400" u="sng" dirty="0" smtClean="0">
                <a:latin typeface="Comic Sans MS" pitchFamily="66" charset="0"/>
                <a:cs typeface="Times New Roman" pitchFamily="18" charset="0"/>
              </a:rPr>
              <a:t>Notasi Algoritmik</a:t>
            </a:r>
          </a:p>
          <a:p>
            <a:pPr algn="ctr"/>
            <a:r>
              <a:rPr lang="id-ID" sz="2400" dirty="0" smtClean="0">
                <a:latin typeface="Comic Sans MS" pitchFamily="66" charset="0"/>
                <a:cs typeface="Times New Roman" pitchFamily="18" charset="0"/>
              </a:rPr>
              <a:t>Algoritma</a:t>
            </a:r>
            <a:r>
              <a:rPr lang="id-ID" sz="2400" u="sng" dirty="0">
                <a:latin typeface="Comic Sans MS" pitchFamily="66" charset="0"/>
                <a:cs typeface="Times New Roman" pitchFamily="18" charset="0"/>
              </a:rPr>
              <a:t> </a:t>
            </a:r>
            <a:r>
              <a:rPr lang="id-ID" sz="2400" dirty="0" smtClean="0">
                <a:latin typeface="Comic Sans MS" pitchFamily="66" charset="0"/>
                <a:cs typeface="Times New Roman" pitchFamily="18" charset="0"/>
              </a:rPr>
              <a:t>Selection Shorting</a:t>
            </a:r>
          </a:p>
          <a:p>
            <a:pPr algn="ctr"/>
            <a:r>
              <a:rPr lang="id-ID" sz="2400" u="sng" dirty="0" smtClean="0">
                <a:latin typeface="Comic Sans MS" pitchFamily="66" charset="0"/>
                <a:cs typeface="Times New Roman" pitchFamily="18" charset="0"/>
              </a:rPr>
              <a:t>Deklarasi </a:t>
            </a:r>
            <a:endParaRPr lang="id-ID" sz="2400" u="sng" dirty="0">
              <a:latin typeface="Comic Sans MS" pitchFamily="66" charset="0"/>
              <a:cs typeface="Times New Roman" pitchFamily="18" charset="0"/>
            </a:endParaRPr>
          </a:p>
          <a:p>
            <a:pPr algn="ctr"/>
            <a:r>
              <a:rPr lang="id-ID" sz="2400" dirty="0" smtClean="0">
                <a:latin typeface="Comic Sans MS" pitchFamily="66" charset="0"/>
                <a:cs typeface="Times New Roman" pitchFamily="18" charset="0"/>
              </a:rPr>
              <a:t>Procedur</a:t>
            </a:r>
            <a:r>
              <a:rPr lang="id-ID" sz="2400" u="sng" dirty="0" smtClean="0">
                <a:latin typeface="Comic Sans MS" pitchFamily="66" charset="0"/>
                <a:cs typeface="Times New Roman" pitchFamily="18" charset="0"/>
              </a:rPr>
              <a:t> </a:t>
            </a:r>
            <a:r>
              <a:rPr lang="id-ID" sz="2400" dirty="0" smtClean="0">
                <a:latin typeface="Comic Sans MS" pitchFamily="66" charset="0"/>
                <a:cs typeface="Times New Roman" pitchFamily="18" charset="0"/>
              </a:rPr>
              <a:t>Selection Shorting</a:t>
            </a:r>
            <a:endParaRPr lang="id-ID" sz="2400" u="sng" dirty="0" smtClean="0">
              <a:latin typeface="Comic Sans MS" pitchFamily="66" charset="0"/>
              <a:cs typeface="Times New Roman" pitchFamily="18" charset="0"/>
            </a:endParaRPr>
          </a:p>
          <a:p>
            <a:pPr algn="ctr"/>
            <a:r>
              <a:rPr lang="en-US" sz="2400" u="sng" dirty="0" err="1" smtClean="0">
                <a:latin typeface="Comic Sans MS" pitchFamily="66" charset="0"/>
                <a:cs typeface="Times New Roman" pitchFamily="18" charset="0"/>
              </a:rPr>
              <a:t>Deskripsi</a:t>
            </a:r>
            <a:r>
              <a:rPr lang="en-US" sz="2400" dirty="0" smtClean="0">
                <a:latin typeface="Comic Sans MS" pitchFamily="66" charset="0"/>
                <a:cs typeface="Times New Roman" pitchFamily="18" charset="0"/>
              </a:rPr>
              <a:t/>
            </a:r>
            <a:br>
              <a:rPr lang="en-US" sz="2400" dirty="0" smtClean="0">
                <a:latin typeface="Comic Sans MS" pitchFamily="66" charset="0"/>
                <a:cs typeface="Times New Roman" pitchFamily="18" charset="0"/>
              </a:rPr>
            </a:br>
            <a:r>
              <a:rPr lang="id-ID" sz="2400" dirty="0" smtClean="0">
                <a:latin typeface="Comic Sans MS" pitchFamily="66" charset="0"/>
                <a:cs typeface="Times New Roman" pitchFamily="18" charset="0"/>
              </a:rPr>
              <a:t>Selection Shorting</a:t>
            </a:r>
            <a:r>
              <a:rPr lang="en-US" sz="2400" dirty="0" smtClean="0">
                <a:latin typeface="Comic Sans MS" pitchFamily="66" charset="0"/>
                <a:cs typeface="Times New Roman" pitchFamily="18" charset="0"/>
              </a:rPr>
              <a:t/>
            </a:r>
            <a:br>
              <a:rPr lang="en-US" sz="2400" dirty="0" smtClean="0">
                <a:latin typeface="Comic Sans MS" pitchFamily="66" charset="0"/>
                <a:cs typeface="Times New Roman" pitchFamily="18" charset="0"/>
              </a:rPr>
            </a:br>
            <a:r>
              <a:rPr lang="en-US" sz="2400" dirty="0" err="1" smtClean="0">
                <a:latin typeface="Comic Sans MS" pitchFamily="66" charset="0"/>
                <a:cs typeface="Times New Roman" pitchFamily="18" charset="0"/>
              </a:rPr>
              <a:t>Prosedur</a:t>
            </a:r>
            <a:r>
              <a:rPr lang="id-ID" sz="2400" dirty="0" smtClean="0">
                <a:latin typeface="Comic Sans MS" pitchFamily="66" charset="0"/>
                <a:cs typeface="Times New Roman" pitchFamily="18" charset="0"/>
              </a:rPr>
              <a:t> Selection Shorting </a:t>
            </a:r>
            <a:r>
              <a:rPr lang="en-US" sz="2400" dirty="0" smtClean="0">
                <a:latin typeface="Comic Sans MS" pitchFamily="66" charset="0"/>
                <a:cs typeface="Times New Roman" pitchFamily="18" charset="0"/>
              </a:rPr>
              <a:t/>
            </a:r>
            <a:br>
              <a:rPr lang="en-US" sz="2400" dirty="0" smtClean="0">
                <a:latin typeface="Comic Sans MS" pitchFamily="66" charset="0"/>
                <a:cs typeface="Times New Roman" pitchFamily="18" charset="0"/>
              </a:rPr>
            </a:br>
            <a:r>
              <a:rPr lang="en-US" sz="2400" u="sng" dirty="0" err="1" smtClean="0">
                <a:latin typeface="Comic Sans MS" pitchFamily="66" charset="0"/>
                <a:cs typeface="Times New Roman" pitchFamily="18" charset="0"/>
              </a:rPr>
              <a:t>Deklarasi</a:t>
            </a:r>
            <a:r>
              <a:rPr lang="en-US" sz="2400" dirty="0" smtClean="0">
                <a:latin typeface="Comic Sans MS" pitchFamily="66" charset="0"/>
                <a:cs typeface="Times New Roman" pitchFamily="18" charset="0"/>
              </a:rPr>
              <a:t/>
            </a:r>
            <a:br>
              <a:rPr lang="en-US" sz="2400" dirty="0" smtClean="0">
                <a:latin typeface="Comic Sans MS" pitchFamily="66" charset="0"/>
                <a:cs typeface="Times New Roman" pitchFamily="18" charset="0"/>
              </a:rPr>
            </a:br>
            <a:r>
              <a:rPr lang="en-US" sz="2400" dirty="0" smtClean="0">
                <a:latin typeface="Comic Sans MS" pitchFamily="66" charset="0"/>
                <a:cs typeface="Times New Roman" pitchFamily="18" charset="0"/>
              </a:rPr>
              <a:t>	M</a:t>
            </a:r>
            <a:r>
              <a:rPr lang="id-ID" sz="2400" dirty="0" smtClean="0">
                <a:latin typeface="Comic Sans MS" pitchFamily="66" charset="0"/>
                <a:cs typeface="Times New Roman" pitchFamily="18" charset="0"/>
              </a:rPr>
              <a:t>asukkan nomor</a:t>
            </a:r>
            <a:r>
              <a:rPr lang="en-US" sz="2400" dirty="0" smtClean="0">
                <a:latin typeface="Comic Sans MS" pitchFamily="66" charset="0"/>
                <a:cs typeface="Times New Roman" pitchFamily="18" charset="0"/>
              </a:rPr>
              <a:t>	</a:t>
            </a:r>
            <a:r>
              <a:rPr lang="id-ID" sz="2400" dirty="0" smtClean="0">
                <a:latin typeface="Comic Sans MS" pitchFamily="66" charset="0"/>
                <a:cs typeface="Times New Roman" pitchFamily="18" charset="0"/>
              </a:rPr>
              <a:t>		     </a:t>
            </a:r>
            <a:r>
              <a:rPr lang="en-US" sz="2400" dirty="0" smtClean="0">
                <a:latin typeface="Comic Sans MS" pitchFamily="66" charset="0"/>
                <a:cs typeface="Times New Roman" pitchFamily="18" charset="0"/>
              </a:rPr>
              <a:t>= Integer</a:t>
            </a:r>
            <a:br>
              <a:rPr lang="en-US" sz="2400" dirty="0" smtClean="0">
                <a:latin typeface="Comic Sans MS" pitchFamily="66" charset="0"/>
                <a:cs typeface="Times New Roman" pitchFamily="18" charset="0"/>
              </a:rPr>
            </a:br>
            <a:r>
              <a:rPr lang="en-US" sz="2400" dirty="0" smtClean="0">
                <a:latin typeface="Comic Sans MS" pitchFamily="66" charset="0"/>
                <a:cs typeface="Times New Roman" pitchFamily="18" charset="0"/>
              </a:rPr>
              <a:t>	</a:t>
            </a:r>
            <a:r>
              <a:rPr lang="id-ID" sz="2400" dirty="0" smtClean="0">
                <a:latin typeface="Comic Sans MS" pitchFamily="66" charset="0"/>
                <a:cs typeface="Times New Roman" pitchFamily="18" charset="0"/>
              </a:rPr>
              <a:t>urutan nomor original ( r1 )</a:t>
            </a:r>
            <a:r>
              <a:rPr lang="en-US" sz="2400" dirty="0" smtClean="0">
                <a:latin typeface="Comic Sans MS" pitchFamily="66" charset="0"/>
                <a:cs typeface="Times New Roman" pitchFamily="18" charset="0"/>
              </a:rPr>
              <a:t>	</a:t>
            </a:r>
            <a:r>
              <a:rPr lang="id-ID" sz="2400" dirty="0" smtClean="0">
                <a:latin typeface="Comic Sans MS" pitchFamily="66" charset="0"/>
                <a:cs typeface="Times New Roman" pitchFamily="18" charset="0"/>
              </a:rPr>
              <a:t>     </a:t>
            </a:r>
            <a:r>
              <a:rPr lang="en-US" sz="2400" dirty="0" smtClean="0">
                <a:latin typeface="Comic Sans MS" pitchFamily="66" charset="0"/>
                <a:cs typeface="Times New Roman" pitchFamily="18" charset="0"/>
              </a:rPr>
              <a:t>= Integer</a:t>
            </a:r>
            <a:br>
              <a:rPr lang="en-US" sz="2400" dirty="0" smtClean="0">
                <a:latin typeface="Comic Sans MS" pitchFamily="66" charset="0"/>
                <a:cs typeface="Times New Roman" pitchFamily="18" charset="0"/>
              </a:rPr>
            </a:br>
            <a:r>
              <a:rPr lang="en-US" sz="2400" dirty="0" smtClean="0">
                <a:latin typeface="Comic Sans MS" pitchFamily="66" charset="0"/>
                <a:cs typeface="Times New Roman" pitchFamily="18" charset="0"/>
              </a:rPr>
              <a:t>	</a:t>
            </a:r>
            <a:r>
              <a:rPr lang="id-ID" sz="2400" dirty="0" smtClean="0">
                <a:latin typeface="Comic Sans MS" pitchFamily="66" charset="0"/>
                <a:cs typeface="Times New Roman" pitchFamily="18" charset="0"/>
              </a:rPr>
              <a:t>urutan nomor yang di sorting ( r2 )</a:t>
            </a:r>
            <a:r>
              <a:rPr lang="id-ID" sz="2400" dirty="0">
                <a:latin typeface="Comic Sans MS" pitchFamily="66" charset="0"/>
                <a:cs typeface="Times New Roman" pitchFamily="18" charset="0"/>
              </a:rPr>
              <a:t> </a:t>
            </a:r>
            <a:r>
              <a:rPr lang="en-US" sz="2400" dirty="0" smtClean="0">
                <a:latin typeface="Comic Sans MS" pitchFamily="66" charset="0"/>
                <a:cs typeface="Times New Roman" pitchFamily="18" charset="0"/>
              </a:rPr>
              <a:t>= Integer</a:t>
            </a:r>
            <a:br>
              <a:rPr lang="en-US" sz="2400" dirty="0" smtClean="0">
                <a:latin typeface="Comic Sans MS" pitchFamily="66" charset="0"/>
                <a:cs typeface="Times New Roman" pitchFamily="18" charset="0"/>
              </a:rPr>
            </a:br>
            <a:r>
              <a:rPr lang="en-US" sz="2400" u="sng" dirty="0" err="1" smtClean="0">
                <a:latin typeface="Comic Sans MS" pitchFamily="66" charset="0"/>
                <a:cs typeface="Times New Roman" pitchFamily="18" charset="0"/>
              </a:rPr>
              <a:t>Deskripsi</a:t>
            </a:r>
            <a:r>
              <a:rPr lang="en-US" sz="2400" dirty="0" smtClean="0">
                <a:latin typeface="Comic Sans MS" pitchFamily="66" charset="0"/>
                <a:cs typeface="Times New Roman" pitchFamily="18" charset="0"/>
              </a:rPr>
              <a:t/>
            </a:r>
            <a:br>
              <a:rPr lang="en-US" sz="2400" dirty="0" smtClean="0">
                <a:latin typeface="Comic Sans MS" pitchFamily="66" charset="0"/>
                <a:cs typeface="Times New Roman" pitchFamily="18" charset="0"/>
              </a:rPr>
            </a:br>
            <a:r>
              <a:rPr lang="en-US" sz="2400" dirty="0" smtClean="0">
                <a:latin typeface="Comic Sans MS" pitchFamily="66" charset="0"/>
                <a:cs typeface="Times New Roman" pitchFamily="18" charset="0"/>
              </a:rPr>
              <a:t>	Read (</a:t>
            </a:r>
            <a:r>
              <a:rPr lang="id-ID" sz="2400" dirty="0" smtClean="0">
                <a:latin typeface="Comic Sans MS" pitchFamily="66" charset="0"/>
                <a:cs typeface="Times New Roman" pitchFamily="18" charset="0"/>
              </a:rPr>
              <a:t>r1</a:t>
            </a:r>
            <a:r>
              <a:rPr lang="en-US" sz="2400" dirty="0" smtClean="0">
                <a:latin typeface="Comic Sans MS" pitchFamily="66" charset="0"/>
                <a:cs typeface="Times New Roman" pitchFamily="18" charset="0"/>
              </a:rPr>
              <a:t>,</a:t>
            </a:r>
            <a:r>
              <a:rPr lang="id-ID" sz="2400" dirty="0" smtClean="0">
                <a:latin typeface="Comic Sans MS" pitchFamily="66" charset="0"/>
                <a:cs typeface="Times New Roman" pitchFamily="18" charset="0"/>
              </a:rPr>
              <a:t> r2</a:t>
            </a:r>
            <a:r>
              <a:rPr lang="en-US" sz="2400" dirty="0" smtClean="0">
                <a:latin typeface="Comic Sans MS" pitchFamily="66" charset="0"/>
                <a:cs typeface="Times New Roman" pitchFamily="18" charset="0"/>
              </a:rPr>
              <a:t>)</a:t>
            </a:r>
            <a:r>
              <a:rPr lang="id-ID" sz="2400" dirty="0" smtClean="0">
                <a:latin typeface="Comic Sans MS" pitchFamily="66" charset="0"/>
                <a:cs typeface="Times New Roman" pitchFamily="18" charset="0"/>
              </a:rPr>
              <a:t>         r2=r1+1</a:t>
            </a:r>
            <a:r>
              <a:rPr lang="en-US" sz="2400" dirty="0" smtClean="0">
                <a:latin typeface="Comic Sans MS" pitchFamily="66" charset="0"/>
                <a:cs typeface="Times New Roman" pitchFamily="18" charset="0"/>
              </a:rPr>
              <a:t/>
            </a:r>
            <a:br>
              <a:rPr lang="en-US" sz="2400" dirty="0" smtClean="0">
                <a:latin typeface="Comic Sans MS" pitchFamily="66" charset="0"/>
                <a:cs typeface="Times New Roman" pitchFamily="18" charset="0"/>
              </a:rPr>
            </a:br>
            <a:r>
              <a:rPr lang="en-US" sz="2400" dirty="0" smtClean="0">
                <a:latin typeface="Comic Sans MS" pitchFamily="66" charset="0"/>
                <a:cs typeface="Times New Roman" pitchFamily="18" charset="0"/>
              </a:rPr>
              <a:t>	</a:t>
            </a:r>
            <a:r>
              <a:rPr lang="en-US" sz="2400" dirty="0" err="1" smtClean="0">
                <a:latin typeface="Comic Sans MS" pitchFamily="66" charset="0"/>
                <a:cs typeface="Times New Roman" pitchFamily="18" charset="0"/>
              </a:rPr>
              <a:t>Hitung</a:t>
            </a:r>
            <a:r>
              <a:rPr lang="en-US" sz="2400" dirty="0" smtClean="0">
                <a:latin typeface="Comic Sans MS" pitchFamily="66" charset="0"/>
                <a:cs typeface="Times New Roman" pitchFamily="18" charset="0"/>
              </a:rPr>
              <a:t> </a:t>
            </a:r>
            <a:r>
              <a:rPr lang="id-ID" sz="2400" dirty="0" smtClean="0">
                <a:latin typeface="Comic Sans MS" pitchFamily="66" charset="0"/>
                <a:cs typeface="Times New Roman" pitchFamily="18" charset="0"/>
              </a:rPr>
              <a:t>Selection Shorting </a:t>
            </a:r>
            <a:r>
              <a:rPr lang="en-US" sz="2400" dirty="0" smtClean="0">
                <a:latin typeface="Comic Sans MS" pitchFamily="66" charset="0"/>
                <a:cs typeface="Times New Roman" pitchFamily="18" charset="0"/>
              </a:rPr>
              <a:t/>
            </a:r>
            <a:br>
              <a:rPr lang="en-US" sz="2400" dirty="0" smtClean="0">
                <a:latin typeface="Comic Sans MS" pitchFamily="66" charset="0"/>
                <a:cs typeface="Times New Roman" pitchFamily="18" charset="0"/>
              </a:rPr>
            </a:br>
            <a:r>
              <a:rPr lang="en-US" sz="2400" dirty="0" smtClean="0">
                <a:latin typeface="Comic Sans MS" pitchFamily="66" charset="0"/>
                <a:cs typeface="Times New Roman" pitchFamily="18" charset="0"/>
              </a:rPr>
              <a:t>	Write (</a:t>
            </a:r>
            <a:r>
              <a:rPr lang="id-ID" sz="2400" dirty="0" smtClean="0">
                <a:latin typeface="Comic Sans MS" pitchFamily="66" charset="0"/>
                <a:cs typeface="Times New Roman" pitchFamily="18" charset="0"/>
              </a:rPr>
              <a:t>Selection Shorting</a:t>
            </a:r>
            <a:r>
              <a:rPr lang="en-US" sz="2400" dirty="0" smtClean="0">
                <a:latin typeface="Comic Sans MS" pitchFamily="66" charset="0"/>
                <a:cs typeface="Times New Roman" pitchFamily="18" charset="0"/>
              </a:rPr>
              <a:t>)</a:t>
            </a:r>
            <a:r>
              <a:rPr lang="en-US" sz="2400" dirty="0" smtClean="0">
                <a:latin typeface="Comic Sans MS" pitchFamily="66" charset="0"/>
              </a:rPr>
              <a:t/>
            </a:r>
            <a:br>
              <a:rPr lang="en-US" sz="2400" dirty="0" smtClean="0">
                <a:latin typeface="Comic Sans MS" pitchFamily="66" charset="0"/>
              </a:rPr>
            </a:br>
            <a:r>
              <a:rPr lang="en-US" sz="2400" dirty="0" smtClean="0">
                <a:latin typeface="Comic Sans MS" pitchFamily="66" charset="0"/>
              </a:rPr>
              <a:t> </a:t>
            </a:r>
            <a:endParaRPr lang="id-ID" sz="2400" dirty="0">
              <a:latin typeface="Comic Sans MS" pitchFamily="66" charset="0"/>
            </a:endParaRPr>
          </a:p>
        </p:txBody>
      </p:sp>
      <p:cxnSp>
        <p:nvCxnSpPr>
          <p:cNvPr id="6" name="Straight Arrow Connector 5"/>
          <p:cNvCxnSpPr/>
          <p:nvPr/>
        </p:nvCxnSpPr>
        <p:spPr>
          <a:xfrm>
            <a:off x="5143504" y="4857760"/>
            <a:ext cx="42862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928794" y="428604"/>
            <a:ext cx="785818" cy="3785652"/>
          </a:xfrm>
          <a:prstGeom prst="rect">
            <a:avLst/>
          </a:prstGeom>
          <a:noFill/>
        </p:spPr>
        <p:txBody>
          <a:bodyPr wrap="square" rtlCol="0">
            <a:spAutoFit/>
          </a:bodyPr>
          <a:lstStyle/>
          <a:p>
            <a:r>
              <a:rPr lang="id-ID" sz="3600" dirty="0" smtClean="0">
                <a:effectLst>
                  <a:glow rad="101600">
                    <a:schemeClr val="accent2">
                      <a:satMod val="175000"/>
                      <a:alpha val="40000"/>
                    </a:schemeClr>
                  </a:glow>
                </a:effectLst>
                <a:latin typeface="Comic Sans MS" pitchFamily="66" charset="0"/>
              </a:rPr>
              <a:t>T</a:t>
            </a:r>
          </a:p>
          <a:p>
            <a:r>
              <a:rPr lang="id-ID" sz="3600" dirty="0" smtClean="0">
                <a:effectLst>
                  <a:glow rad="101600">
                    <a:schemeClr val="accent2">
                      <a:satMod val="175000"/>
                      <a:alpha val="40000"/>
                    </a:schemeClr>
                  </a:glow>
                </a:effectLst>
                <a:latin typeface="Comic Sans MS" pitchFamily="66" charset="0"/>
              </a:rPr>
              <a:t>E</a:t>
            </a:r>
          </a:p>
          <a:p>
            <a:r>
              <a:rPr lang="id-ID" sz="3600" dirty="0" smtClean="0">
                <a:effectLst>
                  <a:glow rad="101600">
                    <a:schemeClr val="accent2">
                      <a:satMod val="175000"/>
                      <a:alpha val="40000"/>
                    </a:schemeClr>
                  </a:glow>
                </a:effectLst>
                <a:latin typeface="Comic Sans MS" pitchFamily="66" charset="0"/>
              </a:rPr>
              <a:t>R</a:t>
            </a:r>
          </a:p>
          <a:p>
            <a:r>
              <a:rPr lang="id-ID" sz="3600" dirty="0" smtClean="0">
                <a:effectLst>
                  <a:glow rad="101600">
                    <a:schemeClr val="accent2">
                      <a:satMod val="175000"/>
                      <a:alpha val="40000"/>
                    </a:schemeClr>
                  </a:glow>
                </a:effectLst>
                <a:latin typeface="Comic Sans MS" pitchFamily="66" charset="0"/>
              </a:rPr>
              <a:t>I</a:t>
            </a:r>
          </a:p>
          <a:p>
            <a:r>
              <a:rPr lang="id-ID" sz="3600" dirty="0" smtClean="0">
                <a:effectLst>
                  <a:glow rad="101600">
                    <a:schemeClr val="accent2">
                      <a:satMod val="175000"/>
                      <a:alpha val="40000"/>
                    </a:schemeClr>
                  </a:glow>
                </a:effectLst>
                <a:latin typeface="Comic Sans MS" pitchFamily="66" charset="0"/>
              </a:rPr>
              <a:t>M</a:t>
            </a:r>
          </a:p>
          <a:p>
            <a:r>
              <a:rPr lang="id-ID" sz="3600" dirty="0" smtClean="0">
                <a:effectLst>
                  <a:glow rad="101600">
                    <a:schemeClr val="accent2">
                      <a:satMod val="175000"/>
                      <a:alpha val="40000"/>
                    </a:schemeClr>
                  </a:glow>
                </a:effectLst>
                <a:latin typeface="Comic Sans MS" pitchFamily="66" charset="0"/>
              </a:rPr>
              <a:t>A</a:t>
            </a:r>
            <a:endParaRPr lang="id-ID" sz="2400" dirty="0" smtClean="0">
              <a:effectLst>
                <a:glow rad="101600">
                  <a:schemeClr val="accent2">
                    <a:satMod val="175000"/>
                    <a:alpha val="40000"/>
                  </a:schemeClr>
                </a:glow>
              </a:effectLst>
              <a:latin typeface="Comic Sans MS" pitchFamily="66" charset="0"/>
            </a:endParaRPr>
          </a:p>
          <a:p>
            <a:endParaRPr lang="id-ID" sz="2400" dirty="0">
              <a:latin typeface="Comic Sans MS" pitchFamily="66" charset="0"/>
            </a:endParaRPr>
          </a:p>
        </p:txBody>
      </p:sp>
      <p:sp>
        <p:nvSpPr>
          <p:cNvPr id="3" name="TextBox 2"/>
          <p:cNvSpPr txBox="1"/>
          <p:nvPr/>
        </p:nvSpPr>
        <p:spPr>
          <a:xfrm>
            <a:off x="3071802" y="1285860"/>
            <a:ext cx="1071570" cy="3539430"/>
          </a:xfrm>
          <a:prstGeom prst="rect">
            <a:avLst/>
          </a:prstGeom>
          <a:noFill/>
        </p:spPr>
        <p:txBody>
          <a:bodyPr wrap="square" rtlCol="0">
            <a:spAutoFit/>
          </a:bodyPr>
          <a:lstStyle/>
          <a:p>
            <a:r>
              <a:rPr lang="id-ID" sz="4000" dirty="0" smtClean="0">
                <a:effectLst>
                  <a:glow rad="228600">
                    <a:schemeClr val="accent2">
                      <a:satMod val="175000"/>
                      <a:alpha val="40000"/>
                    </a:schemeClr>
                  </a:glow>
                </a:effectLst>
                <a:latin typeface="Comic Sans MS" pitchFamily="66" charset="0"/>
              </a:rPr>
              <a:t>K</a:t>
            </a:r>
          </a:p>
          <a:p>
            <a:r>
              <a:rPr lang="id-ID" sz="4000" dirty="0" smtClean="0">
                <a:effectLst>
                  <a:glow rad="228600">
                    <a:schemeClr val="accent2">
                      <a:satMod val="175000"/>
                      <a:alpha val="40000"/>
                    </a:schemeClr>
                  </a:glow>
                </a:effectLst>
                <a:latin typeface="Comic Sans MS" pitchFamily="66" charset="0"/>
              </a:rPr>
              <a:t>A</a:t>
            </a:r>
          </a:p>
          <a:p>
            <a:r>
              <a:rPr lang="id-ID" sz="4000" dirty="0" smtClean="0">
                <a:effectLst>
                  <a:glow rad="228600">
                    <a:schemeClr val="accent2">
                      <a:satMod val="175000"/>
                      <a:alpha val="40000"/>
                    </a:schemeClr>
                  </a:glow>
                </a:effectLst>
                <a:latin typeface="Comic Sans MS" pitchFamily="66" charset="0"/>
              </a:rPr>
              <a:t>S</a:t>
            </a:r>
          </a:p>
          <a:p>
            <a:r>
              <a:rPr lang="id-ID" sz="4000" dirty="0" smtClean="0">
                <a:effectLst>
                  <a:glow rad="228600">
                    <a:schemeClr val="accent2">
                      <a:satMod val="175000"/>
                      <a:alpha val="40000"/>
                    </a:schemeClr>
                  </a:glow>
                </a:effectLst>
                <a:latin typeface="Comic Sans MS" pitchFamily="66" charset="0"/>
              </a:rPr>
              <a:t>I</a:t>
            </a:r>
          </a:p>
          <a:p>
            <a:r>
              <a:rPr lang="id-ID" sz="4000" dirty="0" smtClean="0">
                <a:effectLst>
                  <a:glow rad="228600">
                    <a:schemeClr val="accent2">
                      <a:satMod val="175000"/>
                      <a:alpha val="40000"/>
                    </a:schemeClr>
                  </a:glow>
                </a:effectLst>
                <a:latin typeface="Comic Sans MS" pitchFamily="66" charset="0"/>
              </a:rPr>
              <a:t>H</a:t>
            </a:r>
          </a:p>
          <a:p>
            <a:endParaRPr lang="id-ID" sz="2400" dirty="0">
              <a:latin typeface="Comic Sans MS" pitchFamily="66" charset="0"/>
            </a:endParaRPr>
          </a:p>
        </p:txBody>
      </p:sp>
      <p:sp>
        <p:nvSpPr>
          <p:cNvPr id="4" name="TextBox 3"/>
          <p:cNvSpPr txBox="1"/>
          <p:nvPr/>
        </p:nvSpPr>
        <p:spPr>
          <a:xfrm>
            <a:off x="5072066" y="2143116"/>
            <a:ext cx="1285884" cy="1862048"/>
          </a:xfrm>
          <a:prstGeom prst="rect">
            <a:avLst/>
          </a:prstGeom>
          <a:noFill/>
        </p:spPr>
        <p:txBody>
          <a:bodyPr wrap="square" rtlCol="0">
            <a:spAutoFit/>
          </a:bodyPr>
          <a:lstStyle/>
          <a:p>
            <a:r>
              <a:rPr lang="id-ID" sz="11500" dirty="0" smtClean="0">
                <a:effectLst>
                  <a:reflection blurRad="6350" stA="60000" endA="900" endPos="60000" dist="29997" dir="5400000" sy="-100000" algn="bl" rotWithShape="0"/>
                </a:effectLst>
                <a:sym typeface="Wingdings" pitchFamily="2" charset="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214414" y="500042"/>
            <a:ext cx="7715272" cy="5262979"/>
          </a:xfrm>
          <a:prstGeom prst="rect">
            <a:avLst/>
          </a:prstGeom>
          <a:noFill/>
        </p:spPr>
        <p:txBody>
          <a:bodyPr wrap="square" rtlCol="0">
            <a:spAutoFit/>
          </a:bodyPr>
          <a:lstStyle/>
          <a:p>
            <a:pPr algn="ctr"/>
            <a:r>
              <a:rPr lang="id-ID" sz="2400" dirty="0">
                <a:latin typeface="Comic Sans MS" pitchFamily="66" charset="0"/>
              </a:rPr>
              <a:t>SELECTION </a:t>
            </a:r>
            <a:r>
              <a:rPr lang="id-ID" sz="2400" dirty="0" smtClean="0">
                <a:latin typeface="Comic Sans MS" pitchFamily="66" charset="0"/>
              </a:rPr>
              <a:t>SORT</a:t>
            </a:r>
          </a:p>
          <a:p>
            <a:pPr algn="ctr"/>
            <a:r>
              <a:rPr lang="id-ID" sz="2400" dirty="0">
                <a:latin typeface="Comic Sans MS" pitchFamily="66" charset="0"/>
              </a:rPr>
              <a:t/>
            </a:r>
            <a:br>
              <a:rPr lang="id-ID" sz="2400" dirty="0">
                <a:latin typeface="Comic Sans MS" pitchFamily="66" charset="0"/>
              </a:rPr>
            </a:br>
            <a:r>
              <a:rPr lang="id-ID" sz="2400" dirty="0">
                <a:latin typeface="Comic Sans MS" pitchFamily="66" charset="0"/>
              </a:rPr>
              <a:t>Pengertian dari selection sort adalah mencari elemen yang tepat untuk diletakkan di posisi yang telah diketahui, dan meletakkannya di posisi tersebut setelah data tersebut ditemukan,</a:t>
            </a:r>
            <a:br>
              <a:rPr lang="id-ID" sz="2400" dirty="0">
                <a:latin typeface="Comic Sans MS" pitchFamily="66" charset="0"/>
              </a:rPr>
            </a:br>
            <a:r>
              <a:rPr lang="id-ID" sz="2400" dirty="0">
                <a:latin typeface="Comic Sans MS" pitchFamily="66" charset="0"/>
              </a:rPr>
              <a:t>Selection Sort Membandingkan elemen yang sekarang dengan elemen yang berikutnya sampai dengan elemen yang terakhir</a:t>
            </a:r>
            <a:r>
              <a:rPr lang="id-ID" sz="2400" dirty="0" smtClean="0">
                <a:latin typeface="Comic Sans MS" pitchFamily="66" charset="0"/>
              </a:rPr>
              <a:t>.</a:t>
            </a:r>
          </a:p>
          <a:p>
            <a:pPr algn="ctr"/>
            <a:r>
              <a:rPr lang="id-ID" sz="2400" dirty="0" smtClean="0">
                <a:latin typeface="Comic Sans MS" pitchFamily="66" charset="0"/>
              </a:rPr>
              <a:t> </a:t>
            </a:r>
            <a:r>
              <a:rPr lang="id-ID" sz="2400" dirty="0">
                <a:latin typeface="Comic Sans MS" pitchFamily="66" charset="0"/>
              </a:rPr>
              <a:t>Jika ditemukan elemen lain yang lebih kecil dari elemen sekarang </a:t>
            </a:r>
            <a:br>
              <a:rPr lang="id-ID" sz="2400" dirty="0">
                <a:latin typeface="Comic Sans MS" pitchFamily="66" charset="0"/>
              </a:rPr>
            </a:br>
            <a:r>
              <a:rPr lang="id-ID" sz="2400" dirty="0">
                <a:latin typeface="Comic Sans MS" pitchFamily="66" charset="0"/>
              </a:rPr>
              <a:t>maka dicatat posisinya dan kemudian ditukar.</a:t>
            </a:r>
            <a:br>
              <a:rPr lang="id-ID" sz="2400" dirty="0">
                <a:latin typeface="Comic Sans MS" pitchFamily="66" charset="0"/>
              </a:rPr>
            </a:br>
            <a:r>
              <a:rPr lang="id-ID" sz="2400" dirty="0">
                <a:latin typeface="Comic Sans MS" pitchFamily="66" charset="0"/>
              </a:rPr>
              <a:t/>
            </a:r>
            <a:br>
              <a:rPr lang="id-ID" sz="2400" dirty="0">
                <a:latin typeface="Comic Sans MS" pitchFamily="66" charset="0"/>
              </a:rPr>
            </a:br>
            <a:endParaRPr lang="id-ID" sz="2400"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14348" y="785794"/>
            <a:ext cx="8072494" cy="4893647"/>
          </a:xfrm>
          <a:prstGeom prst="rect">
            <a:avLst/>
          </a:prstGeom>
          <a:noFill/>
        </p:spPr>
        <p:txBody>
          <a:bodyPr wrap="square" rtlCol="0">
            <a:spAutoFit/>
          </a:bodyPr>
          <a:lstStyle/>
          <a:p>
            <a:pPr algn="ctr"/>
            <a:r>
              <a:rPr lang="id-ID" sz="2400" dirty="0" smtClean="0">
                <a:latin typeface="Comic Sans MS" pitchFamily="66" charset="0"/>
              </a:rPr>
              <a:t>Pengurutan data dalam struktur data sangat penting untuk data yang beripe data numerik ataupun karakter.Pengurutan dapat dilakukan secara ascending (urut naik) dan descending (urut turun) Pengurutan (Sorting) adalah proses menyusun kembali data yang sebelumnya telah disusun dengan suatu pola tertentu, sehingga tersusun secara teratur menurut aturan tertentu.</a:t>
            </a:r>
          </a:p>
          <a:p>
            <a:pPr algn="ctr"/>
            <a:r>
              <a:rPr lang="id-ID" sz="2400" dirty="0">
                <a:latin typeface="Comic Sans MS" pitchFamily="66" charset="0"/>
              </a:rPr>
              <a:t>Contoh:</a:t>
            </a:r>
            <a:br>
              <a:rPr lang="id-ID" sz="2400" dirty="0">
                <a:latin typeface="Comic Sans MS" pitchFamily="66" charset="0"/>
              </a:rPr>
            </a:br>
            <a:r>
              <a:rPr lang="id-ID" sz="2400" dirty="0">
                <a:latin typeface="Comic Sans MS" pitchFamily="66" charset="0"/>
              </a:rPr>
              <a:t>Data Acak    : 5 6 8 1 3 25 10</a:t>
            </a:r>
            <a:br>
              <a:rPr lang="id-ID" sz="2400" dirty="0">
                <a:latin typeface="Comic Sans MS" pitchFamily="66" charset="0"/>
              </a:rPr>
            </a:br>
            <a:r>
              <a:rPr lang="id-ID" sz="2400" dirty="0">
                <a:latin typeface="Comic Sans MS" pitchFamily="66" charset="0"/>
              </a:rPr>
              <a:t>Ascending    : 1 3 5 6 8 10 25</a:t>
            </a:r>
            <a:br>
              <a:rPr lang="id-ID" sz="2400" dirty="0">
                <a:latin typeface="Comic Sans MS" pitchFamily="66" charset="0"/>
              </a:rPr>
            </a:br>
            <a:r>
              <a:rPr lang="id-ID" sz="2400" dirty="0">
                <a:latin typeface="Comic Sans MS" pitchFamily="66" charset="0"/>
              </a:rPr>
              <a:t>Descending    : 25 10 8 6 5 3 1</a:t>
            </a:r>
            <a:br>
              <a:rPr lang="id-ID" sz="2400" dirty="0">
                <a:latin typeface="Comic Sans MS" pitchFamily="66" charset="0"/>
              </a:rPr>
            </a:br>
            <a:endParaRPr lang="id-ID" sz="2400" dirty="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928794" y="428604"/>
            <a:ext cx="6786610" cy="5632311"/>
          </a:xfrm>
          <a:prstGeom prst="rect">
            <a:avLst/>
          </a:prstGeom>
          <a:noFill/>
        </p:spPr>
        <p:txBody>
          <a:bodyPr wrap="square" rtlCol="0">
            <a:spAutoFit/>
          </a:bodyPr>
          <a:lstStyle/>
          <a:p>
            <a:pPr algn="ctr"/>
            <a:r>
              <a:rPr lang="id-ID" sz="2400" dirty="0">
                <a:latin typeface="Comic Sans MS" pitchFamily="66" charset="0"/>
              </a:rPr>
              <a:t>Konsep Selection Sort Algoritma pengurutan sederhana salah satunya adalah Selection Sort. Ide dasarnya adalah melakukan beberapa kali pass untuk melakukan penyeleksian elemen struktur data. </a:t>
            </a:r>
            <a:endParaRPr lang="id-ID" sz="2400" dirty="0" smtClean="0">
              <a:latin typeface="Comic Sans MS" pitchFamily="66" charset="0"/>
            </a:endParaRPr>
          </a:p>
          <a:p>
            <a:pPr algn="ctr">
              <a:buBlip>
                <a:blip r:embed="rId2"/>
              </a:buBlip>
            </a:pPr>
            <a:r>
              <a:rPr lang="id-ID" sz="2400" dirty="0" smtClean="0">
                <a:latin typeface="Comic Sans MS" pitchFamily="66" charset="0"/>
              </a:rPr>
              <a:t> sorting </a:t>
            </a:r>
            <a:r>
              <a:rPr lang="id-ID" sz="2400" dirty="0">
                <a:latin typeface="Comic Sans MS" pitchFamily="66" charset="0"/>
              </a:rPr>
              <a:t>ascending (menaik</a:t>
            </a:r>
            <a:r>
              <a:rPr lang="id-ID" sz="2400" dirty="0" smtClean="0">
                <a:latin typeface="Comic Sans MS" pitchFamily="66" charset="0"/>
              </a:rPr>
              <a:t>),elemen </a:t>
            </a:r>
            <a:r>
              <a:rPr lang="id-ID" sz="2400" dirty="0">
                <a:latin typeface="Comic Sans MS" pitchFamily="66" charset="0"/>
              </a:rPr>
              <a:t>yang paling kecil di antara elemen-elemen yang belum urut,  disimpan indeksnya, kemudian dilakukan pertukaran nilai elemen dengan indeks yang disimpan tersebut dengan elemen yang paling depan yang belum urut. </a:t>
            </a:r>
            <a:endParaRPr lang="id-ID" sz="2400" dirty="0" smtClean="0">
              <a:latin typeface="Comic Sans MS" pitchFamily="66" charset="0"/>
            </a:endParaRPr>
          </a:p>
          <a:p>
            <a:pPr algn="ctr">
              <a:buBlip>
                <a:blip r:embed="rId2"/>
              </a:buBlip>
            </a:pPr>
            <a:r>
              <a:rPr lang="id-ID" sz="2400" dirty="0" smtClean="0">
                <a:latin typeface="Comic Sans MS" pitchFamily="66" charset="0"/>
              </a:rPr>
              <a:t>sorting </a:t>
            </a:r>
            <a:r>
              <a:rPr lang="id-ID" sz="2400" dirty="0">
                <a:latin typeface="Comic Sans MS" pitchFamily="66" charset="0"/>
              </a:rPr>
              <a:t>descending (menurun), elemen yang paling besar yang disimpan indeksnya kemudian ditukar.</a:t>
            </a:r>
            <a:br>
              <a:rPr lang="id-ID" sz="2400" dirty="0">
                <a:latin typeface="Comic Sans MS" pitchFamily="66" charset="0"/>
              </a:rPr>
            </a:br>
            <a:r>
              <a:rPr lang="id-ID" sz="2400" dirty="0" smtClean="0">
                <a:latin typeface="Comic Sans MS" pitchFamily="66" charset="0"/>
              </a:rPr>
              <a:t>.</a:t>
            </a:r>
            <a:endParaRPr lang="id-ID" sz="2400" dirty="0">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28728" y="500042"/>
            <a:ext cx="7715272" cy="4893647"/>
          </a:xfrm>
          <a:prstGeom prst="rect">
            <a:avLst/>
          </a:prstGeom>
          <a:noFill/>
        </p:spPr>
        <p:txBody>
          <a:bodyPr wrap="square" rtlCol="0">
            <a:spAutoFit/>
          </a:bodyPr>
          <a:lstStyle/>
          <a:p>
            <a:r>
              <a:rPr lang="id-ID" sz="2400" dirty="0">
                <a:latin typeface="Comic Sans MS" pitchFamily="66" charset="0"/>
              </a:rPr>
              <a:t>Algoritma ini bekerja sebagai berikut:</a:t>
            </a:r>
            <a:br>
              <a:rPr lang="id-ID" sz="2400" dirty="0">
                <a:latin typeface="Comic Sans MS" pitchFamily="66" charset="0"/>
              </a:rPr>
            </a:br>
            <a:r>
              <a:rPr lang="id-ID" sz="2400" dirty="0">
                <a:latin typeface="Comic Sans MS" pitchFamily="66" charset="0"/>
              </a:rPr>
              <a:t>1. Mencari nilai minimum (jika ascending) atau </a:t>
            </a:r>
            <a:r>
              <a:rPr lang="id-ID" sz="2400" dirty="0" smtClean="0">
                <a:latin typeface="Comic Sans MS" pitchFamily="66" charset="0"/>
              </a:rPr>
              <a:t>maksimum(jika </a:t>
            </a:r>
            <a:r>
              <a:rPr lang="id-ID" sz="2400" dirty="0">
                <a:latin typeface="Comic Sans MS" pitchFamily="66" charset="0"/>
              </a:rPr>
              <a:t>descending) dalam sebuah list</a:t>
            </a:r>
            <a:br>
              <a:rPr lang="id-ID" sz="2400" dirty="0">
                <a:latin typeface="Comic Sans MS" pitchFamily="66" charset="0"/>
              </a:rPr>
            </a:br>
            <a:r>
              <a:rPr lang="id-ID" sz="2400" dirty="0">
                <a:latin typeface="Comic Sans MS" pitchFamily="66" charset="0"/>
              </a:rPr>
              <a:t>2. Menukarkan nilai ini dengan elemen pertama list </a:t>
            </a:r>
            <a:br>
              <a:rPr lang="id-ID" sz="2400" dirty="0">
                <a:latin typeface="Comic Sans MS" pitchFamily="66" charset="0"/>
              </a:rPr>
            </a:br>
            <a:r>
              <a:rPr lang="id-ID" sz="2400" dirty="0">
                <a:latin typeface="Comic Sans MS" pitchFamily="66" charset="0"/>
              </a:rPr>
              <a:t>3. Mengulangi langkah di atas untuk sisa list dengan dimulai pada posisi kedua. </a:t>
            </a:r>
            <a:endParaRPr lang="id-ID" sz="2400" dirty="0" smtClean="0">
              <a:latin typeface="Comic Sans MS" pitchFamily="66" charset="0"/>
            </a:endParaRPr>
          </a:p>
          <a:p>
            <a:endParaRPr lang="id-ID" sz="2400" dirty="0" smtClean="0">
              <a:latin typeface="Comic Sans MS" pitchFamily="66" charset="0"/>
            </a:endParaRPr>
          </a:p>
          <a:p>
            <a:pPr algn="ctr"/>
            <a:r>
              <a:rPr lang="id-ID" sz="2400" dirty="0" smtClean="0">
                <a:latin typeface="Comic Sans MS" pitchFamily="66" charset="0"/>
              </a:rPr>
              <a:t>Secara </a:t>
            </a:r>
            <a:r>
              <a:rPr lang="id-ID" sz="2400" dirty="0">
                <a:latin typeface="Comic Sans MS" pitchFamily="66" charset="0"/>
              </a:rPr>
              <a:t>efisien kita membagi list menjadi dua bagian yaitu bagian yang sudah diurutkan, yang didapat dengan membangun dari kiri ke kanan dan dilakukan pada saat awal, dan bagian list yang elemennya akan diurutkan.</a:t>
            </a:r>
            <a:br>
              <a:rPr lang="id-ID" sz="2400" dirty="0">
                <a:latin typeface="Comic Sans MS" pitchFamily="66" charset="0"/>
              </a:rPr>
            </a:br>
            <a:endParaRPr lang="id-ID" sz="2400" dirty="0">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14282" y="428604"/>
            <a:ext cx="8929718" cy="3416320"/>
          </a:xfrm>
          <a:prstGeom prst="rect">
            <a:avLst/>
          </a:prstGeom>
          <a:noFill/>
        </p:spPr>
        <p:txBody>
          <a:bodyPr wrap="square" rtlCol="0">
            <a:spAutoFit/>
          </a:bodyPr>
          <a:lstStyle/>
          <a:p>
            <a:pPr algn="ctr"/>
            <a:r>
              <a:rPr lang="id-ID" sz="2400" dirty="0">
                <a:latin typeface="Comic Sans MS" pitchFamily="66" charset="0"/>
              </a:rPr>
              <a:t>Simulasi Selection Sort Untuk lebih jelasnya, perhatikanlah simulasi Selection Sort Ascending berikut dengan menggunakan larik </a:t>
            </a:r>
            <a:br>
              <a:rPr lang="id-ID" sz="2400" dirty="0">
                <a:latin typeface="Comic Sans MS" pitchFamily="66" charset="0"/>
              </a:rPr>
            </a:br>
            <a:r>
              <a:rPr lang="id-ID" sz="2400" dirty="0">
                <a:latin typeface="Comic Sans MS" pitchFamily="66" charset="0"/>
              </a:rPr>
              <a:t>    5 1 43 27 6 18 33</a:t>
            </a:r>
            <a:br>
              <a:rPr lang="id-ID" sz="2400" dirty="0">
                <a:latin typeface="Comic Sans MS" pitchFamily="66" charset="0"/>
              </a:rPr>
            </a:br>
            <a:r>
              <a:rPr lang="id-ID" sz="2400" dirty="0">
                <a:latin typeface="Comic Sans MS" pitchFamily="66" charset="0"/>
              </a:rPr>
              <a:t>Dalam satu kali, ditentukan elemen yang paling kecil di dalam bagian list yang belum urut </a:t>
            </a:r>
            <a:r>
              <a:rPr lang="id-ID" sz="2400" dirty="0" smtClean="0">
                <a:latin typeface="Comic Sans MS" pitchFamily="66" charset="0"/>
              </a:rPr>
              <a:t>. Elemen </a:t>
            </a:r>
            <a:r>
              <a:rPr lang="id-ID" sz="2400" dirty="0">
                <a:latin typeface="Comic Sans MS" pitchFamily="66" charset="0"/>
              </a:rPr>
              <a:t>yang paling kecil ini, diwarnai merah . Untuk bagian larik yang telah diurutkan diberi warna kuning. </a:t>
            </a:r>
          </a:p>
          <a:p>
            <a:endParaRPr lang="id-ID" sz="2400" dirty="0">
              <a:latin typeface="Comic Sans MS" pitchFamily="66" charset="0"/>
            </a:endParaRPr>
          </a:p>
        </p:txBody>
      </p:sp>
      <p:graphicFrame>
        <p:nvGraphicFramePr>
          <p:cNvPr id="5" name="Table 4"/>
          <p:cNvGraphicFramePr>
            <a:graphicFrameLocks noGrp="1"/>
          </p:cNvGraphicFramePr>
          <p:nvPr/>
        </p:nvGraphicFramePr>
        <p:xfrm>
          <a:off x="2428861" y="3500439"/>
          <a:ext cx="6500855" cy="2857519"/>
        </p:xfrm>
        <a:graphic>
          <a:graphicData uri="http://schemas.openxmlformats.org/drawingml/2006/table">
            <a:tbl>
              <a:tblPr/>
              <a:tblGrid>
                <a:gridCol w="323426">
                  <a:extLst>
                    <a:ext uri="{9D8B030D-6E8A-4147-A177-3AD203B41FA5}">
                      <a16:colId xmlns:a16="http://schemas.microsoft.com/office/drawing/2014/main" val="20000"/>
                    </a:ext>
                  </a:extLst>
                </a:gridCol>
                <a:gridCol w="404282">
                  <a:extLst>
                    <a:ext uri="{9D8B030D-6E8A-4147-A177-3AD203B41FA5}">
                      <a16:colId xmlns:a16="http://schemas.microsoft.com/office/drawing/2014/main" val="20001"/>
                    </a:ext>
                  </a:extLst>
                </a:gridCol>
                <a:gridCol w="808564">
                  <a:extLst>
                    <a:ext uri="{9D8B030D-6E8A-4147-A177-3AD203B41FA5}">
                      <a16:colId xmlns:a16="http://schemas.microsoft.com/office/drawing/2014/main" val="20002"/>
                    </a:ext>
                  </a:extLst>
                </a:gridCol>
                <a:gridCol w="808564">
                  <a:extLst>
                    <a:ext uri="{9D8B030D-6E8A-4147-A177-3AD203B41FA5}">
                      <a16:colId xmlns:a16="http://schemas.microsoft.com/office/drawing/2014/main" val="20003"/>
                    </a:ext>
                  </a:extLst>
                </a:gridCol>
                <a:gridCol w="921763">
                  <a:extLst>
                    <a:ext uri="{9D8B030D-6E8A-4147-A177-3AD203B41FA5}">
                      <a16:colId xmlns:a16="http://schemas.microsoft.com/office/drawing/2014/main" val="20004"/>
                    </a:ext>
                  </a:extLst>
                </a:gridCol>
                <a:gridCol w="808564">
                  <a:extLst>
                    <a:ext uri="{9D8B030D-6E8A-4147-A177-3AD203B41FA5}">
                      <a16:colId xmlns:a16="http://schemas.microsoft.com/office/drawing/2014/main" val="20005"/>
                    </a:ext>
                  </a:extLst>
                </a:gridCol>
                <a:gridCol w="808564">
                  <a:extLst>
                    <a:ext uri="{9D8B030D-6E8A-4147-A177-3AD203B41FA5}">
                      <a16:colId xmlns:a16="http://schemas.microsoft.com/office/drawing/2014/main" val="20006"/>
                    </a:ext>
                  </a:extLst>
                </a:gridCol>
                <a:gridCol w="808564">
                  <a:extLst>
                    <a:ext uri="{9D8B030D-6E8A-4147-A177-3AD203B41FA5}">
                      <a16:colId xmlns:a16="http://schemas.microsoft.com/office/drawing/2014/main" val="20007"/>
                    </a:ext>
                  </a:extLst>
                </a:gridCol>
                <a:gridCol w="808564">
                  <a:extLst>
                    <a:ext uri="{9D8B030D-6E8A-4147-A177-3AD203B41FA5}">
                      <a16:colId xmlns:a16="http://schemas.microsoft.com/office/drawing/2014/main" val="20008"/>
                    </a:ext>
                  </a:extLst>
                </a:gridCol>
              </a:tblGrid>
              <a:tr h="408217">
                <a:tc>
                  <a:txBody>
                    <a:bodyPr/>
                    <a:lstStyle/>
                    <a:p>
                      <a:pPr>
                        <a:lnSpc>
                          <a:spcPct val="115000"/>
                        </a:lnSpc>
                        <a:spcAft>
                          <a:spcPts val="0"/>
                        </a:spcAft>
                      </a:pPr>
                      <a:r>
                        <a:rPr lang="id-ID" sz="1200" b="1">
                          <a:latin typeface="Times New Roman"/>
                          <a:ea typeface="Times New Roman"/>
                          <a:cs typeface="Times New Roman"/>
                        </a:rPr>
                        <a:t>0</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pPr>
                      <a:endParaRPr lang="id-ID" sz="1100">
                        <a:latin typeface="Calibri"/>
                        <a:ea typeface="Times New Roman"/>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spcAft>
                          <a:spcPts val="0"/>
                        </a:spcAft>
                      </a:pPr>
                      <a:r>
                        <a:rPr lang="id-ID" sz="1200" b="1">
                          <a:latin typeface="Times New Roman"/>
                          <a:ea typeface="Times New Roman"/>
                          <a:cs typeface="Times New Roman"/>
                        </a:rPr>
                        <a:t>5</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spcAft>
                          <a:spcPts val="0"/>
                        </a:spcAft>
                      </a:pPr>
                      <a:r>
                        <a:rPr lang="id-ID" sz="1200" b="1">
                          <a:latin typeface="Times New Roman"/>
                          <a:ea typeface="Times New Roman"/>
                          <a:cs typeface="Times New Roman"/>
                        </a:rPr>
                        <a:t>1</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0000"/>
                    </a:solidFill>
                  </a:tcPr>
                </a:tc>
                <a:tc>
                  <a:txBody>
                    <a:bodyPr/>
                    <a:lstStyle/>
                    <a:p>
                      <a:pPr>
                        <a:lnSpc>
                          <a:spcPct val="115000"/>
                        </a:lnSpc>
                        <a:spcAft>
                          <a:spcPts val="0"/>
                        </a:spcAft>
                      </a:pPr>
                      <a:r>
                        <a:rPr lang="id-ID" sz="1200" b="1">
                          <a:latin typeface="Times New Roman"/>
                          <a:ea typeface="Times New Roman"/>
                          <a:cs typeface="Times New Roman"/>
                        </a:rPr>
                        <a:t>43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spcAft>
                          <a:spcPts val="0"/>
                        </a:spcAft>
                      </a:pPr>
                      <a:r>
                        <a:rPr lang="id-ID" sz="1200" b="1">
                          <a:latin typeface="Times New Roman"/>
                          <a:ea typeface="Times New Roman"/>
                          <a:cs typeface="Times New Roman"/>
                        </a:rPr>
                        <a:t>27</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spcAft>
                          <a:spcPts val="0"/>
                        </a:spcAft>
                      </a:pPr>
                      <a:r>
                        <a:rPr lang="id-ID" sz="1200" b="1">
                          <a:latin typeface="Times New Roman"/>
                          <a:ea typeface="Times New Roman"/>
                          <a:cs typeface="Times New Roman"/>
                        </a:rPr>
                        <a:t>6</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spcAft>
                          <a:spcPts val="0"/>
                        </a:spcAft>
                      </a:pPr>
                      <a:r>
                        <a:rPr lang="id-ID" sz="1200" b="1">
                          <a:latin typeface="Times New Roman"/>
                          <a:ea typeface="Times New Roman"/>
                          <a:cs typeface="Times New Roman"/>
                        </a:rPr>
                        <a:t>18</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spcAft>
                          <a:spcPts val="0"/>
                        </a:spcAft>
                      </a:pPr>
                      <a:r>
                        <a:rPr lang="id-ID" sz="1200" b="1">
                          <a:latin typeface="Times New Roman"/>
                          <a:ea typeface="Times New Roman"/>
                          <a:cs typeface="Times New Roman"/>
                        </a:rPr>
                        <a:t>33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4C600"/>
                    </a:solidFill>
                  </a:tcPr>
                </a:tc>
                <a:extLst>
                  <a:ext uri="{0D108BD9-81ED-4DB2-BD59-A6C34878D82A}">
                    <a16:rowId xmlns:a16="http://schemas.microsoft.com/office/drawing/2014/main" val="10000"/>
                  </a:ext>
                </a:extLst>
              </a:tr>
              <a:tr h="408217">
                <a:tc>
                  <a:txBody>
                    <a:bodyPr/>
                    <a:lstStyle/>
                    <a:p>
                      <a:pPr>
                        <a:lnSpc>
                          <a:spcPct val="115000"/>
                        </a:lnSpc>
                        <a:spcAft>
                          <a:spcPts val="0"/>
                        </a:spcAft>
                      </a:pPr>
                      <a:r>
                        <a:rPr lang="id-ID" sz="1200" b="1">
                          <a:latin typeface="Times New Roman"/>
                          <a:ea typeface="Times New Roman"/>
                          <a:cs typeface="Times New Roman"/>
                        </a:rPr>
                        <a:t>1</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pPr>
                      <a:endParaRPr lang="id-ID" sz="1100">
                        <a:latin typeface="Calibri"/>
                        <a:ea typeface="Times New Roman"/>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1</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5</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tc>
                  <a:txBody>
                    <a:bodyPr/>
                    <a:lstStyle/>
                    <a:p>
                      <a:pPr>
                        <a:lnSpc>
                          <a:spcPct val="115000"/>
                        </a:lnSpc>
                        <a:spcAft>
                          <a:spcPts val="0"/>
                        </a:spcAft>
                      </a:pPr>
                      <a:r>
                        <a:rPr lang="id-ID" sz="1200">
                          <a:latin typeface="Times New Roman"/>
                          <a:ea typeface="Times New Roman"/>
                          <a:cs typeface="Times New Roman"/>
                        </a:rPr>
                        <a:t>43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27</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6</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18</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33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extLst>
                  <a:ext uri="{0D108BD9-81ED-4DB2-BD59-A6C34878D82A}">
                    <a16:rowId xmlns:a16="http://schemas.microsoft.com/office/drawing/2014/main" val="10001"/>
                  </a:ext>
                </a:extLst>
              </a:tr>
              <a:tr h="408217">
                <a:tc>
                  <a:txBody>
                    <a:bodyPr/>
                    <a:lstStyle/>
                    <a:p>
                      <a:pPr>
                        <a:lnSpc>
                          <a:spcPct val="115000"/>
                        </a:lnSpc>
                        <a:spcAft>
                          <a:spcPts val="0"/>
                        </a:spcAft>
                      </a:pPr>
                      <a:r>
                        <a:rPr lang="id-ID" sz="1200" b="1">
                          <a:latin typeface="Times New Roman"/>
                          <a:ea typeface="Times New Roman"/>
                          <a:cs typeface="Times New Roman"/>
                        </a:rPr>
                        <a:t>2</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pPr>
                      <a:endParaRPr lang="id-ID" sz="1100">
                        <a:latin typeface="Calibri"/>
                        <a:ea typeface="Times New Roman"/>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5E7"/>
                    </a:solidFill>
                  </a:tcPr>
                </a:tc>
                <a:tc>
                  <a:txBody>
                    <a:bodyPr/>
                    <a:lstStyle/>
                    <a:p>
                      <a:pPr>
                        <a:lnSpc>
                          <a:spcPct val="115000"/>
                        </a:lnSpc>
                        <a:spcAft>
                          <a:spcPts val="0"/>
                        </a:spcAft>
                      </a:pPr>
                      <a:r>
                        <a:rPr lang="id-ID" sz="1200">
                          <a:latin typeface="Times New Roman"/>
                          <a:ea typeface="Times New Roman"/>
                          <a:cs typeface="Times New Roman"/>
                        </a:rPr>
                        <a:t>1</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5</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43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5E7"/>
                    </a:solidFill>
                  </a:tcPr>
                </a:tc>
                <a:tc>
                  <a:txBody>
                    <a:bodyPr/>
                    <a:lstStyle/>
                    <a:p>
                      <a:pPr>
                        <a:lnSpc>
                          <a:spcPct val="115000"/>
                        </a:lnSpc>
                        <a:spcAft>
                          <a:spcPts val="0"/>
                        </a:spcAft>
                      </a:pPr>
                      <a:r>
                        <a:rPr lang="id-ID" sz="1200">
                          <a:latin typeface="Times New Roman"/>
                          <a:ea typeface="Times New Roman"/>
                          <a:cs typeface="Times New Roman"/>
                        </a:rPr>
                        <a:t>27</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5E7"/>
                    </a:solidFill>
                  </a:tcPr>
                </a:tc>
                <a:tc>
                  <a:txBody>
                    <a:bodyPr/>
                    <a:lstStyle/>
                    <a:p>
                      <a:pPr>
                        <a:lnSpc>
                          <a:spcPct val="115000"/>
                        </a:lnSpc>
                        <a:spcAft>
                          <a:spcPts val="0"/>
                        </a:spcAft>
                      </a:pPr>
                      <a:r>
                        <a:rPr lang="id-ID" sz="1200">
                          <a:latin typeface="Times New Roman"/>
                          <a:ea typeface="Times New Roman"/>
                          <a:cs typeface="Times New Roman"/>
                        </a:rPr>
                        <a:t>6</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tc>
                  <a:txBody>
                    <a:bodyPr/>
                    <a:lstStyle/>
                    <a:p>
                      <a:pPr>
                        <a:lnSpc>
                          <a:spcPct val="115000"/>
                        </a:lnSpc>
                        <a:spcAft>
                          <a:spcPts val="0"/>
                        </a:spcAft>
                      </a:pPr>
                      <a:r>
                        <a:rPr lang="id-ID" sz="1200">
                          <a:latin typeface="Times New Roman"/>
                          <a:ea typeface="Times New Roman"/>
                          <a:cs typeface="Times New Roman"/>
                        </a:rPr>
                        <a:t>18</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5E7"/>
                    </a:solidFill>
                  </a:tcPr>
                </a:tc>
                <a:tc>
                  <a:txBody>
                    <a:bodyPr/>
                    <a:lstStyle/>
                    <a:p>
                      <a:pPr>
                        <a:lnSpc>
                          <a:spcPct val="115000"/>
                        </a:lnSpc>
                        <a:spcAft>
                          <a:spcPts val="0"/>
                        </a:spcAft>
                      </a:pPr>
                      <a:r>
                        <a:rPr lang="id-ID" sz="1200">
                          <a:latin typeface="Times New Roman"/>
                          <a:ea typeface="Times New Roman"/>
                          <a:cs typeface="Times New Roman"/>
                        </a:rPr>
                        <a:t>33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5E7"/>
                    </a:solidFill>
                  </a:tcPr>
                </a:tc>
                <a:extLst>
                  <a:ext uri="{0D108BD9-81ED-4DB2-BD59-A6C34878D82A}">
                    <a16:rowId xmlns:a16="http://schemas.microsoft.com/office/drawing/2014/main" val="10002"/>
                  </a:ext>
                </a:extLst>
              </a:tr>
              <a:tr h="408217">
                <a:tc>
                  <a:txBody>
                    <a:bodyPr/>
                    <a:lstStyle/>
                    <a:p>
                      <a:pPr>
                        <a:lnSpc>
                          <a:spcPct val="115000"/>
                        </a:lnSpc>
                        <a:spcAft>
                          <a:spcPts val="0"/>
                        </a:spcAft>
                      </a:pPr>
                      <a:r>
                        <a:rPr lang="id-ID" sz="1200" b="1">
                          <a:latin typeface="Times New Roman"/>
                          <a:ea typeface="Times New Roman"/>
                          <a:cs typeface="Times New Roman"/>
                        </a:rPr>
                        <a:t>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pPr>
                      <a:endParaRPr lang="id-ID" sz="1100">
                        <a:latin typeface="Calibri"/>
                        <a:ea typeface="Times New Roman"/>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1</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5</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6</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27</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43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18</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tc>
                  <a:txBody>
                    <a:bodyPr/>
                    <a:lstStyle/>
                    <a:p>
                      <a:pPr>
                        <a:lnSpc>
                          <a:spcPct val="115000"/>
                        </a:lnSpc>
                        <a:spcAft>
                          <a:spcPts val="0"/>
                        </a:spcAft>
                      </a:pPr>
                      <a:r>
                        <a:rPr lang="id-ID" sz="1200">
                          <a:latin typeface="Times New Roman"/>
                          <a:ea typeface="Times New Roman"/>
                          <a:cs typeface="Times New Roman"/>
                        </a:rPr>
                        <a:t>33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extLst>
                  <a:ext uri="{0D108BD9-81ED-4DB2-BD59-A6C34878D82A}">
                    <a16:rowId xmlns:a16="http://schemas.microsoft.com/office/drawing/2014/main" val="10003"/>
                  </a:ext>
                </a:extLst>
              </a:tr>
              <a:tr h="408217">
                <a:tc>
                  <a:txBody>
                    <a:bodyPr/>
                    <a:lstStyle/>
                    <a:p>
                      <a:pPr>
                        <a:lnSpc>
                          <a:spcPct val="115000"/>
                        </a:lnSpc>
                        <a:spcAft>
                          <a:spcPts val="0"/>
                        </a:spcAft>
                      </a:pPr>
                      <a:r>
                        <a:rPr lang="id-ID" sz="1200" b="1">
                          <a:latin typeface="Times New Roman"/>
                          <a:ea typeface="Times New Roman"/>
                          <a:cs typeface="Times New Roman"/>
                        </a:rPr>
                        <a:t>4</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pPr>
                      <a:endParaRPr lang="id-ID" sz="1100">
                        <a:latin typeface="Calibri"/>
                        <a:ea typeface="Times New Roman"/>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5E7"/>
                    </a:solidFill>
                  </a:tcPr>
                </a:tc>
                <a:tc>
                  <a:txBody>
                    <a:bodyPr/>
                    <a:lstStyle/>
                    <a:p>
                      <a:pPr>
                        <a:lnSpc>
                          <a:spcPct val="115000"/>
                        </a:lnSpc>
                        <a:spcAft>
                          <a:spcPts val="0"/>
                        </a:spcAft>
                      </a:pPr>
                      <a:r>
                        <a:rPr lang="id-ID" sz="1200">
                          <a:latin typeface="Times New Roman"/>
                          <a:ea typeface="Times New Roman"/>
                          <a:cs typeface="Times New Roman"/>
                        </a:rPr>
                        <a:t>1</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5</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6</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18</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43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5E7"/>
                    </a:solidFill>
                  </a:tcPr>
                </a:tc>
                <a:tc>
                  <a:txBody>
                    <a:bodyPr/>
                    <a:lstStyle/>
                    <a:p>
                      <a:pPr>
                        <a:lnSpc>
                          <a:spcPct val="115000"/>
                        </a:lnSpc>
                        <a:spcAft>
                          <a:spcPts val="0"/>
                        </a:spcAft>
                      </a:pPr>
                      <a:r>
                        <a:rPr lang="id-ID" sz="1200">
                          <a:latin typeface="Times New Roman"/>
                          <a:ea typeface="Times New Roman"/>
                          <a:cs typeface="Times New Roman"/>
                        </a:rPr>
                        <a:t>27</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tc>
                  <a:txBody>
                    <a:bodyPr/>
                    <a:lstStyle/>
                    <a:p>
                      <a:pPr>
                        <a:lnSpc>
                          <a:spcPct val="115000"/>
                        </a:lnSpc>
                        <a:spcAft>
                          <a:spcPts val="0"/>
                        </a:spcAft>
                      </a:pPr>
                      <a:r>
                        <a:rPr lang="id-ID" sz="1200">
                          <a:latin typeface="Times New Roman"/>
                          <a:ea typeface="Times New Roman"/>
                          <a:cs typeface="Times New Roman"/>
                        </a:rPr>
                        <a:t>33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5E7"/>
                    </a:solidFill>
                  </a:tcPr>
                </a:tc>
                <a:extLst>
                  <a:ext uri="{0D108BD9-81ED-4DB2-BD59-A6C34878D82A}">
                    <a16:rowId xmlns:a16="http://schemas.microsoft.com/office/drawing/2014/main" val="10004"/>
                  </a:ext>
                </a:extLst>
              </a:tr>
              <a:tr h="408217">
                <a:tc>
                  <a:txBody>
                    <a:bodyPr/>
                    <a:lstStyle/>
                    <a:p>
                      <a:pPr>
                        <a:lnSpc>
                          <a:spcPct val="115000"/>
                        </a:lnSpc>
                        <a:spcAft>
                          <a:spcPts val="0"/>
                        </a:spcAft>
                      </a:pPr>
                      <a:r>
                        <a:rPr lang="id-ID" sz="1200" b="1">
                          <a:latin typeface="Times New Roman"/>
                          <a:ea typeface="Times New Roman"/>
                          <a:cs typeface="Times New Roman"/>
                        </a:rPr>
                        <a:t>5</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pPr>
                      <a:endParaRPr lang="id-ID" sz="1100">
                        <a:latin typeface="Calibri"/>
                        <a:ea typeface="Times New Roman"/>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1</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5</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6</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18</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27</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43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EACB"/>
                    </a:solidFill>
                  </a:tcPr>
                </a:tc>
                <a:tc>
                  <a:txBody>
                    <a:bodyPr/>
                    <a:lstStyle/>
                    <a:p>
                      <a:pPr>
                        <a:lnSpc>
                          <a:spcPct val="115000"/>
                        </a:lnSpc>
                        <a:spcAft>
                          <a:spcPts val="0"/>
                        </a:spcAft>
                      </a:pPr>
                      <a:r>
                        <a:rPr lang="id-ID" sz="1200">
                          <a:latin typeface="Times New Roman"/>
                          <a:ea typeface="Times New Roman"/>
                          <a:cs typeface="Times New Roman"/>
                        </a:rPr>
                        <a:t>33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0000"/>
                    </a:solidFill>
                  </a:tcPr>
                </a:tc>
                <a:extLst>
                  <a:ext uri="{0D108BD9-81ED-4DB2-BD59-A6C34878D82A}">
                    <a16:rowId xmlns:a16="http://schemas.microsoft.com/office/drawing/2014/main" val="10005"/>
                  </a:ext>
                </a:extLst>
              </a:tr>
              <a:tr h="408217">
                <a:tc>
                  <a:txBody>
                    <a:bodyPr/>
                    <a:lstStyle/>
                    <a:p>
                      <a:pPr>
                        <a:lnSpc>
                          <a:spcPct val="115000"/>
                        </a:lnSpc>
                        <a:spcAft>
                          <a:spcPts val="0"/>
                        </a:spcAft>
                      </a:pPr>
                      <a:r>
                        <a:rPr lang="id-ID" sz="1200" b="1">
                          <a:latin typeface="Times New Roman"/>
                          <a:ea typeface="Times New Roman"/>
                          <a:cs typeface="Times New Roman"/>
                        </a:rPr>
                        <a:t>6</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C600"/>
                    </a:solidFill>
                  </a:tcPr>
                </a:tc>
                <a:tc>
                  <a:txBody>
                    <a:bodyPr/>
                    <a:lstStyle/>
                    <a:p>
                      <a:pPr>
                        <a:lnSpc>
                          <a:spcPct val="115000"/>
                        </a:lnSpc>
                      </a:pPr>
                      <a:endParaRPr lang="id-ID" sz="1100">
                        <a:latin typeface="Calibri"/>
                        <a:ea typeface="Times New Roman"/>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5E7"/>
                    </a:solidFill>
                  </a:tcPr>
                </a:tc>
                <a:tc>
                  <a:txBody>
                    <a:bodyPr/>
                    <a:lstStyle/>
                    <a:p>
                      <a:pPr>
                        <a:lnSpc>
                          <a:spcPct val="115000"/>
                        </a:lnSpc>
                        <a:spcAft>
                          <a:spcPts val="0"/>
                        </a:spcAft>
                      </a:pPr>
                      <a:r>
                        <a:rPr lang="id-ID" sz="1200">
                          <a:latin typeface="Times New Roman"/>
                          <a:ea typeface="Times New Roman"/>
                          <a:cs typeface="Times New Roman"/>
                        </a:rPr>
                        <a:t>1</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5</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6</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18</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27</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a:latin typeface="Times New Roman"/>
                          <a:ea typeface="Times New Roman"/>
                          <a:cs typeface="Times New Roman"/>
                        </a:rPr>
                        <a:t>33</a:t>
                      </a:r>
                      <a:endParaRPr lang="id-ID" sz="110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nSpc>
                          <a:spcPct val="115000"/>
                        </a:lnSpc>
                        <a:spcAft>
                          <a:spcPts val="0"/>
                        </a:spcAft>
                      </a:pPr>
                      <a:r>
                        <a:rPr lang="id-ID" sz="1200" dirty="0">
                          <a:latin typeface="Times New Roman"/>
                          <a:ea typeface="Times New Roman"/>
                          <a:cs typeface="Times New Roman"/>
                        </a:rPr>
                        <a:t>43</a:t>
                      </a:r>
                      <a:endParaRPr lang="id-ID" sz="1100" dirty="0">
                        <a:latin typeface="Calibri"/>
                        <a:ea typeface="Calibri"/>
                        <a:cs typeface="Times New Roman"/>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85918" y="857232"/>
            <a:ext cx="7143768" cy="5262979"/>
          </a:xfrm>
          <a:prstGeom prst="rect">
            <a:avLst/>
          </a:prstGeom>
          <a:noFill/>
        </p:spPr>
        <p:txBody>
          <a:bodyPr wrap="square" rtlCol="0">
            <a:spAutoFit/>
          </a:bodyPr>
          <a:lstStyle/>
          <a:p>
            <a:pPr algn="ctr"/>
            <a:r>
              <a:rPr lang="id-ID" sz="2400" dirty="0" smtClean="0">
                <a:latin typeface="Comic Sans MS" pitchFamily="66" charset="0"/>
              </a:rPr>
              <a:t>Kompleksitas Selection Sort Algoritma di dalam Selection Sort terdiri dari kalang bersarang. Dimana kalang tingkat pertama (disebut pass) berlangsung N-1 kali. </a:t>
            </a:r>
            <a:r>
              <a:rPr lang="id-ID" sz="2400" dirty="0">
                <a:latin typeface="Comic Sans MS" pitchFamily="66" charset="0"/>
              </a:rPr>
              <a:t>Di dalam kalang kedua, dicari elemen dengan nilai terkecil. Jika didapat, indeks yang didapat ditimpakan ke variabel </a:t>
            </a:r>
            <a:r>
              <a:rPr lang="id-ID" sz="2400" dirty="0" smtClean="0">
                <a:latin typeface="Comic Sans MS" pitchFamily="66" charset="0"/>
              </a:rPr>
              <a:t>min. </a:t>
            </a:r>
            <a:r>
              <a:rPr lang="id-ID" sz="2400" dirty="0">
                <a:latin typeface="Comic Sans MS" pitchFamily="66" charset="0"/>
              </a:rPr>
              <a:t>Lalu dilakukan proses penukaran Begitu seterusnya untuk setiap Pass. Pass sendiri makin berkurang hingga nilainya menjadi semakin kecil.</a:t>
            </a:r>
            <a:br>
              <a:rPr lang="id-ID" sz="2400" dirty="0">
                <a:latin typeface="Comic Sans MS" pitchFamily="66" charset="0"/>
              </a:rPr>
            </a:br>
            <a:r>
              <a:rPr lang="id-ID" sz="2400" dirty="0">
                <a:latin typeface="Comic Sans MS" pitchFamily="66" charset="0"/>
              </a:rPr>
              <a:t>Stabilitas Selection Sort Selection Sort ini pada dasarnya merupakan algoritma sorting yang tidak stabil, namun dapat diubah menjadi stabil pada kasus tertentu</a:t>
            </a:r>
            <a:br>
              <a:rPr lang="id-ID" sz="2400" dirty="0">
                <a:latin typeface="Comic Sans MS" pitchFamily="66" charset="0"/>
              </a:rPr>
            </a:br>
            <a:endParaRPr lang="id-ID" sz="2400" dirty="0">
              <a:latin typeface="Comic Sans MS"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857356" y="785794"/>
            <a:ext cx="6929486" cy="4431983"/>
          </a:xfrm>
          <a:prstGeom prst="rect">
            <a:avLst/>
          </a:prstGeom>
          <a:noFill/>
        </p:spPr>
        <p:txBody>
          <a:bodyPr wrap="square" rtlCol="0">
            <a:spAutoFit/>
          </a:bodyPr>
          <a:lstStyle/>
          <a:p>
            <a:pPr algn="ctr"/>
            <a:r>
              <a:rPr lang="id-ID" sz="2400" dirty="0" smtClean="0">
                <a:latin typeface="Comic Sans MS" pitchFamily="66" charset="0"/>
              </a:rPr>
              <a:t>Algoritma sorting yang stabil akan  mampu memanfaatkan  relatifitas antar record melalui definisi di tiap-tiap keys yang dimiliki oleh record tersebut. Misalkan ada dua record R dan S dengan key yang sama dan dengan ketentuan R muncul sebelum S, maka pada hasil output akan muncul R sebelum S.</a:t>
            </a:r>
            <a:br>
              <a:rPr lang="id-ID" sz="2400" dirty="0" smtClean="0">
                <a:latin typeface="Comic Sans MS" pitchFamily="66" charset="0"/>
              </a:rPr>
            </a:br>
            <a:r>
              <a:rPr lang="id-ID" sz="2400" dirty="0" smtClean="0">
                <a:latin typeface="Comic Sans MS" pitchFamily="66" charset="0"/>
              </a:rPr>
              <a:t>Namun ketika terdapat elemen yang sama (tidak dapat dibedakan) pada umumnya terdapat pada tipe data integer,stabilitas akan kembali di utamakan.</a:t>
            </a:r>
          </a:p>
          <a:p>
            <a:pPr algn="ct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14282" y="500042"/>
            <a:ext cx="3000396" cy="461665"/>
          </a:xfrm>
          <a:prstGeom prst="rect">
            <a:avLst/>
          </a:prstGeom>
          <a:noFill/>
        </p:spPr>
        <p:txBody>
          <a:bodyPr wrap="square" rtlCol="0">
            <a:spAutoFit/>
          </a:bodyPr>
          <a:lstStyle/>
          <a:p>
            <a:r>
              <a:rPr lang="id-ID" sz="2400" dirty="0" smtClean="0">
                <a:latin typeface="Comic Sans MS" pitchFamily="66" charset="0"/>
              </a:rPr>
              <a:t>Contoh :</a:t>
            </a:r>
            <a:endParaRPr lang="id-ID" sz="2400" dirty="0">
              <a:latin typeface="Comic Sans MS" pitchFamily="66" charset="0"/>
            </a:endParaRPr>
          </a:p>
        </p:txBody>
      </p:sp>
      <p:pic>
        <p:nvPicPr>
          <p:cNvPr id="19458" name="Picture 2"/>
          <p:cNvPicPr>
            <a:picLocks noChangeAspect="1" noChangeArrowheads="1"/>
          </p:cNvPicPr>
          <p:nvPr/>
        </p:nvPicPr>
        <p:blipFill>
          <a:blip r:embed="rId2"/>
          <a:srcRect/>
          <a:stretch>
            <a:fillRect/>
          </a:stretch>
        </p:blipFill>
        <p:spPr bwMode="auto">
          <a:xfrm>
            <a:off x="2500298" y="357166"/>
            <a:ext cx="5786478" cy="587361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281</Words>
  <Application>Microsoft Office PowerPoint</Application>
  <PresentationFormat>On-screen Show (4:3)</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Comic Sans MS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Kamila Az-Zahro</dc:creator>
  <cp:lastModifiedBy>ThinkPad</cp:lastModifiedBy>
  <cp:revision>3</cp:revision>
  <dcterms:created xsi:type="dcterms:W3CDTF">2014-05-12T15:34:15Z</dcterms:created>
  <dcterms:modified xsi:type="dcterms:W3CDTF">2019-03-11T01:37:30Z</dcterms:modified>
</cp:coreProperties>
</file>