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8" r:id="rId3"/>
    <p:sldId id="257" r:id="rId4"/>
    <p:sldId id="290" r:id="rId5"/>
    <p:sldId id="260" r:id="rId6"/>
    <p:sldId id="291" r:id="rId7"/>
    <p:sldId id="285" r:id="rId8"/>
    <p:sldId id="289" r:id="rId9"/>
    <p:sldId id="286" r:id="rId10"/>
    <p:sldId id="287" r:id="rId11"/>
    <p:sldId id="261" r:id="rId12"/>
    <p:sldId id="288" r:id="rId13"/>
    <p:sldId id="292" r:id="rId14"/>
    <p:sldId id="262" r:id="rId15"/>
    <p:sldId id="293" r:id="rId16"/>
    <p:sldId id="294" r:id="rId17"/>
    <p:sldId id="308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263" r:id="rId29"/>
    <p:sldId id="266" r:id="rId30"/>
    <p:sldId id="305" r:id="rId31"/>
    <p:sldId id="306" r:id="rId32"/>
    <p:sldId id="307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FFFF00"/>
    <a:srgbClr val="F0EFE0"/>
    <a:srgbClr val="1F40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49" autoAdjust="0"/>
    <p:restoredTop sz="90929"/>
  </p:normalViewPr>
  <p:slideViewPr>
    <p:cSldViewPr>
      <p:cViewPr varScale="1">
        <p:scale>
          <a:sx n="71" d="100"/>
          <a:sy n="71" d="100"/>
        </p:scale>
        <p:origin x="9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4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4" name="Freeform 4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60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606" name="Freeform 6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60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60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609" name="Freeform 9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610" name="Freeform 10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611" name="Freeform 11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612" name="Freeform 12"/>
          <p:cNvSpPr>
            <a:spLocks/>
          </p:cNvSpPr>
          <p:nvPr/>
        </p:nvSpPr>
        <p:spPr bwMode="hidden">
          <a:xfrm rot="-5400000">
            <a:off x="3977481" y="-853281"/>
            <a:ext cx="1722438" cy="3429000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37613" name="Picture 13" descr="Facban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76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76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761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266723-D122-4B8A-A032-4CA0B757B4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A5856-9845-4893-9C51-C527EE369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9EA52-F232-4888-8E05-F783BE7D3A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628886D-87CC-46F3-BE96-FDFF95D50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B8F8E-0D3B-4546-BB7E-5E5B8AEAA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F307A-72D3-4A6C-99E4-9B731BA837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E2FB9-E730-4F2B-9215-CA67E31108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6A865-6B70-4ADE-B139-6A47B45DCA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527C6-E461-454A-9848-E2F04201E5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4AFF6-BF9F-4572-9477-60C323C67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D6142-A2DC-4FE5-87B1-65018021FA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9B5A8-2BBD-4823-A2D8-A3194F1EDD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0" name="Freeform 4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1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2" name="Freeform 6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3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4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5" name="Freeform 9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6" name="Freeform 10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7" name="Freeform 11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36588" name="Picture 12" descr="Fac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</p:spPr>
      </p:pic>
      <p:sp>
        <p:nvSpPr>
          <p:cNvPr id="53658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3659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E52EE470-DAAE-4F53-9A48-87053356D27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Pertemuan - 1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474788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  <a:p>
            <a:r>
              <a:rPr lang="id-ID" sz="2000" i="1" dirty="0" smtClean="0"/>
              <a:t>M.Naufal, S.Tr.T</a:t>
            </a:r>
            <a:endParaRPr lang="en-US" sz="2000" i="1" dirty="0"/>
          </a:p>
          <a:p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772400" cy="685800"/>
          </a:xfrm>
        </p:spPr>
        <p:txBody>
          <a:bodyPr/>
          <a:lstStyle/>
          <a:p>
            <a:r>
              <a:rPr lang="en-US"/>
              <a:t>PARADIGMA / REKAYASA PERANGKAT LUNAK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143000" y="1828800"/>
            <a:ext cx="7467600" cy="9461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800">
                <a:latin typeface="Times New Roman" pitchFamily="18" charset="0"/>
                <a:cs typeface="Times New Roman" pitchFamily="18" charset="0"/>
              </a:rPr>
              <a:t>METODA dalam menghasilkan suatu perangkat lunak atau dikenal dengan nama rekayasa PL </a:t>
            </a:r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1447800" y="3276600"/>
            <a:ext cx="64770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 Daur Hidup Klasik</a:t>
            </a: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(The Classic   Life Cycle / Waterfall)</a:t>
            </a:r>
          </a:p>
          <a:p>
            <a:pPr marL="457200" indent="-457200"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Prototipe</a:t>
            </a: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(Prototyping)</a:t>
            </a:r>
          </a:p>
          <a:p>
            <a:pPr marL="457200" indent="-457200"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Model Spiral</a:t>
            </a: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(The Spriral Model)</a:t>
            </a:r>
          </a:p>
          <a:p>
            <a:pPr marL="457200" indent="-457200">
              <a:buFontTx/>
              <a:buChar char="•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Object Oriented</a:t>
            </a: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 : Coad-Yourdon, Rumbaugh,  UML</a:t>
            </a:r>
          </a:p>
          <a:p>
            <a:pPr marL="457200" indent="-457200">
              <a:buFontTx/>
              <a:buChar char="•"/>
            </a:pPr>
            <a:endParaRPr kumimoji="1" lang="en-US" sz="32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Char char="•"/>
            </a:pPr>
            <a:endParaRPr kumimoji="1"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Daur Hidup Klasik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AutoNum type="alphaLcPeriod"/>
            </a:pPr>
            <a:r>
              <a:rPr lang="en-US"/>
              <a:t>Pengumpulan Kebutuhan </a:t>
            </a:r>
          </a:p>
          <a:p>
            <a:pPr algn="just">
              <a:buFont typeface="Wingdings" pitchFamily="2" charset="2"/>
              <a:buAutoNum type="alphaLcPeriod"/>
            </a:pPr>
            <a:r>
              <a:rPr lang="en-US"/>
              <a:t>Analisa Kebutuhan</a:t>
            </a:r>
          </a:p>
          <a:p>
            <a:pPr algn="just">
              <a:buFont typeface="Wingdings" pitchFamily="2" charset="2"/>
              <a:buAutoNum type="alphaLcPeriod"/>
            </a:pPr>
            <a:r>
              <a:rPr lang="en-US"/>
              <a:t>Desain</a:t>
            </a:r>
          </a:p>
          <a:p>
            <a:pPr algn="just">
              <a:buFont typeface="Wingdings" pitchFamily="2" charset="2"/>
              <a:buAutoNum type="alphaLcPeriod"/>
            </a:pPr>
            <a:r>
              <a:rPr lang="en-US"/>
              <a:t>Pemrograman</a:t>
            </a:r>
          </a:p>
          <a:p>
            <a:pPr algn="just">
              <a:buFont typeface="Wingdings" pitchFamily="2" charset="2"/>
              <a:buAutoNum type="alphaLcPeriod"/>
            </a:pPr>
            <a:r>
              <a:rPr lang="en-US"/>
              <a:t>Pengujian</a:t>
            </a:r>
          </a:p>
          <a:p>
            <a:pPr algn="just">
              <a:buFont typeface="Wingdings" pitchFamily="2" charset="2"/>
              <a:buAutoNum type="alphaLcPeriod"/>
            </a:pPr>
            <a:r>
              <a:rPr lang="en-US">
                <a:cs typeface="Times New Roman" pitchFamily="18" charset="0"/>
              </a:rPr>
              <a:t>Pemeliharaan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Prototipe</a:t>
            </a:r>
          </a:p>
        </p:txBody>
      </p:sp>
      <p:sp>
        <p:nvSpPr>
          <p:cNvPr id="600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 typeface="Wingdings" pitchFamily="2" charset="2"/>
              <a:buAutoNum type="alphaLcPeriod"/>
            </a:pPr>
            <a:r>
              <a:rPr lang="en-US">
                <a:solidFill>
                  <a:srgbClr val="FFFFFF"/>
                </a:solidFill>
                <a:cs typeface="Times New Roman" pitchFamily="18" charset="0"/>
              </a:rPr>
              <a:t>Pengumpulan Kebutuhan</a:t>
            </a:r>
          </a:p>
          <a:p>
            <a:pPr marL="609600" indent="-609600" algn="just">
              <a:buFont typeface="Wingdings" pitchFamily="2" charset="2"/>
              <a:buAutoNum type="alphaLcPeriod"/>
            </a:pPr>
            <a:r>
              <a:rPr lang="en-US">
                <a:solidFill>
                  <a:srgbClr val="FFFFFF"/>
                </a:solidFill>
                <a:cs typeface="Times New Roman" pitchFamily="18" charset="0"/>
              </a:rPr>
              <a:t>Desain Cepat</a:t>
            </a:r>
          </a:p>
          <a:p>
            <a:pPr marL="609600" indent="-609600" algn="just">
              <a:buFont typeface="Wingdings" pitchFamily="2" charset="2"/>
              <a:buAutoNum type="alphaLcPeriod"/>
            </a:pPr>
            <a:r>
              <a:rPr lang="en-US">
                <a:solidFill>
                  <a:srgbClr val="FFFFFF"/>
                </a:solidFill>
                <a:cs typeface="Times New Roman" pitchFamily="18" charset="0"/>
              </a:rPr>
              <a:t>Bangun prototipe</a:t>
            </a:r>
          </a:p>
          <a:p>
            <a:pPr marL="609600" indent="-609600" algn="just">
              <a:buFont typeface="Wingdings" pitchFamily="2" charset="2"/>
              <a:buAutoNum type="alphaLcPeriod"/>
            </a:pPr>
            <a:r>
              <a:rPr lang="en-US">
                <a:solidFill>
                  <a:srgbClr val="FFFFFF"/>
                </a:solidFill>
                <a:cs typeface="Times New Roman" pitchFamily="18" charset="0"/>
              </a:rPr>
              <a:t>Evaluasi prototipe</a:t>
            </a:r>
          </a:p>
          <a:p>
            <a:pPr marL="609600" indent="-609600" algn="just">
              <a:buFont typeface="Wingdings" pitchFamily="2" charset="2"/>
              <a:buAutoNum type="alphaLcPeriod"/>
            </a:pPr>
            <a:r>
              <a:rPr lang="en-US">
                <a:solidFill>
                  <a:srgbClr val="FFFFFF"/>
                </a:solidFill>
                <a:cs typeface="Times New Roman" pitchFamily="18" charset="0"/>
              </a:rPr>
              <a:t>Perbaikan prototipe, jika prototipe belum selesai ulangi langkah b</a:t>
            </a:r>
          </a:p>
          <a:p>
            <a:pPr marL="609600" indent="-609600" algn="just">
              <a:buFont typeface="Wingdings" pitchFamily="2" charset="2"/>
              <a:buAutoNum type="alphaLcPeriod"/>
            </a:pPr>
            <a:r>
              <a:rPr lang="en-US">
                <a:solidFill>
                  <a:srgbClr val="FFFFFF"/>
                </a:solidFill>
                <a:cs typeface="Times New Roman" pitchFamily="18" charset="0"/>
              </a:rPr>
              <a:t>Produk PL</a:t>
            </a: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Model Spiral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 typeface="Wingdings" pitchFamily="2" charset="2"/>
              <a:buAutoNum type="alphaLcPeriod"/>
            </a:pPr>
            <a:r>
              <a:rPr lang="en-US">
                <a:solidFill>
                  <a:srgbClr val="FFFFFF"/>
                </a:solidFill>
                <a:cs typeface="Times New Roman" pitchFamily="18" charset="0"/>
              </a:rPr>
              <a:t>Perencanaan oleh pengembang</a:t>
            </a:r>
          </a:p>
          <a:p>
            <a:pPr marL="609600" indent="-609600" algn="just">
              <a:buFont typeface="Wingdings" pitchFamily="2" charset="2"/>
              <a:buAutoNum type="alphaLcPeriod"/>
            </a:pPr>
            <a:r>
              <a:rPr lang="en-US">
                <a:solidFill>
                  <a:srgbClr val="FFFFFF"/>
                </a:solidFill>
                <a:cs typeface="Times New Roman" pitchFamily="18" charset="0"/>
              </a:rPr>
              <a:t>Analisa Resiko oleh pengembang dan pemesan</a:t>
            </a:r>
          </a:p>
          <a:p>
            <a:pPr marL="609600" indent="-609600" algn="just">
              <a:buFont typeface="Wingdings" pitchFamily="2" charset="2"/>
              <a:buAutoNum type="alphaLcPeriod"/>
            </a:pPr>
            <a:r>
              <a:rPr lang="en-US">
                <a:solidFill>
                  <a:srgbClr val="FFFFFF"/>
                </a:solidFill>
                <a:cs typeface="Times New Roman" pitchFamily="18" charset="0"/>
              </a:rPr>
              <a:t>Rekayasa Perangkat Lunak</a:t>
            </a:r>
          </a:p>
          <a:p>
            <a:pPr marL="609600" indent="-609600" algn="just">
              <a:buFont typeface="Wingdings" pitchFamily="2" charset="2"/>
              <a:buAutoNum type="alphaLcPeriod"/>
            </a:pPr>
            <a:r>
              <a:rPr lang="en-US">
                <a:solidFill>
                  <a:srgbClr val="FFFFFF"/>
                </a:solidFill>
                <a:cs typeface="Times New Roman" pitchFamily="18" charset="0"/>
              </a:rPr>
              <a:t>Evaluasi oleh pemesan, bila Rekayasa belum selesai ulangi langkah 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396" name="Picture 4" descr="whatn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4518025" cy="5105400"/>
          </a:xfrm>
          <a:prstGeom prst="rect">
            <a:avLst/>
          </a:prstGeom>
          <a:noFill/>
        </p:spPr>
      </p:pic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pPr algn="ctr"/>
            <a:r>
              <a:rPr lang="en-US"/>
              <a:t>Apa itu Struktur Data ?</a:t>
            </a:r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2362200" y="1371600"/>
            <a:ext cx="3810000" cy="914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54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endParaRPr kumimoji="1" lang="en-US" sz="96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304800" y="3733800"/>
            <a:ext cx="2286000" cy="15557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4800" b="1">
                <a:latin typeface="Times New Roman" pitchFamily="18" charset="0"/>
                <a:cs typeface="Times New Roman" pitchFamily="18" charset="0"/>
              </a:rPr>
              <a:t>ALGO</a:t>
            </a:r>
          </a:p>
          <a:p>
            <a:r>
              <a:rPr kumimoji="1" lang="en-US" sz="4800" b="1">
                <a:latin typeface="Times New Roman" pitchFamily="18" charset="0"/>
                <a:cs typeface="Times New Roman" pitchFamily="18" charset="0"/>
              </a:rPr>
              <a:t>RITMA</a:t>
            </a:r>
            <a:endParaRPr kumimoji="1" lang="en-US" sz="8800">
              <a:latin typeface="Times New Roman" pitchFamily="18" charset="0"/>
            </a:endParaRPr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5410200" y="3810000"/>
            <a:ext cx="3352800" cy="15843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sz="4400" b="1">
                <a:latin typeface="Times New Roman" pitchFamily="18" charset="0"/>
                <a:cs typeface="Times New Roman" pitchFamily="18" charset="0"/>
              </a:rPr>
              <a:t>STRUKTUR DATA</a:t>
            </a:r>
            <a:r>
              <a:rPr kumimoji="1" lang="en-US" sz="5400">
                <a:latin typeface="Times New Roman" pitchFamily="18" charset="0"/>
              </a:rPr>
              <a:t> </a:t>
            </a:r>
            <a:endParaRPr kumimoji="1" lang="en-US" sz="8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Algoritma …..</a:t>
            </a:r>
          </a:p>
        </p:txBody>
      </p:sp>
      <p:sp>
        <p:nvSpPr>
          <p:cNvPr id="605192" name="Rectangle 8"/>
          <p:cNvSpPr>
            <a:spLocks noChangeArrowheads="1"/>
          </p:cNvSpPr>
          <p:nvPr/>
        </p:nvSpPr>
        <p:spPr bwMode="auto">
          <a:xfrm>
            <a:off x="838200" y="1295400"/>
            <a:ext cx="71628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4800" b="1">
                <a:latin typeface="Times New Roman" pitchFamily="18" charset="0"/>
                <a:cs typeface="Times New Roman" pitchFamily="18" charset="0"/>
              </a:rPr>
              <a:t>deskripsi langkah-langkah penyelesaian masalah yang tersusun secara logis </a:t>
            </a:r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971550" y="3933825"/>
            <a:ext cx="7924800" cy="2530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457200">
              <a:buFontTx/>
              <a:buAutoNum type="arabicPeriod"/>
              <a:tabLst>
                <a:tab pos="457200" algn="l"/>
              </a:tabLst>
            </a:pPr>
            <a:r>
              <a:rPr kumimoji="1" lang="en-US" sz="4000">
                <a:solidFill>
                  <a:schemeClr val="bg2"/>
                </a:solidFill>
              </a:rPr>
              <a:t> Ditulis dengan notasi khusus</a:t>
            </a:r>
          </a:p>
          <a:p>
            <a:pPr marL="228600" indent="-457200">
              <a:buFontTx/>
              <a:buAutoNum type="arabicPeriod"/>
              <a:tabLst>
                <a:tab pos="457200" algn="l"/>
              </a:tabLst>
            </a:pPr>
            <a:r>
              <a:rPr kumimoji="1" lang="en-US" sz="4000">
                <a:solidFill>
                  <a:schemeClr val="bg2"/>
                </a:solidFill>
              </a:rPr>
              <a:t> Notasi mudah dimengerti</a:t>
            </a:r>
          </a:p>
          <a:p>
            <a:pPr marL="228600" indent="-457200">
              <a:buFontTx/>
              <a:buAutoNum type="arabicPeriod"/>
              <a:tabLst>
                <a:tab pos="457200" algn="l"/>
              </a:tabLst>
            </a:pPr>
            <a:r>
              <a:rPr kumimoji="1" lang="en-US" sz="4000">
                <a:solidFill>
                  <a:schemeClr val="bg2"/>
                </a:solidFill>
              </a:rPr>
              <a:t> Notasi dapat diterjemahkan menjadi   sintaks suatu bahasa pemrograman </a:t>
            </a:r>
            <a:endParaRPr kumimoji="1" lang="en-US" sz="88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Contoh Algoritma …..</a:t>
            </a:r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838200" y="1295400"/>
            <a:ext cx="7162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Mencari nilai maksimum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Mengurutkan data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Mencetak bilangan ganjil dari 1 – 19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Menyimpan data mahasiswa baru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Mencetak data absensi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Mengirim email berdasarkan jadual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 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848600" cy="6096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Contoh Algoritma Mencetak Absensi…..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838200" y="1295400"/>
            <a:ext cx="7910513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Buka Data Absensi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Tentukan Mata Kuliah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Tentukan Kelas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Tentukan Format Absensi (4 / 14 kolom)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Tentukan banyak pencetakan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Ambil data mhs ke-1, lalu cetak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en-US" sz="3200" b="1">
                <a:latin typeface="Times New Roman" pitchFamily="18" charset="0"/>
                <a:cs typeface="Times New Roman" pitchFamily="18" charset="0"/>
              </a:rPr>
              <a:t>Ulangi langkah ke-6  sampai data habis</a:t>
            </a:r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1042988" y="981075"/>
            <a:ext cx="712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Is :Data Absensi terdiri dari 1 program studi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Struktur Data …..</a:t>
            </a:r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838200" y="1295400"/>
            <a:ext cx="71628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4800" b="1">
                <a:latin typeface="Times New Roman" pitchFamily="18" charset="0"/>
                <a:cs typeface="Times New Roman" pitchFamily="18" charset="0"/>
              </a:rPr>
              <a:t>model logika/matematik yang secara khusus mengorganisasi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Contoh Struktur Data …..</a:t>
            </a:r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Tx/>
              <a:buChar char="•"/>
            </a:pPr>
            <a:r>
              <a:rPr kumimoji="1" lang="en-US" sz="36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Struktur Data Statis</a:t>
            </a:r>
            <a:r>
              <a:rPr kumimoji="1" lang="en-US" sz="3600" b="1">
                <a:latin typeface="Times New Roman" pitchFamily="18" charset="0"/>
                <a:cs typeface="Times New Roman" pitchFamily="18" charset="0"/>
              </a:rPr>
              <a:t> – array/larik , rekord, himpunan.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kumimoji="1" lang="en-US" sz="36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Struktur Data Dinamis</a:t>
            </a:r>
            <a:r>
              <a:rPr kumimoji="1" lang="en-US" sz="3600" b="1">
                <a:latin typeface="Times New Roman" pitchFamily="18" charset="0"/>
                <a:cs typeface="Times New Roman" pitchFamily="18" charset="0"/>
              </a:rPr>
              <a:t> - list/senarai, queue /antrian /giliran, tumpukan /stack /timbunan, pohon, graf.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2" name="Rectangle 6"/>
          <p:cNvSpPr>
            <a:spLocks noChangeArrowheads="1"/>
          </p:cNvSpPr>
          <p:nvPr/>
        </p:nvSpPr>
        <p:spPr bwMode="auto">
          <a:xfrm>
            <a:off x="457200" y="5791200"/>
            <a:ext cx="8686800" cy="457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457200" y="3390900"/>
            <a:ext cx="8686800" cy="2362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457200" y="1676400"/>
            <a:ext cx="86868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Komputer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Sistem Komputer : 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Perangkat Keras 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Perangkat Lunak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Pengguna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B. Paradigma Rekayasa Perangkat Lunak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Daur Hidup Klasik (The Classic Life Cycle)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Prototipe (Prototyping)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Model Spiral (The Spriral Model )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Teknik Generasi Empat (Fourth-Generation Techniques)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C. Algoritma dan Struktur Data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Contoh Struktur Data …..</a:t>
            </a:r>
          </a:p>
        </p:txBody>
      </p:sp>
      <p:pic>
        <p:nvPicPr>
          <p:cNvPr id="609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8229600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Contoh Struktur Data …..</a:t>
            </a:r>
          </a:p>
        </p:txBody>
      </p:sp>
      <p:pic>
        <p:nvPicPr>
          <p:cNvPr id="6103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Contoh Struktur Data …..</a:t>
            </a:r>
          </a:p>
        </p:txBody>
      </p:sp>
      <p:pic>
        <p:nvPicPr>
          <p:cNvPr id="611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514600"/>
            <a:ext cx="85153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666750" y="1828800"/>
            <a:ext cx="81153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chemeClr val="bg2"/>
                </a:solidFill>
              </a:rPr>
              <a:t>List Berkait / Senarai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Contoh Struktur Data …..</a:t>
            </a:r>
          </a:p>
        </p:txBody>
      </p:sp>
      <p:pic>
        <p:nvPicPr>
          <p:cNvPr id="6123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295400"/>
            <a:ext cx="5257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Contoh Struktur Data …..</a:t>
            </a:r>
          </a:p>
        </p:txBody>
      </p:sp>
      <p:pic>
        <p:nvPicPr>
          <p:cNvPr id="613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19200"/>
            <a:ext cx="5943600" cy="53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Contoh Struktur Data …..</a:t>
            </a:r>
          </a:p>
        </p:txBody>
      </p:sp>
      <p:pic>
        <p:nvPicPr>
          <p:cNvPr id="6144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43000"/>
            <a:ext cx="464343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5486400" cy="609600"/>
          </a:xfrm>
        </p:spPr>
        <p:txBody>
          <a:bodyPr/>
          <a:lstStyle/>
          <a:p>
            <a:r>
              <a:rPr lang="en-US"/>
              <a:t>Struktur Data …..</a:t>
            </a:r>
          </a:p>
        </p:txBody>
      </p:sp>
      <p:grpSp>
        <p:nvGrpSpPr>
          <p:cNvPr id="615434" name="Group 10"/>
          <p:cNvGrpSpPr>
            <a:grpSpLocks/>
          </p:cNvGrpSpPr>
          <p:nvPr/>
        </p:nvGrpSpPr>
        <p:grpSpPr bwMode="auto">
          <a:xfrm>
            <a:off x="381000" y="1447800"/>
            <a:ext cx="4267200" cy="3200400"/>
            <a:chOff x="240" y="912"/>
            <a:chExt cx="2688" cy="2016"/>
          </a:xfrm>
        </p:grpSpPr>
        <p:sp>
          <p:nvSpPr>
            <p:cNvPr id="615431" name="AutoShape 7"/>
            <p:cNvSpPr>
              <a:spLocks noChangeArrowheads="1"/>
            </p:cNvSpPr>
            <p:nvPr/>
          </p:nvSpPr>
          <p:spPr bwMode="auto">
            <a:xfrm>
              <a:off x="240" y="912"/>
              <a:ext cx="2688" cy="2016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88" y="1632"/>
              <a:ext cx="2592" cy="90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400"/>
                <a:t>Tempat Penyimpanan Data</a:t>
              </a:r>
            </a:p>
          </p:txBody>
        </p:sp>
      </p:grpSp>
      <p:grpSp>
        <p:nvGrpSpPr>
          <p:cNvPr id="615435" name="Group 11"/>
          <p:cNvGrpSpPr>
            <a:grpSpLocks/>
          </p:cNvGrpSpPr>
          <p:nvPr/>
        </p:nvGrpSpPr>
        <p:grpSpPr bwMode="auto">
          <a:xfrm>
            <a:off x="4724400" y="1905000"/>
            <a:ext cx="4114800" cy="2590800"/>
            <a:chOff x="2976" y="1200"/>
            <a:chExt cx="2592" cy="1632"/>
          </a:xfrm>
        </p:grpSpPr>
        <p:sp>
          <p:nvSpPr>
            <p:cNvPr id="615433" name="AutoShape 9"/>
            <p:cNvSpPr>
              <a:spLocks noChangeArrowheads="1"/>
            </p:cNvSpPr>
            <p:nvPr/>
          </p:nvSpPr>
          <p:spPr bwMode="auto">
            <a:xfrm>
              <a:off x="2976" y="1200"/>
              <a:ext cx="2592" cy="1632"/>
            </a:xfrm>
            <a:prstGeom prst="leftArrowCallout">
              <a:avLst>
                <a:gd name="adj1" fmla="val 23528"/>
                <a:gd name="adj2" fmla="val 25000"/>
                <a:gd name="adj3" fmla="val 27147"/>
                <a:gd name="adj4" fmla="val 77546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3696" y="1584"/>
              <a:ext cx="1776" cy="82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/>
                <a:t>Operasi terhadap data</a:t>
              </a:r>
            </a:p>
          </p:txBody>
        </p:sp>
      </p:grpSp>
      <p:sp>
        <p:nvSpPr>
          <p:cNvPr id="615436" name="Rectangle 12"/>
          <p:cNvSpPr>
            <a:spLocks noChangeArrowheads="1"/>
          </p:cNvSpPr>
          <p:nvPr/>
        </p:nvSpPr>
        <p:spPr bwMode="auto">
          <a:xfrm>
            <a:off x="0" y="4800600"/>
            <a:ext cx="9448800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457200" algn="just">
              <a:buFontTx/>
              <a:buChar char="•"/>
              <a:tabLst>
                <a:tab pos="457200" algn="l"/>
              </a:tabLst>
            </a:pPr>
            <a:r>
              <a:rPr kumimoji="1" lang="en-US" b="1">
                <a:latin typeface="Arial" charset="0"/>
                <a:cs typeface="Times New Roman" pitchFamily="18" charset="0"/>
              </a:rPr>
              <a:t> Traversal</a:t>
            </a:r>
            <a:r>
              <a:rPr kumimoji="1" lang="en-US">
                <a:latin typeface="Arial" charset="0"/>
                <a:cs typeface="Times New Roman" pitchFamily="18" charset="0"/>
              </a:rPr>
              <a:t> (</a:t>
            </a:r>
            <a:r>
              <a:rPr kumimoji="1" lang="en-US" b="1" i="1">
                <a:latin typeface="Arial" charset="0"/>
                <a:cs typeface="Times New Roman" pitchFamily="18" charset="0"/>
              </a:rPr>
              <a:t>Traversing</a:t>
            </a:r>
            <a:r>
              <a:rPr kumimoji="1" lang="en-US">
                <a:latin typeface="Arial" charset="0"/>
                <a:cs typeface="Times New Roman" pitchFamily="18" charset="0"/>
              </a:rPr>
              <a:t>) : mengunjungi setiap elemen SD</a:t>
            </a:r>
          </a:p>
          <a:p>
            <a:pPr marL="228600" indent="-457200" algn="just" eaLnBrk="0" hangingPunct="0">
              <a:buFontTx/>
              <a:buChar char="•"/>
              <a:tabLst>
                <a:tab pos="457200" algn="l"/>
              </a:tabLst>
            </a:pPr>
            <a:r>
              <a:rPr kumimoji="1" lang="en-US" b="1">
                <a:latin typeface="Arial" charset="0"/>
                <a:cs typeface="Times New Roman" pitchFamily="18" charset="0"/>
              </a:rPr>
              <a:t>PPencarian </a:t>
            </a:r>
            <a:r>
              <a:rPr kumimoji="1" lang="en-US">
                <a:latin typeface="Arial" charset="0"/>
                <a:cs typeface="Times New Roman" pitchFamily="18" charset="0"/>
              </a:rPr>
              <a:t>(</a:t>
            </a:r>
            <a:r>
              <a:rPr kumimoji="1" lang="en-US" b="1" i="1">
                <a:latin typeface="Arial" charset="0"/>
                <a:cs typeface="Times New Roman" pitchFamily="18" charset="0"/>
              </a:rPr>
              <a:t>Searching</a:t>
            </a:r>
            <a:r>
              <a:rPr kumimoji="1" lang="en-US">
                <a:latin typeface="Arial" charset="0"/>
                <a:cs typeface="Times New Roman" pitchFamily="18" charset="0"/>
              </a:rPr>
              <a:t>) : menemukan elemen/lokasi pada SD</a:t>
            </a:r>
          </a:p>
          <a:p>
            <a:pPr marL="228600" indent="-457200" algn="just" eaLnBrk="0" hangingPunct="0">
              <a:buFontTx/>
              <a:buChar char="•"/>
              <a:tabLst>
                <a:tab pos="457200" algn="l"/>
              </a:tabLst>
            </a:pPr>
            <a:r>
              <a:rPr kumimoji="1" lang="en-US" b="1">
                <a:latin typeface="Arial" charset="0"/>
                <a:cs typeface="Times New Roman" pitchFamily="18" charset="0"/>
              </a:rPr>
              <a:t>Penyisipan</a:t>
            </a:r>
            <a:r>
              <a:rPr kumimoji="1" lang="en-US">
                <a:latin typeface="Arial" charset="0"/>
                <a:cs typeface="Times New Roman" pitchFamily="18" charset="0"/>
              </a:rPr>
              <a:t> (</a:t>
            </a:r>
            <a:r>
              <a:rPr kumimoji="1" lang="en-US" b="1" i="1">
                <a:latin typeface="Arial" charset="0"/>
                <a:cs typeface="Times New Roman" pitchFamily="18" charset="0"/>
              </a:rPr>
              <a:t>Inserting</a:t>
            </a:r>
            <a:r>
              <a:rPr kumimoji="1" lang="en-US">
                <a:latin typeface="Arial" charset="0"/>
                <a:cs typeface="Times New Roman" pitchFamily="18" charset="0"/>
              </a:rPr>
              <a:t>) : menambah elemen baru pada SD</a:t>
            </a:r>
          </a:p>
          <a:p>
            <a:pPr marL="228600" indent="-457200" algn="just" eaLnBrk="0" hangingPunct="0">
              <a:buFontTx/>
              <a:buChar char="•"/>
              <a:tabLst>
                <a:tab pos="457200" algn="l"/>
              </a:tabLst>
            </a:pPr>
            <a:r>
              <a:rPr kumimoji="1" lang="en-US" b="1">
                <a:latin typeface="Arial" charset="0"/>
                <a:cs typeface="Times New Roman" pitchFamily="18" charset="0"/>
              </a:rPr>
              <a:t>Penghapusan</a:t>
            </a:r>
            <a:r>
              <a:rPr kumimoji="1" lang="en-US">
                <a:latin typeface="Arial" charset="0"/>
                <a:cs typeface="Times New Roman" pitchFamily="18" charset="0"/>
              </a:rPr>
              <a:t> (</a:t>
            </a:r>
            <a:r>
              <a:rPr kumimoji="1" lang="en-US" b="1" i="1">
                <a:latin typeface="Arial" charset="0"/>
                <a:cs typeface="Times New Roman" pitchFamily="18" charset="0"/>
              </a:rPr>
              <a:t>Deleting</a:t>
            </a:r>
            <a:r>
              <a:rPr kumimoji="1" lang="en-US">
                <a:latin typeface="Arial" charset="0"/>
                <a:cs typeface="Times New Roman" pitchFamily="18" charset="0"/>
              </a:rPr>
              <a:t>) : menghapus elemen dari SD</a:t>
            </a:r>
            <a:r>
              <a:rPr kumimoji="1" lang="en-US" sz="3200">
                <a:latin typeface="Arial" charset="0"/>
              </a:rPr>
              <a:t> </a:t>
            </a:r>
            <a:endParaRPr kumimoji="1" lang="en-US" sz="4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/>
          <a:lstStyle/>
          <a:p>
            <a:r>
              <a:rPr lang="en-US"/>
              <a:t>Contoh Operasi terhadap data</a:t>
            </a:r>
          </a:p>
        </p:txBody>
      </p:sp>
      <p:pic>
        <p:nvPicPr>
          <p:cNvPr id="616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83058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alifornian FB" pitchFamily="18" charset="0"/>
              </a:rPr>
              <a:t>Insert data pada array ke-1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alifornian FB" pitchFamily="18" charset="0"/>
              </a:rPr>
              <a:t>Cari data 18 ada dimana ?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alifornian FB" pitchFamily="18" charset="0"/>
              </a:rPr>
              <a:t>Telusuri semua data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alifornian FB" pitchFamily="18" charset="0"/>
              </a:rPr>
              <a:t>Hapus data ke-6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Mengapa perlu SD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id-ID" sz="2400">
                <a:latin typeface="Verdana" pitchFamily="34" charset="0"/>
              </a:rPr>
              <a:t>Mengenal bentuk organisasi penyimpanan data dan pengoperasiannya.</a:t>
            </a:r>
            <a:endParaRPr lang="id-ID" sz="240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d-ID" sz="2400">
                <a:latin typeface="Verdana" pitchFamily="34" charset="0"/>
              </a:rPr>
              <a:t>Menentukan kualitas informasi : akurat, tepat pada waktunya dan relevan. Informasi dapat dikatakan bernilai bila manfaatnya lebih efektif dibandingkan dengan biaya mendapatkannya.</a:t>
            </a:r>
            <a:endParaRPr lang="id-ID" sz="240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d-ID" sz="2400">
                <a:latin typeface="Verdana" pitchFamily="34" charset="0"/>
              </a:rPr>
              <a:t>Mengurangi duplikasi data (</a:t>
            </a:r>
            <a:r>
              <a:rPr lang="id-ID" sz="2400" i="1">
                <a:latin typeface="Verdana" pitchFamily="34" charset="0"/>
              </a:rPr>
              <a:t>data redudancy</a:t>
            </a:r>
            <a:r>
              <a:rPr lang="id-ID" sz="2400">
                <a:latin typeface="Verdana" pitchFamily="34" charset="0"/>
              </a:rPr>
              <a:t>)</a:t>
            </a:r>
            <a:endParaRPr lang="id-ID" sz="240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d-ID" sz="2400">
                <a:latin typeface="Verdana" pitchFamily="34" charset="0"/>
              </a:rPr>
              <a:t>Hubungan data dapat ditingkatkan (</a:t>
            </a:r>
            <a:r>
              <a:rPr lang="id-ID" sz="2400" i="1">
                <a:latin typeface="Verdana" pitchFamily="34" charset="0"/>
              </a:rPr>
              <a:t>data relatability</a:t>
            </a:r>
            <a:r>
              <a:rPr lang="id-ID" sz="2400">
                <a:latin typeface="Verdana" pitchFamily="34" charset="0"/>
              </a:rPr>
              <a:t>)</a:t>
            </a:r>
            <a:endParaRPr lang="id-ID" sz="240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d-ID" sz="2400">
                <a:latin typeface="Verdana" pitchFamily="34" charset="0"/>
              </a:rPr>
              <a:t>Mengurangi pemborosan tempat simpanan luar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1219200" y="1447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lang="en-US">
                <a:solidFill>
                  <a:schemeClr val="tx2"/>
                </a:solidFill>
                <a:latin typeface="Arial" charset="0"/>
              </a:rPr>
              <a:t>Queue concept and handling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SzPct val="70000"/>
              <a:buFontTx/>
              <a:buChar char="—"/>
            </a:pPr>
            <a:endParaRPr lang="en-US" sz="20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00050" y="381000"/>
            <a:ext cx="87439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r>
              <a:rPr lang="en-US" sz="4400">
                <a:solidFill>
                  <a:schemeClr val="tx2"/>
                </a:solidFill>
                <a:latin typeface="Arial" charset="0"/>
              </a:rPr>
              <a:t>Penerapan SD pada OS</a:t>
            </a:r>
            <a:endParaRPr lang="en-US">
              <a:solidFill>
                <a:schemeClr val="tx2"/>
              </a:solidFill>
              <a:latin typeface=".VnArial" pitchFamily="34" charset="0"/>
            </a:endParaRPr>
          </a:p>
        </p:txBody>
      </p:sp>
      <p:grpSp>
        <p:nvGrpSpPr>
          <p:cNvPr id="575494" name="Group 6"/>
          <p:cNvGrpSpPr>
            <a:grpSpLocks/>
          </p:cNvGrpSpPr>
          <p:nvPr/>
        </p:nvGrpSpPr>
        <p:grpSpPr bwMode="auto">
          <a:xfrm>
            <a:off x="609600" y="2362200"/>
            <a:ext cx="7950200" cy="4202113"/>
            <a:chOff x="2688" y="1872"/>
            <a:chExt cx="3479" cy="1773"/>
          </a:xfrm>
        </p:grpSpPr>
        <p:sp>
          <p:nvSpPr>
            <p:cNvPr id="575495" name="Rectangle 7"/>
            <p:cNvSpPr>
              <a:spLocks noChangeArrowheads="1"/>
            </p:cNvSpPr>
            <p:nvPr/>
          </p:nvSpPr>
          <p:spPr bwMode="auto">
            <a:xfrm>
              <a:off x="3312" y="1920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>
              <a:off x="3408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7" name="Rectangle 9"/>
            <p:cNvSpPr>
              <a:spLocks noChangeArrowheads="1"/>
            </p:cNvSpPr>
            <p:nvPr/>
          </p:nvSpPr>
          <p:spPr bwMode="auto">
            <a:xfrm>
              <a:off x="3216" y="1920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8" name="Rectangle 10"/>
            <p:cNvSpPr>
              <a:spLocks noChangeArrowheads="1"/>
            </p:cNvSpPr>
            <p:nvPr/>
          </p:nvSpPr>
          <p:spPr bwMode="auto">
            <a:xfrm>
              <a:off x="3312" y="27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9" name="Line 11"/>
            <p:cNvSpPr>
              <a:spLocks noChangeShapeType="1"/>
            </p:cNvSpPr>
            <p:nvPr/>
          </p:nvSpPr>
          <p:spPr bwMode="auto">
            <a:xfrm>
              <a:off x="3408" y="28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0" name="Rectangle 12"/>
            <p:cNvSpPr>
              <a:spLocks noChangeArrowheads="1"/>
            </p:cNvSpPr>
            <p:nvPr/>
          </p:nvSpPr>
          <p:spPr bwMode="auto">
            <a:xfrm>
              <a:off x="3216" y="27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1" name="Line 13"/>
            <p:cNvSpPr>
              <a:spLocks noChangeShapeType="1"/>
            </p:cNvSpPr>
            <p:nvPr/>
          </p:nvSpPr>
          <p:spPr bwMode="auto">
            <a:xfrm>
              <a:off x="3408" y="31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2" name="Rectangle 14"/>
            <p:cNvSpPr>
              <a:spLocks noChangeArrowheads="1"/>
            </p:cNvSpPr>
            <p:nvPr/>
          </p:nvSpPr>
          <p:spPr bwMode="auto">
            <a:xfrm>
              <a:off x="3312" y="307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3" name="Rectangle 15"/>
            <p:cNvSpPr>
              <a:spLocks noChangeArrowheads="1"/>
            </p:cNvSpPr>
            <p:nvPr/>
          </p:nvSpPr>
          <p:spPr bwMode="auto">
            <a:xfrm>
              <a:off x="3216" y="307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4" name="Rectangle 16"/>
            <p:cNvSpPr>
              <a:spLocks noChangeArrowheads="1"/>
            </p:cNvSpPr>
            <p:nvPr/>
          </p:nvSpPr>
          <p:spPr bwMode="auto">
            <a:xfrm>
              <a:off x="3120" y="307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5" name="Rectangle 17"/>
            <p:cNvSpPr>
              <a:spLocks noChangeArrowheads="1"/>
            </p:cNvSpPr>
            <p:nvPr/>
          </p:nvSpPr>
          <p:spPr bwMode="auto">
            <a:xfrm>
              <a:off x="3024" y="307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6" name="Rectangle 18"/>
            <p:cNvSpPr>
              <a:spLocks noChangeArrowheads="1"/>
            </p:cNvSpPr>
            <p:nvPr/>
          </p:nvSpPr>
          <p:spPr bwMode="auto">
            <a:xfrm>
              <a:off x="2928" y="307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7" name="Rectangle 19"/>
            <p:cNvSpPr>
              <a:spLocks noChangeArrowheads="1"/>
            </p:cNvSpPr>
            <p:nvPr/>
          </p:nvSpPr>
          <p:spPr bwMode="auto">
            <a:xfrm>
              <a:off x="3312" y="23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8" name="Line 20"/>
            <p:cNvSpPr>
              <a:spLocks noChangeShapeType="1"/>
            </p:cNvSpPr>
            <p:nvPr/>
          </p:nvSpPr>
          <p:spPr bwMode="auto">
            <a:xfrm>
              <a:off x="3408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9" name="Rectangle 21"/>
            <p:cNvSpPr>
              <a:spLocks noChangeArrowheads="1"/>
            </p:cNvSpPr>
            <p:nvPr/>
          </p:nvSpPr>
          <p:spPr bwMode="auto">
            <a:xfrm>
              <a:off x="3216" y="23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0" name="Rectangle 22"/>
            <p:cNvSpPr>
              <a:spLocks noChangeArrowheads="1"/>
            </p:cNvSpPr>
            <p:nvPr/>
          </p:nvSpPr>
          <p:spPr bwMode="auto">
            <a:xfrm>
              <a:off x="3120" y="23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5511" name="Group 23"/>
            <p:cNvGrpSpPr>
              <a:grpSpLocks/>
            </p:cNvGrpSpPr>
            <p:nvPr/>
          </p:nvGrpSpPr>
          <p:grpSpPr bwMode="auto">
            <a:xfrm>
              <a:off x="3552" y="1872"/>
              <a:ext cx="742" cy="1603"/>
              <a:chOff x="1296" y="1632"/>
              <a:chExt cx="742" cy="1603"/>
            </a:xfrm>
          </p:grpSpPr>
          <p:sp>
            <p:nvSpPr>
              <p:cNvPr id="575512" name="Rectangle 24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480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Partition 4</a:t>
                </a:r>
              </a:p>
            </p:txBody>
          </p:sp>
          <p:sp>
            <p:nvSpPr>
              <p:cNvPr id="575513" name="Rectangle 25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480" cy="57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Partition 3</a:t>
                </a:r>
              </a:p>
            </p:txBody>
          </p:sp>
          <p:sp>
            <p:nvSpPr>
              <p:cNvPr id="575514" name="Rectangle 26"/>
              <p:cNvSpPr>
                <a:spLocks noChangeArrowheads="1"/>
              </p:cNvSpPr>
              <p:nvPr/>
            </p:nvSpPr>
            <p:spPr bwMode="auto">
              <a:xfrm>
                <a:off x="1296" y="2400"/>
                <a:ext cx="480" cy="3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Partition 2</a:t>
                </a:r>
              </a:p>
            </p:txBody>
          </p:sp>
          <p:sp>
            <p:nvSpPr>
              <p:cNvPr id="575515" name="Rectangle 27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80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Partition 1</a:t>
                </a:r>
              </a:p>
            </p:txBody>
          </p:sp>
          <p:sp>
            <p:nvSpPr>
              <p:cNvPr id="575516" name="Rectangle 28"/>
              <p:cNvSpPr>
                <a:spLocks noChangeArrowheads="1"/>
              </p:cNvSpPr>
              <p:nvPr/>
            </p:nvSpPr>
            <p:spPr bwMode="auto">
              <a:xfrm>
                <a:off x="1296" y="2976"/>
                <a:ext cx="480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Operating</a:t>
                </a:r>
              </a:p>
              <a:p>
                <a:pPr algn="ctr" eaLnBrk="0" hangingPunct="0"/>
                <a:r>
                  <a:rPr lang="en-US" sz="1400">
                    <a:latin typeface="Arial" charset="0"/>
                  </a:rPr>
                  <a:t>System</a:t>
                </a:r>
              </a:p>
            </p:txBody>
          </p:sp>
          <p:sp>
            <p:nvSpPr>
              <p:cNvPr id="575517" name="Text Box 29"/>
              <p:cNvSpPr txBox="1">
                <a:spLocks noChangeArrowheads="1"/>
              </p:cNvSpPr>
              <p:nvPr/>
            </p:nvSpPr>
            <p:spPr bwMode="auto">
              <a:xfrm>
                <a:off x="1792" y="3106"/>
                <a:ext cx="124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>
                    <a:latin typeface="Arial" charset="0"/>
                  </a:rPr>
                  <a:t>0</a:t>
                </a:r>
              </a:p>
            </p:txBody>
          </p:sp>
          <p:sp>
            <p:nvSpPr>
              <p:cNvPr id="575518" name="Text Box 30"/>
              <p:cNvSpPr txBox="1">
                <a:spLocks noChangeArrowheads="1"/>
              </p:cNvSpPr>
              <p:nvPr/>
            </p:nvSpPr>
            <p:spPr bwMode="auto">
              <a:xfrm>
                <a:off x="1776" y="2892"/>
                <a:ext cx="26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>
                    <a:latin typeface="Arial" charset="0"/>
                  </a:rPr>
                  <a:t>100K</a:t>
                </a:r>
              </a:p>
            </p:txBody>
          </p:sp>
          <p:sp>
            <p:nvSpPr>
              <p:cNvPr id="575519" name="Text Box 31"/>
              <p:cNvSpPr txBox="1">
                <a:spLocks noChangeArrowheads="1"/>
              </p:cNvSpPr>
              <p:nvPr/>
            </p:nvSpPr>
            <p:spPr bwMode="auto">
              <a:xfrm>
                <a:off x="1776" y="2703"/>
                <a:ext cx="26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>
                    <a:latin typeface="Arial" charset="0"/>
                  </a:rPr>
                  <a:t>200K</a:t>
                </a:r>
              </a:p>
            </p:txBody>
          </p:sp>
          <p:sp>
            <p:nvSpPr>
              <p:cNvPr id="575520" name="Text Box 32"/>
              <p:cNvSpPr txBox="1">
                <a:spLocks noChangeArrowheads="1"/>
              </p:cNvSpPr>
              <p:nvPr/>
            </p:nvSpPr>
            <p:spPr bwMode="auto">
              <a:xfrm>
                <a:off x="1776" y="2317"/>
                <a:ext cx="26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>
                    <a:latin typeface="Arial" charset="0"/>
                  </a:rPr>
                  <a:t>400K</a:t>
                </a:r>
              </a:p>
            </p:txBody>
          </p:sp>
          <p:sp>
            <p:nvSpPr>
              <p:cNvPr id="575521" name="Text Box 33"/>
              <p:cNvSpPr txBox="1">
                <a:spLocks noChangeArrowheads="1"/>
              </p:cNvSpPr>
              <p:nvPr/>
            </p:nvSpPr>
            <p:spPr bwMode="auto">
              <a:xfrm>
                <a:off x="1776" y="1741"/>
                <a:ext cx="26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>
                    <a:latin typeface="Arial" charset="0"/>
                  </a:rPr>
                  <a:t>700K</a:t>
                </a:r>
              </a:p>
            </p:txBody>
          </p:sp>
        </p:grpSp>
        <p:sp>
          <p:nvSpPr>
            <p:cNvPr id="575522" name="Text Box 34"/>
            <p:cNvSpPr txBox="1">
              <a:spLocks noChangeArrowheads="1"/>
            </p:cNvSpPr>
            <p:nvPr/>
          </p:nvSpPr>
          <p:spPr bwMode="auto">
            <a:xfrm>
              <a:off x="2688" y="2510"/>
              <a:ext cx="52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Multiple</a:t>
              </a:r>
            </a:p>
            <a:p>
              <a:pPr eaLnBrk="0" hangingPunct="0"/>
              <a:r>
                <a:rPr lang="en-US" sz="1400">
                  <a:latin typeface="Arial" charset="0"/>
                </a:rPr>
                <a:t>Input queues</a:t>
              </a:r>
            </a:p>
          </p:txBody>
        </p:sp>
        <p:sp>
          <p:nvSpPr>
            <p:cNvPr id="575523" name="Line 35"/>
            <p:cNvSpPr>
              <a:spLocks noChangeShapeType="1"/>
            </p:cNvSpPr>
            <p:nvPr/>
          </p:nvSpPr>
          <p:spPr bwMode="auto">
            <a:xfrm>
              <a:off x="2928" y="283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4" name="Line 36"/>
            <p:cNvSpPr>
              <a:spLocks noChangeShapeType="1"/>
            </p:cNvSpPr>
            <p:nvPr/>
          </p:nvSpPr>
          <p:spPr bwMode="auto">
            <a:xfrm flipV="1">
              <a:off x="2832" y="206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5525" name="Group 37"/>
            <p:cNvGrpSpPr>
              <a:grpSpLocks/>
            </p:cNvGrpSpPr>
            <p:nvPr/>
          </p:nvGrpSpPr>
          <p:grpSpPr bwMode="auto">
            <a:xfrm>
              <a:off x="5424" y="1872"/>
              <a:ext cx="743" cy="1603"/>
              <a:chOff x="1296" y="1632"/>
              <a:chExt cx="743" cy="1603"/>
            </a:xfrm>
          </p:grpSpPr>
          <p:sp>
            <p:nvSpPr>
              <p:cNvPr id="575526" name="Rectangle 38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480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Partition 4</a:t>
                </a:r>
              </a:p>
            </p:txBody>
          </p:sp>
          <p:sp>
            <p:nvSpPr>
              <p:cNvPr id="575527" name="Rectangle 39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480" cy="57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Partition 3</a:t>
                </a:r>
              </a:p>
            </p:txBody>
          </p:sp>
          <p:sp>
            <p:nvSpPr>
              <p:cNvPr id="575528" name="Rectangle 40"/>
              <p:cNvSpPr>
                <a:spLocks noChangeArrowheads="1"/>
              </p:cNvSpPr>
              <p:nvPr/>
            </p:nvSpPr>
            <p:spPr bwMode="auto">
              <a:xfrm>
                <a:off x="1296" y="2400"/>
                <a:ext cx="480" cy="3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Partition 2</a:t>
                </a:r>
              </a:p>
            </p:txBody>
          </p:sp>
          <p:sp>
            <p:nvSpPr>
              <p:cNvPr id="575529" name="Rectangle 41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80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Partition 1</a:t>
                </a:r>
              </a:p>
            </p:txBody>
          </p:sp>
          <p:sp>
            <p:nvSpPr>
              <p:cNvPr id="575530" name="Rectangle 42"/>
              <p:cNvSpPr>
                <a:spLocks noChangeArrowheads="1"/>
              </p:cNvSpPr>
              <p:nvPr/>
            </p:nvSpPr>
            <p:spPr bwMode="auto">
              <a:xfrm>
                <a:off x="1296" y="2976"/>
                <a:ext cx="480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Operating</a:t>
                </a:r>
              </a:p>
              <a:p>
                <a:pPr algn="ctr" eaLnBrk="0" hangingPunct="0"/>
                <a:r>
                  <a:rPr lang="en-US" sz="1400">
                    <a:latin typeface="Arial" charset="0"/>
                  </a:rPr>
                  <a:t>System</a:t>
                </a:r>
              </a:p>
            </p:txBody>
          </p:sp>
          <p:sp>
            <p:nvSpPr>
              <p:cNvPr id="575531" name="Text Box 43"/>
              <p:cNvSpPr txBox="1">
                <a:spLocks noChangeArrowheads="1"/>
              </p:cNvSpPr>
              <p:nvPr/>
            </p:nvSpPr>
            <p:spPr bwMode="auto">
              <a:xfrm>
                <a:off x="1792" y="3106"/>
                <a:ext cx="123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>
                    <a:latin typeface="Arial" charset="0"/>
                  </a:rPr>
                  <a:t>0</a:t>
                </a:r>
              </a:p>
            </p:txBody>
          </p:sp>
          <p:sp>
            <p:nvSpPr>
              <p:cNvPr id="575532" name="Text Box 44"/>
              <p:cNvSpPr txBox="1">
                <a:spLocks noChangeArrowheads="1"/>
              </p:cNvSpPr>
              <p:nvPr/>
            </p:nvSpPr>
            <p:spPr bwMode="auto">
              <a:xfrm>
                <a:off x="1777" y="2892"/>
                <a:ext cx="26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>
                    <a:latin typeface="Arial" charset="0"/>
                  </a:rPr>
                  <a:t>100K</a:t>
                </a:r>
              </a:p>
            </p:txBody>
          </p:sp>
          <p:sp>
            <p:nvSpPr>
              <p:cNvPr id="575533" name="Text Box 45"/>
              <p:cNvSpPr txBox="1">
                <a:spLocks noChangeArrowheads="1"/>
              </p:cNvSpPr>
              <p:nvPr/>
            </p:nvSpPr>
            <p:spPr bwMode="auto">
              <a:xfrm>
                <a:off x="1777" y="2703"/>
                <a:ext cx="26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>
                    <a:latin typeface="Arial" charset="0"/>
                  </a:rPr>
                  <a:t>200K</a:t>
                </a:r>
              </a:p>
            </p:txBody>
          </p:sp>
          <p:sp>
            <p:nvSpPr>
              <p:cNvPr id="575534" name="Text Box 46"/>
              <p:cNvSpPr txBox="1">
                <a:spLocks noChangeArrowheads="1"/>
              </p:cNvSpPr>
              <p:nvPr/>
            </p:nvSpPr>
            <p:spPr bwMode="auto">
              <a:xfrm>
                <a:off x="1777" y="2317"/>
                <a:ext cx="26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>
                    <a:latin typeface="Arial" charset="0"/>
                  </a:rPr>
                  <a:t>400K</a:t>
                </a:r>
              </a:p>
            </p:txBody>
          </p:sp>
          <p:sp>
            <p:nvSpPr>
              <p:cNvPr id="575535" name="Text Box 47"/>
              <p:cNvSpPr txBox="1">
                <a:spLocks noChangeArrowheads="1"/>
              </p:cNvSpPr>
              <p:nvPr/>
            </p:nvSpPr>
            <p:spPr bwMode="auto">
              <a:xfrm>
                <a:off x="1777" y="1741"/>
                <a:ext cx="26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>
                    <a:latin typeface="Arial" charset="0"/>
                  </a:rPr>
                  <a:t>700K</a:t>
                </a:r>
              </a:p>
            </p:txBody>
          </p:sp>
        </p:grpSp>
        <p:sp>
          <p:nvSpPr>
            <p:cNvPr id="575536" name="Rectangle 48"/>
            <p:cNvSpPr>
              <a:spLocks noChangeArrowheads="1"/>
            </p:cNvSpPr>
            <p:nvPr/>
          </p:nvSpPr>
          <p:spPr bwMode="auto">
            <a:xfrm>
              <a:off x="4896" y="25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7" name="Rectangle 49"/>
            <p:cNvSpPr>
              <a:spLocks noChangeArrowheads="1"/>
            </p:cNvSpPr>
            <p:nvPr/>
          </p:nvSpPr>
          <p:spPr bwMode="auto">
            <a:xfrm>
              <a:off x="4800" y="25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8" name="Rectangle 50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9" name="Rectangle 51"/>
            <p:cNvSpPr>
              <a:spLocks noChangeArrowheads="1"/>
            </p:cNvSpPr>
            <p:nvPr/>
          </p:nvSpPr>
          <p:spPr bwMode="auto">
            <a:xfrm>
              <a:off x="4608" y="25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0" name="Rectangle 52"/>
            <p:cNvSpPr>
              <a:spLocks noChangeArrowheads="1"/>
            </p:cNvSpPr>
            <p:nvPr/>
          </p:nvSpPr>
          <p:spPr bwMode="auto">
            <a:xfrm>
              <a:off x="4512" y="25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1" name="Line 53"/>
            <p:cNvSpPr>
              <a:spLocks noChangeShapeType="1"/>
            </p:cNvSpPr>
            <p:nvPr/>
          </p:nvSpPr>
          <p:spPr bwMode="auto">
            <a:xfrm>
              <a:off x="4992" y="264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2" name="Line 54"/>
            <p:cNvSpPr>
              <a:spLocks noChangeShapeType="1"/>
            </p:cNvSpPr>
            <p:nvPr/>
          </p:nvSpPr>
          <p:spPr bwMode="auto">
            <a:xfrm>
              <a:off x="4992" y="264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3" name="Line 55"/>
            <p:cNvSpPr>
              <a:spLocks noChangeShapeType="1"/>
            </p:cNvSpPr>
            <p:nvPr/>
          </p:nvSpPr>
          <p:spPr bwMode="auto">
            <a:xfrm flipV="1">
              <a:off x="4992" y="235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4" name="Line 56"/>
            <p:cNvSpPr>
              <a:spLocks noChangeShapeType="1"/>
            </p:cNvSpPr>
            <p:nvPr/>
          </p:nvSpPr>
          <p:spPr bwMode="auto">
            <a:xfrm flipV="1">
              <a:off x="4992" y="1968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5" name="Text Box 57"/>
            <p:cNvSpPr txBox="1">
              <a:spLocks noChangeArrowheads="1"/>
            </p:cNvSpPr>
            <p:nvPr/>
          </p:nvSpPr>
          <p:spPr bwMode="auto">
            <a:xfrm>
              <a:off x="3168" y="3516"/>
              <a:ext cx="89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a) Different input queue</a:t>
              </a:r>
            </a:p>
          </p:txBody>
        </p:sp>
        <p:sp>
          <p:nvSpPr>
            <p:cNvPr id="575546" name="Text Box 58"/>
            <p:cNvSpPr txBox="1">
              <a:spLocks noChangeArrowheads="1"/>
            </p:cNvSpPr>
            <p:nvPr/>
          </p:nvSpPr>
          <p:spPr bwMode="auto">
            <a:xfrm>
              <a:off x="5184" y="3516"/>
              <a:ext cx="813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b) Single input queue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r>
              <a:rPr lang="en-US"/>
              <a:t>Perangkat Keras (Piranti)</a:t>
            </a:r>
          </a:p>
        </p:txBody>
      </p:sp>
      <p:sp>
        <p:nvSpPr>
          <p:cNvPr id="566276" name="Line 4"/>
          <p:cNvSpPr>
            <a:spLocks noChangeShapeType="1"/>
          </p:cNvSpPr>
          <p:nvPr/>
        </p:nvSpPr>
        <p:spPr bwMode="auto">
          <a:xfrm>
            <a:off x="4527550" y="2511425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lg" len="med"/>
            <a:tailEnd type="arrow" w="lg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66300" name="Group 28"/>
          <p:cNvGrpSpPr>
            <a:grpSpLocks/>
          </p:cNvGrpSpPr>
          <p:nvPr/>
        </p:nvGrpSpPr>
        <p:grpSpPr bwMode="auto">
          <a:xfrm>
            <a:off x="1066800" y="2438400"/>
            <a:ext cx="8077200" cy="3886200"/>
            <a:chOff x="0" y="0"/>
            <a:chExt cx="2418" cy="1248"/>
          </a:xfrm>
        </p:grpSpPr>
        <p:sp>
          <p:nvSpPr>
            <p:cNvPr id="566278" name="Rectangle 6"/>
            <p:cNvSpPr>
              <a:spLocks noChangeArrowheads="1"/>
            </p:cNvSpPr>
            <p:nvPr/>
          </p:nvSpPr>
          <p:spPr bwMode="auto">
            <a:xfrm>
              <a:off x="650" y="0"/>
              <a:ext cx="19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kumimoji="1" lang="en-US" sz="280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</a:t>
              </a:r>
              <a:endParaRPr kumimoji="1" lang="en-US" sz="2800">
                <a:cs typeface="Times New Roman" pitchFamily="18" charset="0"/>
              </a:endParaRPr>
            </a:p>
            <a:p>
              <a:pPr algn="just" eaLnBrk="0" hangingPunct="0"/>
              <a:endParaRPr kumimoji="1" lang="en-US" sz="280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566280" name="Rectangle 8"/>
            <p:cNvSpPr>
              <a:spLocks noChangeArrowheads="1"/>
            </p:cNvSpPr>
            <p:nvPr/>
          </p:nvSpPr>
          <p:spPr bwMode="auto">
            <a:xfrm>
              <a:off x="1547" y="0"/>
              <a:ext cx="1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kumimoji="1" lang="en-US" sz="280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</a:t>
              </a:r>
              <a:endParaRPr kumimoji="1" lang="en-US" sz="2800">
                <a:cs typeface="Times New Roman" pitchFamily="18" charset="0"/>
              </a:endParaRPr>
            </a:p>
            <a:p>
              <a:pPr algn="just" eaLnBrk="0" hangingPunct="0"/>
              <a:endParaRPr kumimoji="1" lang="en-US" sz="280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43" y="384"/>
              <a:ext cx="52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564" y="384"/>
              <a:ext cx="19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kumimoji="1" lang="en-US" sz="28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just" eaLnBrk="0" hangingPunct="0"/>
              <a:endParaRPr kumimoji="1" lang="en-US" sz="5400">
                <a:latin typeface="Times New Roman" pitchFamily="18" charset="0"/>
              </a:endParaRPr>
            </a:p>
          </p:txBody>
        </p:sp>
        <p:sp>
          <p:nvSpPr>
            <p:cNvPr id="566284" name="Rectangle 12"/>
            <p:cNvSpPr>
              <a:spLocks noChangeArrowheads="1"/>
            </p:cNvSpPr>
            <p:nvPr/>
          </p:nvSpPr>
          <p:spPr bwMode="auto">
            <a:xfrm>
              <a:off x="763" y="384"/>
              <a:ext cx="61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kumimoji="1" lang="en-US" sz="28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just" eaLnBrk="0" hangingPunct="0"/>
              <a:r>
                <a:rPr kumimoji="1" lang="en-US" sz="28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just" eaLnBrk="0" hangingPunct="0"/>
              <a:endParaRPr kumimoji="1" lang="en-US" sz="5400">
                <a:latin typeface="Times New Roman" pitchFamily="18" charset="0"/>
              </a:endParaRPr>
            </a:p>
          </p:txBody>
        </p:sp>
        <p:sp>
          <p:nvSpPr>
            <p:cNvPr id="566285" name="Rectangle 13"/>
            <p:cNvSpPr>
              <a:spLocks noChangeArrowheads="1"/>
            </p:cNvSpPr>
            <p:nvPr/>
          </p:nvSpPr>
          <p:spPr bwMode="auto">
            <a:xfrm>
              <a:off x="1375" y="384"/>
              <a:ext cx="1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kumimoji="1" lang="en-US" sz="28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just" eaLnBrk="0" hangingPunct="0"/>
              <a:endParaRPr kumimoji="1" lang="en-US" sz="5400">
                <a:latin typeface="Times New Roman" pitchFamily="18" charset="0"/>
              </a:endParaRPr>
            </a:p>
          </p:txBody>
        </p:sp>
        <p:sp>
          <p:nvSpPr>
            <p:cNvPr id="566286" name="Rectangle 14"/>
            <p:cNvSpPr>
              <a:spLocks noChangeArrowheads="1"/>
            </p:cNvSpPr>
            <p:nvPr/>
          </p:nvSpPr>
          <p:spPr bwMode="auto">
            <a:xfrm>
              <a:off x="1555" y="384"/>
              <a:ext cx="64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kumimoji="1" lang="en-US" sz="28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just" eaLnBrk="0" hangingPunct="0"/>
              <a:endParaRPr kumimoji="1" lang="en-US" sz="5400">
                <a:latin typeface="Times New Roman" pitchFamily="18" charset="0"/>
              </a:endParaRPr>
            </a:p>
          </p:txBody>
        </p:sp>
        <p:sp>
          <p:nvSpPr>
            <p:cNvPr id="566287" name="Rectangle 15"/>
            <p:cNvSpPr>
              <a:spLocks noChangeArrowheads="1"/>
            </p:cNvSpPr>
            <p:nvPr/>
          </p:nvSpPr>
          <p:spPr bwMode="auto">
            <a:xfrm>
              <a:off x="43" y="864"/>
              <a:ext cx="521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kumimoji="1" lang="en-US" sz="28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just" eaLnBrk="0" hangingPunct="0"/>
              <a:endParaRPr kumimoji="1" lang="en-US" sz="5400">
                <a:latin typeface="Times New Roman" pitchFamily="18" charset="0"/>
              </a:endParaRPr>
            </a:p>
          </p:txBody>
        </p:sp>
        <p:sp>
          <p:nvSpPr>
            <p:cNvPr id="566288" name="Rectangle 16"/>
            <p:cNvSpPr>
              <a:spLocks noChangeArrowheads="1"/>
            </p:cNvSpPr>
            <p:nvPr/>
          </p:nvSpPr>
          <p:spPr bwMode="auto">
            <a:xfrm>
              <a:off x="564" y="864"/>
              <a:ext cx="19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kumimoji="1" lang="en-US" sz="28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just" eaLnBrk="0" hangingPunct="0"/>
              <a:endParaRPr kumimoji="1" lang="en-US" sz="5400">
                <a:latin typeface="Times New Roman" pitchFamily="18" charset="0"/>
              </a:endParaRPr>
            </a:p>
          </p:txBody>
        </p:sp>
        <p:sp>
          <p:nvSpPr>
            <p:cNvPr id="566290" name="Rectangle 18"/>
            <p:cNvSpPr>
              <a:spLocks noChangeArrowheads="1"/>
            </p:cNvSpPr>
            <p:nvPr/>
          </p:nvSpPr>
          <p:spPr bwMode="auto">
            <a:xfrm>
              <a:off x="1461" y="864"/>
              <a:ext cx="1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kumimoji="1" lang="en-US" sz="28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just" eaLnBrk="0" hangingPunct="0"/>
              <a:endParaRPr kumimoji="1" lang="en-US" sz="5400">
                <a:latin typeface="Times New Roman" pitchFamily="18" charset="0"/>
              </a:endParaRPr>
            </a:p>
          </p:txBody>
        </p:sp>
        <p:sp>
          <p:nvSpPr>
            <p:cNvPr id="566291" name="Rectangle 19"/>
            <p:cNvSpPr>
              <a:spLocks noChangeArrowheads="1"/>
            </p:cNvSpPr>
            <p:nvPr/>
          </p:nvSpPr>
          <p:spPr bwMode="auto">
            <a:xfrm>
              <a:off x="1641" y="864"/>
              <a:ext cx="6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/>
              <a:r>
                <a:rPr kumimoji="1" lang="en-US" sz="28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just" eaLnBrk="0" hangingPunct="0"/>
              <a:endParaRPr kumimoji="1" lang="en-US" sz="5400">
                <a:latin typeface="Times New Roman" pitchFamily="18" charset="0"/>
              </a:endParaRPr>
            </a:p>
          </p:txBody>
        </p:sp>
        <p:grpSp>
          <p:nvGrpSpPr>
            <p:cNvPr id="566293" name="Group 21"/>
            <p:cNvGrpSpPr>
              <a:grpSpLocks/>
            </p:cNvGrpSpPr>
            <p:nvPr/>
          </p:nvGrpSpPr>
          <p:grpSpPr bwMode="auto">
            <a:xfrm>
              <a:off x="0" y="0"/>
              <a:ext cx="607" cy="384"/>
              <a:chOff x="0" y="0"/>
              <a:chExt cx="607" cy="384"/>
            </a:xfrm>
          </p:grpSpPr>
          <p:sp>
            <p:nvSpPr>
              <p:cNvPr id="566277" name="Rectangle 5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52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sz="2800">
                    <a:latin typeface="Times New Roman" pitchFamily="18" charset="0"/>
                    <a:cs typeface="Times New Roman" pitchFamily="18" charset="0"/>
                  </a:rPr>
                  <a:t>P. Masukan</a:t>
                </a:r>
              </a:p>
              <a:p>
                <a:pPr algn="just" eaLnBrk="0" hangingPunct="0"/>
                <a:endParaRPr kumimoji="1" lang="en-US" sz="5400">
                  <a:latin typeface="Times New Roman" pitchFamily="18" charset="0"/>
                </a:endParaRPr>
              </a:p>
            </p:txBody>
          </p:sp>
          <p:sp>
            <p:nvSpPr>
              <p:cNvPr id="56629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0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66295" name="Group 23"/>
            <p:cNvGrpSpPr>
              <a:grpSpLocks/>
            </p:cNvGrpSpPr>
            <p:nvPr/>
          </p:nvGrpSpPr>
          <p:grpSpPr bwMode="auto">
            <a:xfrm>
              <a:off x="806" y="0"/>
              <a:ext cx="698" cy="384"/>
              <a:chOff x="806" y="0"/>
              <a:chExt cx="698" cy="384"/>
            </a:xfrm>
          </p:grpSpPr>
          <p:sp>
            <p:nvSpPr>
              <p:cNvPr id="566279" name="Rectangle 7"/>
              <p:cNvSpPr>
                <a:spLocks noChangeArrowheads="1"/>
              </p:cNvSpPr>
              <p:nvPr/>
            </p:nvSpPr>
            <p:spPr bwMode="auto">
              <a:xfrm>
                <a:off x="849" y="0"/>
                <a:ext cx="612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sz="2800">
                    <a:latin typeface="Times New Roman" pitchFamily="18" charset="0"/>
                    <a:cs typeface="Times New Roman" pitchFamily="18" charset="0"/>
                  </a:rPr>
                  <a:t>P. Pemroses</a:t>
                </a:r>
              </a:p>
              <a:p>
                <a:pPr algn="just" eaLnBrk="0" hangingPunct="0"/>
                <a:endParaRPr kumimoji="1" lang="en-US" sz="5400">
                  <a:latin typeface="Times New Roman" pitchFamily="18" charset="0"/>
                </a:endParaRPr>
              </a:p>
            </p:txBody>
          </p:sp>
          <p:sp>
            <p:nvSpPr>
              <p:cNvPr id="566294" name="Rectangle 22"/>
              <p:cNvSpPr>
                <a:spLocks noChangeArrowheads="1"/>
              </p:cNvSpPr>
              <p:nvPr/>
            </p:nvSpPr>
            <p:spPr bwMode="auto">
              <a:xfrm>
                <a:off x="806" y="0"/>
                <a:ext cx="69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66297" name="Group 25"/>
            <p:cNvGrpSpPr>
              <a:grpSpLocks/>
            </p:cNvGrpSpPr>
            <p:nvPr/>
          </p:nvGrpSpPr>
          <p:grpSpPr bwMode="auto">
            <a:xfrm>
              <a:off x="1684" y="0"/>
              <a:ext cx="734" cy="384"/>
              <a:chOff x="1684" y="0"/>
              <a:chExt cx="734" cy="384"/>
            </a:xfrm>
          </p:grpSpPr>
          <p:sp>
            <p:nvSpPr>
              <p:cNvPr id="566281" name="Rectangle 9"/>
              <p:cNvSpPr>
                <a:spLocks noChangeArrowheads="1"/>
              </p:cNvSpPr>
              <p:nvPr/>
            </p:nvSpPr>
            <p:spPr bwMode="auto">
              <a:xfrm>
                <a:off x="1727" y="0"/>
                <a:ext cx="64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sz="2800">
                    <a:latin typeface="Times New Roman" pitchFamily="18" charset="0"/>
                    <a:cs typeface="Times New Roman" pitchFamily="18" charset="0"/>
                  </a:rPr>
                  <a:t>P. Keluaran</a:t>
                </a:r>
              </a:p>
              <a:p>
                <a:pPr algn="just" eaLnBrk="0" hangingPunct="0"/>
                <a:endParaRPr kumimoji="1" lang="en-US" sz="5400">
                  <a:latin typeface="Times New Roman" pitchFamily="18" charset="0"/>
                </a:endParaRPr>
              </a:p>
            </p:txBody>
          </p:sp>
          <p:sp>
            <p:nvSpPr>
              <p:cNvPr id="566296" name="Rectangle 24"/>
              <p:cNvSpPr>
                <a:spLocks noChangeArrowheads="1"/>
              </p:cNvSpPr>
              <p:nvPr/>
            </p:nvSpPr>
            <p:spPr bwMode="auto">
              <a:xfrm>
                <a:off x="1684" y="0"/>
                <a:ext cx="7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66299" name="Group 27"/>
            <p:cNvGrpSpPr>
              <a:grpSpLocks/>
            </p:cNvGrpSpPr>
            <p:nvPr/>
          </p:nvGrpSpPr>
          <p:grpSpPr bwMode="auto">
            <a:xfrm>
              <a:off x="720" y="864"/>
              <a:ext cx="698" cy="384"/>
              <a:chOff x="720" y="864"/>
              <a:chExt cx="698" cy="384"/>
            </a:xfrm>
          </p:grpSpPr>
          <p:sp>
            <p:nvSpPr>
              <p:cNvPr id="566289" name="Rectangle 17"/>
              <p:cNvSpPr>
                <a:spLocks noChangeArrowheads="1"/>
              </p:cNvSpPr>
              <p:nvPr/>
            </p:nvSpPr>
            <p:spPr bwMode="auto">
              <a:xfrm>
                <a:off x="763" y="864"/>
                <a:ext cx="612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sz="2800">
                    <a:latin typeface="Times New Roman" pitchFamily="18" charset="0"/>
                    <a:cs typeface="Times New Roman" pitchFamily="18" charset="0"/>
                  </a:rPr>
                  <a:t>P. Penyimpan</a:t>
                </a:r>
              </a:p>
              <a:p>
                <a:pPr algn="just" eaLnBrk="0" hangingPunct="0"/>
                <a:endParaRPr kumimoji="1" lang="en-US" sz="5400">
                  <a:latin typeface="Times New Roman" pitchFamily="18" charset="0"/>
                </a:endParaRPr>
              </a:p>
            </p:txBody>
          </p:sp>
          <p:sp>
            <p:nvSpPr>
              <p:cNvPr id="566298" name="Rectangle 26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69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66301" name="AutoShape 29"/>
          <p:cNvSpPr>
            <a:spLocks noChangeArrowheads="1"/>
          </p:cNvSpPr>
          <p:nvPr/>
        </p:nvSpPr>
        <p:spPr bwMode="auto">
          <a:xfrm>
            <a:off x="2895600" y="2362200"/>
            <a:ext cx="914400" cy="838200"/>
          </a:xfrm>
          <a:prstGeom prst="rightArrow">
            <a:avLst>
              <a:gd name="adj1" fmla="val 50000"/>
              <a:gd name="adj2" fmla="val 27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302" name="AutoShape 30"/>
          <p:cNvSpPr>
            <a:spLocks noChangeArrowheads="1"/>
          </p:cNvSpPr>
          <p:nvPr/>
        </p:nvSpPr>
        <p:spPr bwMode="auto">
          <a:xfrm>
            <a:off x="5867400" y="2286000"/>
            <a:ext cx="914400" cy="838200"/>
          </a:xfrm>
          <a:prstGeom prst="rightArrow">
            <a:avLst>
              <a:gd name="adj1" fmla="val 50000"/>
              <a:gd name="adj2" fmla="val 27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303" name="AutoShape 31"/>
          <p:cNvSpPr>
            <a:spLocks noChangeArrowheads="1"/>
          </p:cNvSpPr>
          <p:nvPr/>
        </p:nvSpPr>
        <p:spPr bwMode="auto">
          <a:xfrm>
            <a:off x="3657600" y="3352800"/>
            <a:ext cx="1143000" cy="1752600"/>
          </a:xfrm>
          <a:prstGeom prst="downArrow">
            <a:avLst>
              <a:gd name="adj1" fmla="val 50000"/>
              <a:gd name="adj2" fmla="val 3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304" name="AutoShape 32"/>
          <p:cNvSpPr>
            <a:spLocks noChangeArrowheads="1"/>
          </p:cNvSpPr>
          <p:nvPr/>
        </p:nvSpPr>
        <p:spPr bwMode="auto">
          <a:xfrm>
            <a:off x="4953000" y="3581400"/>
            <a:ext cx="1066800" cy="1752600"/>
          </a:xfrm>
          <a:prstGeom prst="upArrow">
            <a:avLst>
              <a:gd name="adj1" fmla="val 50000"/>
              <a:gd name="adj2" fmla="val 410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305" name="Rectangle 33"/>
          <p:cNvSpPr>
            <a:spLocks noChangeArrowheads="1"/>
          </p:cNvSpPr>
          <p:nvPr/>
        </p:nvSpPr>
        <p:spPr bwMode="auto">
          <a:xfrm>
            <a:off x="1143000" y="1143000"/>
            <a:ext cx="8001000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800">
                <a:latin typeface="Times New Roman" pitchFamily="18" charset="0"/>
                <a:cs typeface="Times New Roman" pitchFamily="18" charset="0"/>
              </a:rPr>
              <a:t>komponen-komponen fisik dari suatu sistem komputer</a:t>
            </a:r>
            <a:r>
              <a:rPr kumimoji="1" lang="en-US" sz="3600">
                <a:latin typeface="Times New Roman" pitchFamily="18" charset="0"/>
              </a:rPr>
              <a:t> </a:t>
            </a:r>
            <a:endParaRPr kumimoji="1" lang="en-US" sz="5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400050" y="381000"/>
            <a:ext cx="87439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r>
              <a:rPr lang="en-US" sz="4400">
                <a:solidFill>
                  <a:schemeClr val="tx2"/>
                </a:solidFill>
                <a:latin typeface="Arial" charset="0"/>
              </a:rPr>
              <a:t>Penerapan SD pada OS</a:t>
            </a:r>
            <a:endParaRPr lang="en-US">
              <a:solidFill>
                <a:schemeClr val="tx2"/>
              </a:solidFill>
              <a:latin typeface=".VnArial" pitchFamily="34" charset="0"/>
            </a:endParaRPr>
          </a:p>
        </p:txBody>
      </p:sp>
      <p:sp>
        <p:nvSpPr>
          <p:cNvPr id="617529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5257800" cy="4648200"/>
          </a:xfrm>
          <a:noFill/>
          <a:ln/>
        </p:spPr>
        <p:txBody>
          <a:bodyPr lIns="92075" tIns="46038" rIns="92075" bIns="46038"/>
          <a:lstStyle/>
          <a:p>
            <a:r>
              <a:rPr lang="en-US" sz="2000" b="1">
                <a:solidFill>
                  <a:schemeClr val="tx2"/>
                </a:solidFill>
              </a:rPr>
              <a:t>Input/Output</a:t>
            </a:r>
          </a:p>
          <a:p>
            <a:pPr lvl="1">
              <a:buFont typeface="Symbol" pitchFamily="18" charset="2"/>
              <a:buChar char="-"/>
            </a:pPr>
            <a:r>
              <a:rPr lang="en-US" sz="1600">
                <a:solidFill>
                  <a:schemeClr val="tx2"/>
                </a:solidFill>
              </a:rPr>
              <a:t>Devices, devices drivers, I/O operations</a:t>
            </a:r>
          </a:p>
          <a:p>
            <a:pPr lvl="1">
              <a:buFont typeface="Symbol" pitchFamily="18" charset="2"/>
              <a:buChar char="-"/>
            </a:pPr>
            <a:r>
              <a:rPr lang="en-US" sz="1600">
                <a:solidFill>
                  <a:schemeClr val="tx2"/>
                </a:solidFill>
              </a:rPr>
              <a:t>Management of devices and its operations</a:t>
            </a:r>
          </a:p>
          <a:p>
            <a:pPr lvl="1">
              <a:buFont typeface="Symbol" pitchFamily="18" charset="2"/>
              <a:buChar char="-"/>
            </a:pPr>
            <a:endParaRPr lang="en-US" sz="1600">
              <a:solidFill>
                <a:schemeClr val="tx2"/>
              </a:solidFill>
            </a:endParaRPr>
          </a:p>
          <a:p>
            <a:pPr>
              <a:buFont typeface="Symbol" pitchFamily="18" charset="2"/>
              <a:buChar char="¨"/>
            </a:pPr>
            <a:r>
              <a:rPr lang="en-US" sz="2000" b="1">
                <a:solidFill>
                  <a:schemeClr val="tx2"/>
                </a:solidFill>
              </a:rPr>
              <a:t>I/O Hardware components</a:t>
            </a:r>
          </a:p>
          <a:p>
            <a:pPr lvl="1">
              <a:buFont typeface="Symbol" pitchFamily="18" charset="2"/>
              <a:buChar char="-"/>
            </a:pPr>
            <a:r>
              <a:rPr lang="en-US" sz="1600">
                <a:solidFill>
                  <a:schemeClr val="tx2"/>
                </a:solidFill>
              </a:rPr>
              <a:t>Disk, Terminal, Clock devices (Timer)</a:t>
            </a:r>
          </a:p>
          <a:p>
            <a:pPr lvl="1">
              <a:buFont typeface="Symbol" pitchFamily="18" charset="2"/>
              <a:buChar char="-"/>
            </a:pPr>
            <a:r>
              <a:rPr lang="en-US" sz="1600">
                <a:solidFill>
                  <a:schemeClr val="tx2"/>
                </a:solidFill>
              </a:rPr>
              <a:t>physical devices and device controller</a:t>
            </a:r>
          </a:p>
          <a:p>
            <a:pPr lvl="1">
              <a:buFont typeface="Symbol" pitchFamily="18" charset="2"/>
              <a:buChar char="-"/>
            </a:pPr>
            <a:endParaRPr lang="en-US" sz="1600">
              <a:solidFill>
                <a:schemeClr val="tx2"/>
              </a:solidFill>
            </a:endParaRPr>
          </a:p>
          <a:p>
            <a:pPr>
              <a:buFont typeface="Symbol" pitchFamily="18" charset="2"/>
              <a:buChar char="¨"/>
            </a:pPr>
            <a:r>
              <a:rPr lang="en-US" sz="2000" b="1">
                <a:solidFill>
                  <a:schemeClr val="tx2"/>
                </a:solidFill>
              </a:rPr>
              <a:t>I/O Software components</a:t>
            </a:r>
          </a:p>
          <a:p>
            <a:pPr lvl="1">
              <a:buFont typeface="Symbol" pitchFamily="18" charset="2"/>
              <a:buChar char="-"/>
            </a:pPr>
            <a:r>
              <a:rPr lang="en-US" sz="1600">
                <a:solidFill>
                  <a:schemeClr val="tx2"/>
                </a:solidFill>
              </a:rPr>
              <a:t>Interrupt handler:</a:t>
            </a:r>
          </a:p>
          <a:p>
            <a:pPr lvl="1">
              <a:buFont typeface="Symbol" pitchFamily="18" charset="2"/>
              <a:buChar char="-"/>
            </a:pPr>
            <a:r>
              <a:rPr lang="en-US" sz="1600">
                <a:solidFill>
                  <a:schemeClr val="tx2"/>
                </a:solidFill>
              </a:rPr>
              <a:t>Device driver: device-dependent control software</a:t>
            </a:r>
          </a:p>
          <a:p>
            <a:pPr lvl="1">
              <a:buFont typeface="Symbol" pitchFamily="18" charset="2"/>
              <a:buChar char="-"/>
            </a:pPr>
            <a:r>
              <a:rPr lang="en-US" sz="1600">
                <a:solidFill>
                  <a:schemeClr val="tx2"/>
                </a:solidFill>
              </a:rPr>
              <a:t>Device-independent driver: common I/O functions; Interface to user software</a:t>
            </a:r>
          </a:p>
          <a:p>
            <a:pPr lvl="1">
              <a:buFont typeface="Symbol" pitchFamily="18" charset="2"/>
              <a:buChar char="-"/>
            </a:pPr>
            <a:r>
              <a:rPr lang="en-US" sz="1600">
                <a:solidFill>
                  <a:schemeClr val="tx2"/>
                </a:solidFill>
              </a:rPr>
              <a:t>User application software</a:t>
            </a:r>
          </a:p>
          <a:p>
            <a:pPr lvl="1">
              <a:buFontTx/>
              <a:buChar char="—"/>
            </a:pPr>
            <a:endParaRPr lang="en-US" sz="16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617531" name="Group 59"/>
          <p:cNvGrpSpPr>
            <a:grpSpLocks/>
          </p:cNvGrpSpPr>
          <p:nvPr/>
        </p:nvGrpSpPr>
        <p:grpSpPr bwMode="auto">
          <a:xfrm>
            <a:off x="4800600" y="1066800"/>
            <a:ext cx="4033838" cy="5181600"/>
            <a:chOff x="4274" y="1392"/>
            <a:chExt cx="1674" cy="1296"/>
          </a:xfrm>
        </p:grpSpPr>
        <p:sp>
          <p:nvSpPr>
            <p:cNvPr id="617532" name="Line 60"/>
            <p:cNvSpPr>
              <a:spLocks noChangeShapeType="1"/>
            </p:cNvSpPr>
            <p:nvPr/>
          </p:nvSpPr>
          <p:spPr bwMode="auto">
            <a:xfrm>
              <a:off x="4701" y="1805"/>
              <a:ext cx="9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33" name="Line 61"/>
            <p:cNvSpPr>
              <a:spLocks noChangeShapeType="1"/>
            </p:cNvSpPr>
            <p:nvPr/>
          </p:nvSpPr>
          <p:spPr bwMode="auto">
            <a:xfrm>
              <a:off x="4701" y="2023"/>
              <a:ext cx="9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34" name="Line 62"/>
            <p:cNvSpPr>
              <a:spLocks noChangeShapeType="1"/>
            </p:cNvSpPr>
            <p:nvPr/>
          </p:nvSpPr>
          <p:spPr bwMode="auto">
            <a:xfrm>
              <a:off x="4701" y="2261"/>
              <a:ext cx="9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35" name="Rectangle 63"/>
            <p:cNvSpPr>
              <a:spLocks noChangeArrowheads="1"/>
            </p:cNvSpPr>
            <p:nvPr/>
          </p:nvSpPr>
          <p:spPr bwMode="auto">
            <a:xfrm>
              <a:off x="4858" y="1637"/>
              <a:ext cx="63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36" name="Rectangle 64"/>
            <p:cNvSpPr>
              <a:spLocks noChangeArrowheads="1"/>
            </p:cNvSpPr>
            <p:nvPr/>
          </p:nvSpPr>
          <p:spPr bwMode="auto">
            <a:xfrm>
              <a:off x="5043" y="1478"/>
              <a:ext cx="2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37" name="Rectangle 65"/>
            <p:cNvSpPr>
              <a:spLocks noChangeArrowheads="1"/>
            </p:cNvSpPr>
            <p:nvPr/>
          </p:nvSpPr>
          <p:spPr bwMode="auto">
            <a:xfrm>
              <a:off x="5088" y="1488"/>
              <a:ext cx="205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latin typeface="Verdana" pitchFamily="34" charset="0"/>
                </a:rPr>
                <a:t>Layer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7538" name="Rectangle 66"/>
            <p:cNvSpPr>
              <a:spLocks noChangeArrowheads="1"/>
            </p:cNvSpPr>
            <p:nvPr/>
          </p:nvSpPr>
          <p:spPr bwMode="auto">
            <a:xfrm>
              <a:off x="4769" y="1815"/>
              <a:ext cx="81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39" name="Rectangle 67"/>
            <p:cNvSpPr>
              <a:spLocks noChangeArrowheads="1"/>
            </p:cNvSpPr>
            <p:nvPr/>
          </p:nvSpPr>
          <p:spPr bwMode="auto">
            <a:xfrm>
              <a:off x="4820" y="1839"/>
              <a:ext cx="742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latin typeface="Verdana" pitchFamily="34" charset="0"/>
                </a:rPr>
                <a:t>Device-independent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7540" name="Rectangle 68"/>
            <p:cNvSpPr>
              <a:spLocks noChangeArrowheads="1"/>
            </p:cNvSpPr>
            <p:nvPr/>
          </p:nvSpPr>
          <p:spPr bwMode="auto">
            <a:xfrm>
              <a:off x="5023" y="1923"/>
              <a:ext cx="318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latin typeface="Verdana" pitchFamily="34" charset="0"/>
                </a:rPr>
                <a:t>software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7541" name="Rectangle 69"/>
            <p:cNvSpPr>
              <a:spLocks noChangeArrowheads="1"/>
            </p:cNvSpPr>
            <p:nvPr/>
          </p:nvSpPr>
          <p:spPr bwMode="auto">
            <a:xfrm>
              <a:off x="4871" y="2074"/>
              <a:ext cx="60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42" name="Rectangle 70"/>
            <p:cNvSpPr>
              <a:spLocks noChangeArrowheads="1"/>
            </p:cNvSpPr>
            <p:nvPr/>
          </p:nvSpPr>
          <p:spPr bwMode="auto">
            <a:xfrm>
              <a:off x="4923" y="2099"/>
              <a:ext cx="528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latin typeface="Verdana" pitchFamily="34" charset="0"/>
                </a:rPr>
                <a:t>Device drivers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7543" name="Rectangle 71"/>
            <p:cNvSpPr>
              <a:spLocks noChangeArrowheads="1"/>
            </p:cNvSpPr>
            <p:nvPr/>
          </p:nvSpPr>
          <p:spPr bwMode="auto">
            <a:xfrm>
              <a:off x="4775" y="2318"/>
              <a:ext cx="7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44" name="Rectangle 72"/>
            <p:cNvSpPr>
              <a:spLocks noChangeArrowheads="1"/>
            </p:cNvSpPr>
            <p:nvPr/>
          </p:nvSpPr>
          <p:spPr bwMode="auto">
            <a:xfrm>
              <a:off x="4827" y="2342"/>
              <a:ext cx="680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latin typeface="Verdana" pitchFamily="34" charset="0"/>
                </a:rPr>
                <a:t>Interrupt handlers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7545" name="Rectangle 73"/>
            <p:cNvSpPr>
              <a:spLocks noChangeArrowheads="1"/>
            </p:cNvSpPr>
            <p:nvPr/>
          </p:nvSpPr>
          <p:spPr bwMode="auto">
            <a:xfrm>
              <a:off x="4948" y="2512"/>
              <a:ext cx="44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46" name="Rectangle 74"/>
            <p:cNvSpPr>
              <a:spLocks noChangeArrowheads="1"/>
            </p:cNvSpPr>
            <p:nvPr/>
          </p:nvSpPr>
          <p:spPr bwMode="auto">
            <a:xfrm>
              <a:off x="4999" y="2536"/>
              <a:ext cx="358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latin typeface="Verdana" pitchFamily="34" charset="0"/>
                </a:rPr>
                <a:t>Hardware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7547" name="Rectangle 75"/>
            <p:cNvSpPr>
              <a:spLocks noChangeArrowheads="1"/>
            </p:cNvSpPr>
            <p:nvPr/>
          </p:nvSpPr>
          <p:spPr bwMode="auto">
            <a:xfrm>
              <a:off x="4322" y="1473"/>
              <a:ext cx="37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48" name="Rectangle 76"/>
            <p:cNvSpPr>
              <a:spLocks noChangeArrowheads="1"/>
            </p:cNvSpPr>
            <p:nvPr/>
          </p:nvSpPr>
          <p:spPr bwMode="auto">
            <a:xfrm>
              <a:off x="4274" y="1440"/>
              <a:ext cx="28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latin typeface="Verdana" pitchFamily="34" charset="0"/>
                </a:rPr>
                <a:t>I/O</a:t>
              </a:r>
            </a:p>
            <a:p>
              <a:pPr eaLnBrk="0" hangingPunct="0"/>
              <a:r>
                <a:rPr lang="en-US" sz="1400">
                  <a:latin typeface="Verdana" pitchFamily="34" charset="0"/>
                </a:rPr>
                <a:t>request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7549" name="Rectangle 77"/>
            <p:cNvSpPr>
              <a:spLocks noChangeArrowheads="1"/>
            </p:cNvSpPr>
            <p:nvPr/>
          </p:nvSpPr>
          <p:spPr bwMode="auto">
            <a:xfrm>
              <a:off x="5664" y="1392"/>
              <a:ext cx="28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50" name="Rectangle 78"/>
            <p:cNvSpPr>
              <a:spLocks noChangeArrowheads="1"/>
            </p:cNvSpPr>
            <p:nvPr/>
          </p:nvSpPr>
          <p:spPr bwMode="auto">
            <a:xfrm>
              <a:off x="5762" y="1440"/>
              <a:ext cx="18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latin typeface="Verdana" pitchFamily="34" charset="0"/>
                </a:rPr>
                <a:t>I/O</a:t>
              </a:r>
            </a:p>
            <a:p>
              <a:pPr eaLnBrk="0" hangingPunct="0"/>
              <a:r>
                <a:rPr lang="en-US" sz="1400">
                  <a:latin typeface="Verdana" pitchFamily="34" charset="0"/>
                </a:rPr>
                <a:t>reply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7551" name="Rectangle 79"/>
            <p:cNvSpPr>
              <a:spLocks noChangeArrowheads="1"/>
            </p:cNvSpPr>
            <p:nvPr/>
          </p:nvSpPr>
          <p:spPr bwMode="auto">
            <a:xfrm>
              <a:off x="4704" y="2496"/>
              <a:ext cx="960" cy="19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chemeClr val="bg2"/>
                  </a:solidFill>
                  <a:latin typeface="Arial" charset="0"/>
                </a:rPr>
                <a:t>Hardware</a:t>
              </a:r>
            </a:p>
          </p:txBody>
        </p:sp>
        <p:sp>
          <p:nvSpPr>
            <p:cNvPr id="617552" name="Rectangle 80"/>
            <p:cNvSpPr>
              <a:spLocks noChangeArrowheads="1"/>
            </p:cNvSpPr>
            <p:nvPr/>
          </p:nvSpPr>
          <p:spPr bwMode="auto">
            <a:xfrm>
              <a:off x="4704" y="2304"/>
              <a:ext cx="96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chemeClr val="bg2"/>
                  </a:solidFill>
                  <a:latin typeface="Arial" charset="0"/>
                </a:rPr>
                <a:t>Interrupt handler</a:t>
              </a:r>
            </a:p>
          </p:txBody>
        </p:sp>
        <p:sp>
          <p:nvSpPr>
            <p:cNvPr id="617553" name="Rectangle 81"/>
            <p:cNvSpPr>
              <a:spLocks noChangeArrowheads="1"/>
            </p:cNvSpPr>
            <p:nvPr/>
          </p:nvSpPr>
          <p:spPr bwMode="auto">
            <a:xfrm>
              <a:off x="4704" y="2112"/>
              <a:ext cx="96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chemeClr val="bg2"/>
                  </a:solidFill>
                  <a:latin typeface="Arial" charset="0"/>
                </a:rPr>
                <a:t>Device drivers</a:t>
              </a:r>
            </a:p>
          </p:txBody>
        </p:sp>
        <p:sp>
          <p:nvSpPr>
            <p:cNvPr id="617554" name="Rectangle 82"/>
            <p:cNvSpPr>
              <a:spLocks noChangeArrowheads="1"/>
            </p:cNvSpPr>
            <p:nvPr/>
          </p:nvSpPr>
          <p:spPr bwMode="auto">
            <a:xfrm>
              <a:off x="4704" y="1920"/>
              <a:ext cx="96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chemeClr val="bg2"/>
                  </a:solidFill>
                  <a:latin typeface="Arial" charset="0"/>
                </a:rPr>
                <a:t>Device-independent</a:t>
              </a:r>
            </a:p>
            <a:p>
              <a:pPr algn="ctr" eaLnBrk="0" hangingPunct="0"/>
              <a:r>
                <a:rPr lang="en-US" sz="1800">
                  <a:solidFill>
                    <a:schemeClr val="bg2"/>
                  </a:solidFill>
                  <a:latin typeface="Arial" charset="0"/>
                </a:rPr>
                <a:t>software</a:t>
              </a:r>
            </a:p>
          </p:txBody>
        </p:sp>
        <p:sp>
          <p:nvSpPr>
            <p:cNvPr id="617555" name="Rectangle 83"/>
            <p:cNvSpPr>
              <a:spLocks noChangeArrowheads="1"/>
            </p:cNvSpPr>
            <p:nvPr/>
          </p:nvSpPr>
          <p:spPr bwMode="auto">
            <a:xfrm>
              <a:off x="4704" y="1728"/>
              <a:ext cx="960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chemeClr val="bg2"/>
                  </a:solidFill>
                  <a:latin typeface="Arial" charset="0"/>
                </a:rPr>
                <a:t>User process</a:t>
              </a:r>
            </a:p>
          </p:txBody>
        </p:sp>
        <p:sp>
          <p:nvSpPr>
            <p:cNvPr id="617556" name="Line 84"/>
            <p:cNvSpPr>
              <a:spLocks noChangeShapeType="1"/>
            </p:cNvSpPr>
            <p:nvPr/>
          </p:nvSpPr>
          <p:spPr bwMode="auto">
            <a:xfrm>
              <a:off x="4656" y="1680"/>
              <a:ext cx="96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57" name="Line 85"/>
            <p:cNvSpPr>
              <a:spLocks noChangeShapeType="1"/>
            </p:cNvSpPr>
            <p:nvPr/>
          </p:nvSpPr>
          <p:spPr bwMode="auto">
            <a:xfrm flipH="1">
              <a:off x="5616" y="1632"/>
              <a:ext cx="96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58" name="Line 86"/>
            <p:cNvSpPr>
              <a:spLocks noChangeShapeType="1"/>
            </p:cNvSpPr>
            <p:nvPr/>
          </p:nvSpPr>
          <p:spPr bwMode="auto">
            <a:xfrm>
              <a:off x="4754" y="1824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59" name="Line 87"/>
            <p:cNvSpPr>
              <a:spLocks noChangeShapeType="1"/>
            </p:cNvSpPr>
            <p:nvPr/>
          </p:nvSpPr>
          <p:spPr bwMode="auto">
            <a:xfrm>
              <a:off x="4754" y="2208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60" name="Line 88"/>
            <p:cNvSpPr>
              <a:spLocks noChangeShapeType="1"/>
            </p:cNvSpPr>
            <p:nvPr/>
          </p:nvSpPr>
          <p:spPr bwMode="auto">
            <a:xfrm flipV="1">
              <a:off x="5618" y="240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61" name="Line 89"/>
            <p:cNvSpPr>
              <a:spLocks noChangeShapeType="1"/>
            </p:cNvSpPr>
            <p:nvPr/>
          </p:nvSpPr>
          <p:spPr bwMode="auto">
            <a:xfrm flipV="1">
              <a:off x="5618" y="196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ChangeArrowheads="1"/>
          </p:cNvSpPr>
          <p:nvPr/>
        </p:nvSpPr>
        <p:spPr bwMode="auto">
          <a:xfrm>
            <a:off x="400050" y="381000"/>
            <a:ext cx="87439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r>
              <a:rPr lang="en-US" sz="4400">
                <a:solidFill>
                  <a:schemeClr val="tx2"/>
                </a:solidFill>
                <a:latin typeface="Arial" charset="0"/>
              </a:rPr>
              <a:t>Penerapan SD pada OS</a:t>
            </a:r>
            <a:endParaRPr lang="en-US">
              <a:solidFill>
                <a:schemeClr val="tx2"/>
              </a:solidFill>
              <a:latin typeface=".VnArial" pitchFamily="34" charset="0"/>
            </a:endParaRPr>
          </a:p>
        </p:txBody>
      </p:sp>
      <p:grpSp>
        <p:nvGrpSpPr>
          <p:cNvPr id="618532" name="Group 36"/>
          <p:cNvGrpSpPr>
            <a:grpSpLocks/>
          </p:cNvGrpSpPr>
          <p:nvPr/>
        </p:nvGrpSpPr>
        <p:grpSpPr bwMode="auto">
          <a:xfrm>
            <a:off x="1143000" y="1905000"/>
            <a:ext cx="7467600" cy="3832225"/>
            <a:chOff x="3040" y="1529"/>
            <a:chExt cx="2976" cy="1770"/>
          </a:xfrm>
        </p:grpSpPr>
        <p:sp>
          <p:nvSpPr>
            <p:cNvPr id="618533" name="Rectangle 37"/>
            <p:cNvSpPr>
              <a:spLocks noChangeArrowheads="1"/>
            </p:cNvSpPr>
            <p:nvPr/>
          </p:nvSpPr>
          <p:spPr bwMode="auto">
            <a:xfrm>
              <a:off x="3699" y="1945"/>
              <a:ext cx="309" cy="84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8534" name="Rectangle 38"/>
            <p:cNvSpPr>
              <a:spLocks noChangeArrowheads="1"/>
            </p:cNvSpPr>
            <p:nvPr/>
          </p:nvSpPr>
          <p:spPr bwMode="auto">
            <a:xfrm>
              <a:off x="4368" y="1776"/>
              <a:ext cx="670" cy="118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8535" name="Rectangle 39"/>
            <p:cNvSpPr>
              <a:spLocks noChangeArrowheads="1"/>
            </p:cNvSpPr>
            <p:nvPr/>
          </p:nvSpPr>
          <p:spPr bwMode="auto">
            <a:xfrm>
              <a:off x="4369" y="2202"/>
              <a:ext cx="670" cy="16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chemeClr val="hlink"/>
                  </a:solidFill>
                  <a:latin typeface="Arial" charset="0"/>
                </a:rPr>
                <a:t>Interrupt</a:t>
              </a:r>
              <a:r>
                <a:rPr lang="en-US" sz="2000">
                  <a:solidFill>
                    <a:schemeClr val="hlink"/>
                  </a:solidFill>
                  <a:latin typeface="Arial" charset="0"/>
                </a:rPr>
                <a:t> </a:t>
              </a:r>
              <a:r>
                <a:rPr lang="en-US" sz="1600">
                  <a:solidFill>
                    <a:schemeClr val="hlink"/>
                  </a:solidFill>
                  <a:latin typeface="Arial" charset="0"/>
                </a:rPr>
                <a:t>Vector</a:t>
              </a:r>
            </a:p>
          </p:txBody>
        </p:sp>
        <p:sp>
          <p:nvSpPr>
            <p:cNvPr id="618536" name="Rectangle 40"/>
            <p:cNvSpPr>
              <a:spLocks noChangeArrowheads="1"/>
            </p:cNvSpPr>
            <p:nvPr/>
          </p:nvSpPr>
          <p:spPr bwMode="auto">
            <a:xfrm>
              <a:off x="5398" y="2199"/>
              <a:ext cx="618" cy="11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latin typeface="Arial" charset="0"/>
                </a:rPr>
                <a:t>Interrupt</a:t>
              </a:r>
            </a:p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latin typeface="Arial" charset="0"/>
                </a:rPr>
                <a:t>Handling</a:t>
              </a:r>
            </a:p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latin typeface="Arial" charset="0"/>
                </a:rPr>
                <a:t>Procedure</a:t>
              </a:r>
            </a:p>
          </p:txBody>
        </p:sp>
        <p:sp>
          <p:nvSpPr>
            <p:cNvPr id="618537" name="Line 41"/>
            <p:cNvSpPr>
              <a:spLocks noChangeShapeType="1"/>
            </p:cNvSpPr>
            <p:nvPr/>
          </p:nvSpPr>
          <p:spPr bwMode="auto">
            <a:xfrm>
              <a:off x="4008" y="228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8" name="Line 42"/>
            <p:cNvSpPr>
              <a:spLocks noChangeShapeType="1"/>
            </p:cNvSpPr>
            <p:nvPr/>
          </p:nvSpPr>
          <p:spPr bwMode="auto">
            <a:xfrm>
              <a:off x="5038" y="228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9" name="Text Box 43"/>
            <p:cNvSpPr txBox="1">
              <a:spLocks noChangeArrowheads="1"/>
            </p:cNvSpPr>
            <p:nvPr/>
          </p:nvSpPr>
          <p:spPr bwMode="auto">
            <a:xfrm>
              <a:off x="3566" y="1720"/>
              <a:ext cx="529" cy="18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latin typeface="Arial" charset="0"/>
                </a:rPr>
                <a:t>Processor</a:t>
              </a:r>
              <a:endParaRPr lang="en-US" sz="2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8540" name="Text Box 44"/>
            <p:cNvSpPr txBox="1">
              <a:spLocks noChangeArrowheads="1"/>
            </p:cNvSpPr>
            <p:nvPr/>
          </p:nvSpPr>
          <p:spPr bwMode="auto">
            <a:xfrm>
              <a:off x="4240" y="1529"/>
              <a:ext cx="731" cy="18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hlink"/>
                  </a:solidFill>
                  <a:latin typeface="Arial" charset="0"/>
                </a:rPr>
                <a:t>Interrupt Table</a:t>
              </a:r>
              <a:endParaRPr lang="en-US" sz="2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8541" name="Line 45"/>
            <p:cNvSpPr>
              <a:spLocks noChangeShapeType="1"/>
            </p:cNvSpPr>
            <p:nvPr/>
          </p:nvSpPr>
          <p:spPr bwMode="auto">
            <a:xfrm>
              <a:off x="3390" y="2538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2" name="Text Box 46"/>
            <p:cNvSpPr txBox="1">
              <a:spLocks noChangeArrowheads="1"/>
            </p:cNvSpPr>
            <p:nvPr/>
          </p:nvSpPr>
          <p:spPr bwMode="auto">
            <a:xfrm>
              <a:off x="3040" y="2100"/>
              <a:ext cx="450" cy="32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hlink"/>
                  </a:solidFill>
                  <a:latin typeface="Arial" charset="0"/>
                </a:rPr>
                <a:t>Interrupt</a:t>
              </a:r>
            </a:p>
            <a:p>
              <a:pPr eaLnBrk="0" hangingPunct="0"/>
              <a:r>
                <a:rPr lang="en-US" sz="2000">
                  <a:solidFill>
                    <a:schemeClr val="hlink"/>
                  </a:solidFill>
                  <a:latin typeface="Arial" charset="0"/>
                </a:rPr>
                <a:t>Request</a:t>
              </a:r>
            </a:p>
          </p:txBody>
        </p:sp>
        <p:sp>
          <p:nvSpPr>
            <p:cNvPr id="618543" name="Line 47"/>
            <p:cNvSpPr>
              <a:spLocks noChangeShapeType="1"/>
            </p:cNvSpPr>
            <p:nvPr/>
          </p:nvSpPr>
          <p:spPr bwMode="auto">
            <a:xfrm>
              <a:off x="4729" y="2538"/>
              <a:ext cx="0" cy="33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400050" y="457200"/>
            <a:ext cx="8743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r>
              <a:rPr lang="en-US" sz="4400">
                <a:solidFill>
                  <a:schemeClr val="tx2"/>
                </a:solidFill>
                <a:latin typeface="Arial" charset="0"/>
              </a:rPr>
              <a:t>Penerapan SD pada OS</a:t>
            </a:r>
            <a:endParaRPr lang="en-US">
              <a:solidFill>
                <a:schemeClr val="tx2"/>
              </a:solidFill>
              <a:latin typeface=".VnArial" pitchFamily="34" charset="0"/>
            </a:endParaRPr>
          </a:p>
        </p:txBody>
      </p:sp>
      <p:sp>
        <p:nvSpPr>
          <p:cNvPr id="61953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3200400" cy="5029200"/>
          </a:xfrm>
          <a:noFill/>
          <a:ln/>
        </p:spPr>
        <p:txBody>
          <a:bodyPr lIns="92075" tIns="46038" rIns="92075" bIns="46038"/>
          <a:lstStyle/>
          <a:p>
            <a:r>
              <a:rPr lang="en-US" sz="1800"/>
              <a:t>Virtual Memory Concept</a:t>
            </a:r>
          </a:p>
          <a:p>
            <a:pPr lvl="1">
              <a:buFont typeface="Symbol" pitchFamily="18" charset="2"/>
              <a:buChar char="-"/>
            </a:pPr>
            <a:r>
              <a:rPr lang="en-US" sz="1600"/>
              <a:t>allows execution of user programs that are</a:t>
            </a:r>
            <a:r>
              <a:rPr lang="en-US" sz="1600" i="1"/>
              <a:t> partially</a:t>
            </a:r>
            <a:r>
              <a:rPr lang="en-US" sz="1600"/>
              <a:t> in system memory</a:t>
            </a:r>
          </a:p>
          <a:p>
            <a:pPr lvl="1">
              <a:buFont typeface="Symbol" pitchFamily="18" charset="2"/>
              <a:buChar char="-"/>
            </a:pPr>
            <a:r>
              <a:rPr lang="en-US" sz="1600"/>
              <a:t>Implementation as demand paging: part of user program as page is loaded into memory when needed</a:t>
            </a:r>
          </a:p>
          <a:p>
            <a:pPr lvl="1">
              <a:buFont typeface="Symbol" pitchFamily="18" charset="2"/>
              <a:buChar char="-"/>
            </a:pPr>
            <a:r>
              <a:rPr lang="en-US" sz="1600"/>
              <a:t>Swapping: only those pages that’ll be used before program swapped out again are swapped in</a:t>
            </a:r>
          </a:p>
          <a:p>
            <a:pPr lvl="1">
              <a:buFont typeface="Symbol" pitchFamily="18" charset="2"/>
              <a:buChar char="-"/>
            </a:pPr>
            <a:r>
              <a:rPr lang="en-US" sz="1600"/>
              <a:t>Significant effect on system performance (access time depends on the page fault rate)</a:t>
            </a:r>
          </a:p>
          <a:p>
            <a:endParaRPr lang="en-US" sz="1800"/>
          </a:p>
        </p:txBody>
      </p:sp>
      <p:grpSp>
        <p:nvGrpSpPr>
          <p:cNvPr id="619537" name="Group 17"/>
          <p:cNvGrpSpPr>
            <a:grpSpLocks/>
          </p:cNvGrpSpPr>
          <p:nvPr/>
        </p:nvGrpSpPr>
        <p:grpSpPr bwMode="auto">
          <a:xfrm>
            <a:off x="3162300" y="1447800"/>
            <a:ext cx="5867400" cy="4806950"/>
            <a:chOff x="2544" y="1488"/>
            <a:chExt cx="3696" cy="2111"/>
          </a:xfrm>
        </p:grpSpPr>
        <p:sp>
          <p:nvSpPr>
            <p:cNvPr id="619538" name="Rectangle 18"/>
            <p:cNvSpPr>
              <a:spLocks noChangeArrowheads="1"/>
            </p:cNvSpPr>
            <p:nvPr/>
          </p:nvSpPr>
          <p:spPr bwMode="auto">
            <a:xfrm>
              <a:off x="2768" y="1625"/>
              <a:ext cx="392" cy="1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19539" name="Rectangle 19"/>
            <p:cNvSpPr>
              <a:spLocks noChangeArrowheads="1"/>
            </p:cNvSpPr>
            <p:nvPr/>
          </p:nvSpPr>
          <p:spPr bwMode="auto">
            <a:xfrm>
              <a:off x="2768" y="1762"/>
              <a:ext cx="392" cy="1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19540" name="Rectangle 20"/>
            <p:cNvSpPr>
              <a:spLocks noChangeArrowheads="1"/>
            </p:cNvSpPr>
            <p:nvPr/>
          </p:nvSpPr>
          <p:spPr bwMode="auto">
            <a:xfrm>
              <a:off x="2768" y="1899"/>
              <a:ext cx="392" cy="1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19541" name="Rectangle 21"/>
            <p:cNvSpPr>
              <a:spLocks noChangeArrowheads="1"/>
            </p:cNvSpPr>
            <p:nvPr/>
          </p:nvSpPr>
          <p:spPr bwMode="auto">
            <a:xfrm>
              <a:off x="2768" y="2036"/>
              <a:ext cx="392" cy="13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19542" name="Rectangle 22"/>
            <p:cNvSpPr>
              <a:spLocks noChangeArrowheads="1"/>
            </p:cNvSpPr>
            <p:nvPr/>
          </p:nvSpPr>
          <p:spPr bwMode="auto">
            <a:xfrm>
              <a:off x="2768" y="2173"/>
              <a:ext cx="392" cy="1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19543" name="Rectangle 23"/>
            <p:cNvSpPr>
              <a:spLocks noChangeArrowheads="1"/>
            </p:cNvSpPr>
            <p:nvPr/>
          </p:nvSpPr>
          <p:spPr bwMode="auto">
            <a:xfrm>
              <a:off x="2768" y="2309"/>
              <a:ext cx="392" cy="1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9544" name="Rectangle 24"/>
            <p:cNvSpPr>
              <a:spLocks noChangeArrowheads="1"/>
            </p:cNvSpPr>
            <p:nvPr/>
          </p:nvSpPr>
          <p:spPr bwMode="auto">
            <a:xfrm>
              <a:off x="2768" y="2446"/>
              <a:ext cx="392" cy="1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19545" name="Rectangle 25"/>
            <p:cNvSpPr>
              <a:spLocks noChangeArrowheads="1"/>
            </p:cNvSpPr>
            <p:nvPr/>
          </p:nvSpPr>
          <p:spPr bwMode="auto">
            <a:xfrm>
              <a:off x="2768" y="2583"/>
              <a:ext cx="392" cy="1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19546" name="Text Box 26"/>
            <p:cNvSpPr txBox="1">
              <a:spLocks noChangeArrowheads="1"/>
            </p:cNvSpPr>
            <p:nvPr/>
          </p:nvSpPr>
          <p:spPr bwMode="auto">
            <a:xfrm>
              <a:off x="2607" y="1781"/>
              <a:ext cx="1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4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5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6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7</a:t>
              </a:r>
              <a:endParaRPr lang="en-US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47" name="Rectangle 27"/>
            <p:cNvSpPr>
              <a:spLocks noChangeArrowheads="1"/>
            </p:cNvSpPr>
            <p:nvPr/>
          </p:nvSpPr>
          <p:spPr bwMode="auto">
            <a:xfrm>
              <a:off x="3664" y="2104"/>
              <a:ext cx="224" cy="1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9548" name="Rectangle 28"/>
            <p:cNvSpPr>
              <a:spLocks noChangeArrowheads="1"/>
            </p:cNvSpPr>
            <p:nvPr/>
          </p:nvSpPr>
          <p:spPr bwMode="auto">
            <a:xfrm>
              <a:off x="3888" y="2104"/>
              <a:ext cx="168" cy="1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619549" name="Rectangle 29"/>
            <p:cNvSpPr>
              <a:spLocks noChangeArrowheads="1"/>
            </p:cNvSpPr>
            <p:nvPr/>
          </p:nvSpPr>
          <p:spPr bwMode="auto">
            <a:xfrm>
              <a:off x="3664" y="2241"/>
              <a:ext cx="224" cy="1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50" name="Rectangle 30"/>
            <p:cNvSpPr>
              <a:spLocks noChangeArrowheads="1"/>
            </p:cNvSpPr>
            <p:nvPr/>
          </p:nvSpPr>
          <p:spPr bwMode="auto">
            <a:xfrm>
              <a:off x="3888" y="2241"/>
              <a:ext cx="168" cy="1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inv</a:t>
              </a:r>
            </a:p>
          </p:txBody>
        </p:sp>
        <p:sp>
          <p:nvSpPr>
            <p:cNvPr id="619551" name="Rectangle 31"/>
            <p:cNvSpPr>
              <a:spLocks noChangeArrowheads="1"/>
            </p:cNvSpPr>
            <p:nvPr/>
          </p:nvSpPr>
          <p:spPr bwMode="auto">
            <a:xfrm>
              <a:off x="3664" y="2378"/>
              <a:ext cx="224" cy="1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19552" name="Rectangle 32"/>
            <p:cNvSpPr>
              <a:spLocks noChangeArrowheads="1"/>
            </p:cNvSpPr>
            <p:nvPr/>
          </p:nvSpPr>
          <p:spPr bwMode="auto">
            <a:xfrm>
              <a:off x="3888" y="2378"/>
              <a:ext cx="168" cy="1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619553" name="Rectangle 33"/>
            <p:cNvSpPr>
              <a:spLocks noChangeArrowheads="1"/>
            </p:cNvSpPr>
            <p:nvPr/>
          </p:nvSpPr>
          <p:spPr bwMode="auto">
            <a:xfrm>
              <a:off x="3664" y="2515"/>
              <a:ext cx="224" cy="1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54" name="Rectangle 34"/>
            <p:cNvSpPr>
              <a:spLocks noChangeArrowheads="1"/>
            </p:cNvSpPr>
            <p:nvPr/>
          </p:nvSpPr>
          <p:spPr bwMode="auto">
            <a:xfrm>
              <a:off x="3888" y="2515"/>
              <a:ext cx="168" cy="1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inv</a:t>
              </a:r>
            </a:p>
          </p:txBody>
        </p:sp>
        <p:sp>
          <p:nvSpPr>
            <p:cNvPr id="619555" name="Rectangle 35"/>
            <p:cNvSpPr>
              <a:spLocks noChangeArrowheads="1"/>
            </p:cNvSpPr>
            <p:nvPr/>
          </p:nvSpPr>
          <p:spPr bwMode="auto">
            <a:xfrm>
              <a:off x="3664" y="2652"/>
              <a:ext cx="224" cy="1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56" name="Rectangle 36"/>
            <p:cNvSpPr>
              <a:spLocks noChangeArrowheads="1"/>
            </p:cNvSpPr>
            <p:nvPr/>
          </p:nvSpPr>
          <p:spPr bwMode="auto">
            <a:xfrm>
              <a:off x="3888" y="2652"/>
              <a:ext cx="168" cy="1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inv</a:t>
              </a:r>
            </a:p>
          </p:txBody>
        </p:sp>
        <p:sp>
          <p:nvSpPr>
            <p:cNvPr id="619557" name="Rectangle 37"/>
            <p:cNvSpPr>
              <a:spLocks noChangeArrowheads="1"/>
            </p:cNvSpPr>
            <p:nvPr/>
          </p:nvSpPr>
          <p:spPr bwMode="auto">
            <a:xfrm>
              <a:off x="3664" y="2789"/>
              <a:ext cx="224" cy="1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19558" name="Rectangle 38"/>
            <p:cNvSpPr>
              <a:spLocks noChangeArrowheads="1"/>
            </p:cNvSpPr>
            <p:nvPr/>
          </p:nvSpPr>
          <p:spPr bwMode="auto">
            <a:xfrm>
              <a:off x="3888" y="2789"/>
              <a:ext cx="168" cy="1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619559" name="Rectangle 39"/>
            <p:cNvSpPr>
              <a:spLocks noChangeArrowheads="1"/>
            </p:cNvSpPr>
            <p:nvPr/>
          </p:nvSpPr>
          <p:spPr bwMode="auto">
            <a:xfrm>
              <a:off x="3664" y="2926"/>
              <a:ext cx="224" cy="1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60" name="Rectangle 40"/>
            <p:cNvSpPr>
              <a:spLocks noChangeArrowheads="1"/>
            </p:cNvSpPr>
            <p:nvPr/>
          </p:nvSpPr>
          <p:spPr bwMode="auto">
            <a:xfrm>
              <a:off x="3888" y="2926"/>
              <a:ext cx="168" cy="1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inv</a:t>
              </a:r>
            </a:p>
          </p:txBody>
        </p:sp>
        <p:sp>
          <p:nvSpPr>
            <p:cNvPr id="619561" name="Rectangle 41"/>
            <p:cNvSpPr>
              <a:spLocks noChangeArrowheads="1"/>
            </p:cNvSpPr>
            <p:nvPr/>
          </p:nvSpPr>
          <p:spPr bwMode="auto">
            <a:xfrm>
              <a:off x="3664" y="3063"/>
              <a:ext cx="224" cy="1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62" name="Rectangle 42"/>
            <p:cNvSpPr>
              <a:spLocks noChangeArrowheads="1"/>
            </p:cNvSpPr>
            <p:nvPr/>
          </p:nvSpPr>
          <p:spPr bwMode="auto">
            <a:xfrm>
              <a:off x="3888" y="3063"/>
              <a:ext cx="168" cy="13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inv</a:t>
              </a:r>
            </a:p>
          </p:txBody>
        </p:sp>
        <p:sp>
          <p:nvSpPr>
            <p:cNvPr id="619563" name="Text Box 43"/>
            <p:cNvSpPr txBox="1">
              <a:spLocks noChangeArrowheads="1"/>
            </p:cNvSpPr>
            <p:nvPr/>
          </p:nvSpPr>
          <p:spPr bwMode="auto">
            <a:xfrm>
              <a:off x="3503" y="2273"/>
              <a:ext cx="172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2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92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92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  <a:p>
              <a:pPr algn="ctr" eaLnBrk="0" hangingPunct="0">
                <a:lnSpc>
                  <a:spcPct val="92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</a:p>
            <a:p>
              <a:pPr algn="ctr" eaLnBrk="0" hangingPunct="0">
                <a:lnSpc>
                  <a:spcPct val="92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4</a:t>
              </a:r>
            </a:p>
            <a:p>
              <a:pPr algn="ctr" eaLnBrk="0" hangingPunct="0">
                <a:lnSpc>
                  <a:spcPct val="92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5</a:t>
              </a:r>
            </a:p>
            <a:p>
              <a:pPr algn="ctr" eaLnBrk="0" hangingPunct="0">
                <a:lnSpc>
                  <a:spcPct val="92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6</a:t>
              </a:r>
            </a:p>
            <a:p>
              <a:pPr algn="ctr" eaLnBrk="0" hangingPunct="0">
                <a:lnSpc>
                  <a:spcPct val="92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19564" name="Rectangle 44"/>
            <p:cNvSpPr>
              <a:spLocks noChangeArrowheads="1"/>
            </p:cNvSpPr>
            <p:nvPr/>
          </p:nvSpPr>
          <p:spPr bwMode="auto">
            <a:xfrm>
              <a:off x="4616" y="1488"/>
              <a:ext cx="392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65" name="Rectangle 45"/>
            <p:cNvSpPr>
              <a:spLocks noChangeArrowheads="1"/>
            </p:cNvSpPr>
            <p:nvPr/>
          </p:nvSpPr>
          <p:spPr bwMode="auto">
            <a:xfrm>
              <a:off x="4616" y="1625"/>
              <a:ext cx="392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66" name="Rectangle 46"/>
            <p:cNvSpPr>
              <a:spLocks noChangeArrowheads="1"/>
            </p:cNvSpPr>
            <p:nvPr/>
          </p:nvSpPr>
          <p:spPr bwMode="auto">
            <a:xfrm>
              <a:off x="4616" y="1762"/>
              <a:ext cx="392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67" name="Rectangle 47"/>
            <p:cNvSpPr>
              <a:spLocks noChangeArrowheads="1"/>
            </p:cNvSpPr>
            <p:nvPr/>
          </p:nvSpPr>
          <p:spPr bwMode="auto">
            <a:xfrm>
              <a:off x="4616" y="1899"/>
              <a:ext cx="392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68" name="Rectangle 48"/>
            <p:cNvSpPr>
              <a:spLocks noChangeArrowheads="1"/>
            </p:cNvSpPr>
            <p:nvPr/>
          </p:nvSpPr>
          <p:spPr bwMode="auto">
            <a:xfrm>
              <a:off x="4616" y="2036"/>
              <a:ext cx="392" cy="1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19569" name="Rectangle 49"/>
            <p:cNvSpPr>
              <a:spLocks noChangeArrowheads="1"/>
            </p:cNvSpPr>
            <p:nvPr/>
          </p:nvSpPr>
          <p:spPr bwMode="auto">
            <a:xfrm>
              <a:off x="4616" y="2173"/>
              <a:ext cx="392" cy="1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70" name="Rectangle 50"/>
            <p:cNvSpPr>
              <a:spLocks noChangeArrowheads="1"/>
            </p:cNvSpPr>
            <p:nvPr/>
          </p:nvSpPr>
          <p:spPr bwMode="auto">
            <a:xfrm>
              <a:off x="4616" y="2309"/>
              <a:ext cx="392" cy="1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19571" name="Rectangle 51"/>
            <p:cNvSpPr>
              <a:spLocks noChangeArrowheads="1"/>
            </p:cNvSpPr>
            <p:nvPr/>
          </p:nvSpPr>
          <p:spPr bwMode="auto">
            <a:xfrm>
              <a:off x="4616" y="2446"/>
              <a:ext cx="392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72" name="Rectangle 52"/>
            <p:cNvSpPr>
              <a:spLocks noChangeArrowheads="1"/>
            </p:cNvSpPr>
            <p:nvPr/>
          </p:nvSpPr>
          <p:spPr bwMode="auto">
            <a:xfrm>
              <a:off x="4616" y="2583"/>
              <a:ext cx="392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73" name="Rectangle 53"/>
            <p:cNvSpPr>
              <a:spLocks noChangeArrowheads="1"/>
            </p:cNvSpPr>
            <p:nvPr/>
          </p:nvSpPr>
          <p:spPr bwMode="auto">
            <a:xfrm>
              <a:off x="4616" y="2720"/>
              <a:ext cx="392" cy="1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9574" name="Rectangle 54"/>
            <p:cNvSpPr>
              <a:spLocks noChangeArrowheads="1"/>
            </p:cNvSpPr>
            <p:nvPr/>
          </p:nvSpPr>
          <p:spPr bwMode="auto">
            <a:xfrm>
              <a:off x="4616" y="2857"/>
              <a:ext cx="392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75" name="Rectangle 55"/>
            <p:cNvSpPr>
              <a:spLocks noChangeArrowheads="1"/>
            </p:cNvSpPr>
            <p:nvPr/>
          </p:nvSpPr>
          <p:spPr bwMode="auto">
            <a:xfrm>
              <a:off x="4616" y="2994"/>
              <a:ext cx="392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76" name="Rectangle 56"/>
            <p:cNvSpPr>
              <a:spLocks noChangeArrowheads="1"/>
            </p:cNvSpPr>
            <p:nvPr/>
          </p:nvSpPr>
          <p:spPr bwMode="auto">
            <a:xfrm>
              <a:off x="4616" y="3131"/>
              <a:ext cx="392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77" name="Rectangle 57"/>
            <p:cNvSpPr>
              <a:spLocks noChangeArrowheads="1"/>
            </p:cNvSpPr>
            <p:nvPr/>
          </p:nvSpPr>
          <p:spPr bwMode="auto">
            <a:xfrm>
              <a:off x="4616" y="3268"/>
              <a:ext cx="392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19578" name="Text Box 58"/>
            <p:cNvSpPr txBox="1">
              <a:spLocks noChangeArrowheads="1"/>
            </p:cNvSpPr>
            <p:nvPr/>
          </p:nvSpPr>
          <p:spPr bwMode="auto">
            <a:xfrm>
              <a:off x="4401" y="1825"/>
              <a:ext cx="228" cy="1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4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5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6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7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8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9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10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11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12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13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619579" name="AutoShape 59"/>
            <p:cNvSpPr>
              <a:spLocks noChangeArrowheads="1"/>
            </p:cNvSpPr>
            <p:nvPr/>
          </p:nvSpPr>
          <p:spPr bwMode="auto">
            <a:xfrm>
              <a:off x="5400" y="1830"/>
              <a:ext cx="840" cy="1369"/>
            </a:xfrm>
            <a:prstGeom prst="can">
              <a:avLst>
                <a:gd name="adj" fmla="val 40744"/>
              </a:avLst>
            </a:prstGeom>
            <a:solidFill>
              <a:srgbClr val="FFFFFF"/>
            </a:solidFill>
            <a:ln w="9525">
              <a:solidFill>
                <a:srgbClr val="33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80" name="Rectangle 60"/>
            <p:cNvSpPr>
              <a:spLocks noChangeArrowheads="1"/>
            </p:cNvSpPr>
            <p:nvPr/>
          </p:nvSpPr>
          <p:spPr bwMode="auto">
            <a:xfrm>
              <a:off x="5456" y="2446"/>
              <a:ext cx="168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81" name="Rectangle 61"/>
            <p:cNvSpPr>
              <a:spLocks noChangeArrowheads="1"/>
            </p:cNvSpPr>
            <p:nvPr/>
          </p:nvSpPr>
          <p:spPr bwMode="auto">
            <a:xfrm>
              <a:off x="5736" y="2446"/>
              <a:ext cx="168" cy="1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19582" name="Rectangle 62"/>
            <p:cNvSpPr>
              <a:spLocks noChangeArrowheads="1"/>
            </p:cNvSpPr>
            <p:nvPr/>
          </p:nvSpPr>
          <p:spPr bwMode="auto">
            <a:xfrm>
              <a:off x="6016" y="2446"/>
              <a:ext cx="168" cy="1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19583" name="Rectangle 63"/>
            <p:cNvSpPr>
              <a:spLocks noChangeArrowheads="1"/>
            </p:cNvSpPr>
            <p:nvPr/>
          </p:nvSpPr>
          <p:spPr bwMode="auto">
            <a:xfrm>
              <a:off x="5456" y="2652"/>
              <a:ext cx="168" cy="1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19584" name="Rectangle 64"/>
            <p:cNvSpPr>
              <a:spLocks noChangeArrowheads="1"/>
            </p:cNvSpPr>
            <p:nvPr/>
          </p:nvSpPr>
          <p:spPr bwMode="auto">
            <a:xfrm>
              <a:off x="5736" y="2652"/>
              <a:ext cx="168" cy="13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19585" name="Rectangle 65"/>
            <p:cNvSpPr>
              <a:spLocks noChangeArrowheads="1"/>
            </p:cNvSpPr>
            <p:nvPr/>
          </p:nvSpPr>
          <p:spPr bwMode="auto">
            <a:xfrm>
              <a:off x="6016" y="2652"/>
              <a:ext cx="168" cy="13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19586" name="Rectangle 66"/>
            <p:cNvSpPr>
              <a:spLocks noChangeArrowheads="1"/>
            </p:cNvSpPr>
            <p:nvPr/>
          </p:nvSpPr>
          <p:spPr bwMode="auto">
            <a:xfrm>
              <a:off x="5456" y="2857"/>
              <a:ext cx="168" cy="1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hlink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9587" name="Rectangle 67"/>
            <p:cNvSpPr>
              <a:spLocks noChangeArrowheads="1"/>
            </p:cNvSpPr>
            <p:nvPr/>
          </p:nvSpPr>
          <p:spPr bwMode="auto">
            <a:xfrm>
              <a:off x="5736" y="2857"/>
              <a:ext cx="168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88" name="Rectangle 68"/>
            <p:cNvSpPr>
              <a:spLocks noChangeArrowheads="1"/>
            </p:cNvSpPr>
            <p:nvPr/>
          </p:nvSpPr>
          <p:spPr bwMode="auto">
            <a:xfrm>
              <a:off x="6016" y="2857"/>
              <a:ext cx="168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89" name="Text Box 69"/>
            <p:cNvSpPr txBox="1">
              <a:spLocks noChangeArrowheads="1"/>
            </p:cNvSpPr>
            <p:nvPr/>
          </p:nvSpPr>
          <p:spPr bwMode="auto">
            <a:xfrm>
              <a:off x="3530" y="3249"/>
              <a:ext cx="64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chemeClr val="tx2"/>
                  </a:solidFill>
                  <a:latin typeface="Times New Roman" pitchFamily="18" charset="0"/>
                </a:rPr>
                <a:t>Page table</a:t>
              </a:r>
            </a:p>
          </p:txBody>
        </p:sp>
        <p:sp>
          <p:nvSpPr>
            <p:cNvPr id="619590" name="Text Box 70"/>
            <p:cNvSpPr txBox="1">
              <a:spLocks noChangeArrowheads="1"/>
            </p:cNvSpPr>
            <p:nvPr/>
          </p:nvSpPr>
          <p:spPr bwMode="auto">
            <a:xfrm>
              <a:off x="2544" y="2769"/>
              <a:ext cx="92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tx2"/>
                  </a:solidFill>
                  <a:latin typeface="Times New Roman" pitchFamily="18" charset="0"/>
                </a:rPr>
                <a:t>logical memory</a:t>
              </a:r>
            </a:p>
          </p:txBody>
        </p:sp>
        <p:sp>
          <p:nvSpPr>
            <p:cNvPr id="619591" name="Text Box 71"/>
            <p:cNvSpPr txBox="1">
              <a:spLocks noChangeArrowheads="1"/>
            </p:cNvSpPr>
            <p:nvPr/>
          </p:nvSpPr>
          <p:spPr bwMode="auto">
            <a:xfrm>
              <a:off x="4291" y="3452"/>
              <a:ext cx="100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chemeClr val="tx2"/>
                  </a:solidFill>
                  <a:latin typeface="Times New Roman" pitchFamily="18" charset="0"/>
                </a:rPr>
                <a:t>physical memory</a:t>
              </a:r>
            </a:p>
          </p:txBody>
        </p:sp>
        <p:sp>
          <p:nvSpPr>
            <p:cNvPr id="619592" name="Text Box 72"/>
            <p:cNvSpPr txBox="1">
              <a:spLocks noChangeArrowheads="1"/>
            </p:cNvSpPr>
            <p:nvPr/>
          </p:nvSpPr>
          <p:spPr bwMode="auto">
            <a:xfrm>
              <a:off x="5551" y="1606"/>
              <a:ext cx="533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chemeClr val="tx2"/>
                  </a:solidFill>
                  <a:latin typeface="Times New Roman" pitchFamily="18" charset="0"/>
                </a:rPr>
                <a:t>I/O disk</a:t>
              </a:r>
            </a:p>
          </p:txBody>
        </p:sp>
        <p:sp>
          <p:nvSpPr>
            <p:cNvPr id="619593" name="Text Box 73"/>
            <p:cNvSpPr txBox="1">
              <a:spLocks noChangeArrowheads="1"/>
            </p:cNvSpPr>
            <p:nvPr/>
          </p:nvSpPr>
          <p:spPr bwMode="auto">
            <a:xfrm>
              <a:off x="3718" y="1804"/>
              <a:ext cx="766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chemeClr val="tx2"/>
                  </a:solidFill>
                  <a:latin typeface="Times New Roman" pitchFamily="18" charset="0"/>
                </a:rPr>
                <a:t>valid/invalid</a:t>
              </a:r>
            </a:p>
          </p:txBody>
        </p:sp>
        <p:sp>
          <p:nvSpPr>
            <p:cNvPr id="619594" name="Line 74"/>
            <p:cNvSpPr>
              <a:spLocks noChangeShapeType="1"/>
            </p:cNvSpPr>
            <p:nvPr/>
          </p:nvSpPr>
          <p:spPr bwMode="auto">
            <a:xfrm flipH="1">
              <a:off x="4000" y="1967"/>
              <a:ext cx="112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95" name="Text Box 75"/>
            <p:cNvSpPr txBox="1">
              <a:spLocks noChangeArrowheads="1"/>
            </p:cNvSpPr>
            <p:nvPr/>
          </p:nvSpPr>
          <p:spPr bwMode="auto">
            <a:xfrm>
              <a:off x="3264" y="1567"/>
              <a:ext cx="868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tx2"/>
                  </a:solidFill>
                  <a:latin typeface="Times New Roman" pitchFamily="18" charset="0"/>
                </a:rPr>
                <a:t>Frame number</a:t>
              </a:r>
            </a:p>
          </p:txBody>
        </p:sp>
        <p:sp>
          <p:nvSpPr>
            <p:cNvPr id="619596" name="Line 76"/>
            <p:cNvSpPr>
              <a:spLocks noChangeShapeType="1"/>
            </p:cNvSpPr>
            <p:nvPr/>
          </p:nvSpPr>
          <p:spPr bwMode="auto">
            <a:xfrm>
              <a:off x="3608" y="1762"/>
              <a:ext cx="112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</a:t>
            </a:r>
          </a:p>
          <a:p>
            <a:r>
              <a:rPr lang="en-US"/>
              <a:t>Field</a:t>
            </a:r>
          </a:p>
          <a:p>
            <a:r>
              <a:rPr lang="en-US"/>
              <a:t>Record</a:t>
            </a:r>
          </a:p>
          <a:p>
            <a:r>
              <a:rPr lang="en-US"/>
              <a:t>File</a:t>
            </a:r>
          </a:p>
          <a:p>
            <a:r>
              <a:rPr lang="en-US"/>
              <a:t>Data 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d-ID">
                <a:latin typeface="Verdana" pitchFamily="34" charset="0"/>
              </a:rPr>
              <a:t>merupakan bagian data yang terkecil, dapat berupa karakter numerik, huruf ataupun karakter-karakter khusus (</a:t>
            </a:r>
            <a:r>
              <a:rPr lang="id-ID" i="1">
                <a:latin typeface="Verdana" pitchFamily="34" charset="0"/>
              </a:rPr>
              <a:t>special characters</a:t>
            </a:r>
            <a:r>
              <a:rPr lang="id-ID">
                <a:latin typeface="Verdana" pitchFamily="34" charset="0"/>
              </a:rPr>
              <a:t>) yg membentuk suatu item data / </a:t>
            </a:r>
            <a:r>
              <a:rPr lang="id-ID" i="1">
                <a:latin typeface="Verdana" pitchFamily="34" charset="0"/>
              </a:rPr>
              <a:t>field</a:t>
            </a:r>
            <a:r>
              <a:rPr lang="id-ID">
                <a:latin typeface="Verdana" pitchFamily="34" charset="0"/>
              </a:rPr>
              <a:t>.</a:t>
            </a:r>
            <a:endParaRPr lang="id-ID">
              <a:latin typeface="Verdana" pitchFamily="34" charset="0"/>
              <a:cs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id-ID" sz="2400">
                <a:latin typeface="Verdana" pitchFamily="34" charset="0"/>
              </a:rPr>
              <a:t>merepresentasikan suatu atribut dari </a:t>
            </a:r>
            <a:r>
              <a:rPr lang="id-ID" sz="2400" i="1">
                <a:latin typeface="Verdana" pitchFamily="34" charset="0"/>
              </a:rPr>
              <a:t>record</a:t>
            </a:r>
            <a:r>
              <a:rPr lang="id-ID" sz="2400">
                <a:latin typeface="Verdana" pitchFamily="34" charset="0"/>
              </a:rPr>
              <a:t> yang menunjukkan suatu item dari data, seperti misalnya nama, alamat dan lain sebagainya. Kumpulan dari </a:t>
            </a:r>
            <a:r>
              <a:rPr lang="id-ID" sz="2400" i="1">
                <a:latin typeface="Verdana" pitchFamily="34" charset="0"/>
              </a:rPr>
              <a:t>field</a:t>
            </a:r>
            <a:r>
              <a:rPr lang="id-ID" sz="2400">
                <a:latin typeface="Verdana" pitchFamily="34" charset="0"/>
              </a:rPr>
              <a:t> membentuk suatu </a:t>
            </a:r>
            <a:r>
              <a:rPr lang="id-ID" sz="2400" i="1">
                <a:latin typeface="Verdana" pitchFamily="34" charset="0"/>
              </a:rPr>
              <a:t>record</a:t>
            </a:r>
            <a:r>
              <a:rPr lang="id-ID" sz="2400">
                <a:latin typeface="Verdana" pitchFamily="34" charset="0"/>
              </a:rPr>
              <a:t>.</a:t>
            </a:r>
            <a:endParaRPr lang="id-ID" sz="240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id-ID" sz="2400" i="1">
                <a:latin typeface="Verdana" pitchFamily="34" charset="0"/>
              </a:rPr>
              <a:t>- field name</a:t>
            </a:r>
            <a:r>
              <a:rPr lang="id-ID" sz="2400">
                <a:latin typeface="Verdana" pitchFamily="34" charset="0"/>
              </a:rPr>
              <a:t>: harus diberi nama untuk membedakan </a:t>
            </a:r>
            <a:r>
              <a:rPr lang="id-ID" sz="2400" i="1">
                <a:latin typeface="Verdana" pitchFamily="34" charset="0"/>
              </a:rPr>
              <a:t>field</a:t>
            </a:r>
            <a:r>
              <a:rPr lang="id-ID" sz="2400">
                <a:latin typeface="Verdana" pitchFamily="34" charset="0"/>
              </a:rPr>
              <a:t> yang satu dengan lainnya</a:t>
            </a:r>
            <a:endParaRPr lang="id-ID" sz="240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id-ID" sz="2400" i="1">
                <a:latin typeface="Verdana" pitchFamily="34" charset="0"/>
              </a:rPr>
              <a:t>- field representation</a:t>
            </a:r>
            <a:r>
              <a:rPr lang="id-ID" sz="2400">
                <a:latin typeface="Verdana" pitchFamily="34" charset="0"/>
              </a:rPr>
              <a:t>: tipe </a:t>
            </a:r>
            <a:r>
              <a:rPr lang="id-ID" sz="2400" i="1">
                <a:latin typeface="Verdana" pitchFamily="34" charset="0"/>
              </a:rPr>
              <a:t>field</a:t>
            </a:r>
            <a:r>
              <a:rPr lang="id-ID" sz="2400">
                <a:latin typeface="Verdana" pitchFamily="34" charset="0"/>
              </a:rPr>
              <a:t> (karakter, teks, tanggal, angka, dsb), lebar </a:t>
            </a:r>
            <a:r>
              <a:rPr lang="id-ID" sz="2400" i="1">
                <a:latin typeface="Verdana" pitchFamily="34" charset="0"/>
              </a:rPr>
              <a:t>field</a:t>
            </a:r>
            <a:r>
              <a:rPr lang="id-ID" sz="2400">
                <a:latin typeface="Verdana" pitchFamily="34" charset="0"/>
              </a:rPr>
              <a:t> (ruang maksimum yang dapat diisi dengan karakter-karakter data).</a:t>
            </a:r>
            <a:endParaRPr lang="id-ID" sz="240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id-ID" sz="2400" i="1">
                <a:latin typeface="Verdana" pitchFamily="34" charset="0"/>
              </a:rPr>
              <a:t>- field value</a:t>
            </a:r>
            <a:r>
              <a:rPr lang="id-ID" sz="2400">
                <a:latin typeface="Verdana" pitchFamily="34" charset="0"/>
              </a:rPr>
              <a:t>: isi dari </a:t>
            </a:r>
            <a:r>
              <a:rPr lang="id-ID" sz="2400" i="1">
                <a:latin typeface="Verdana" pitchFamily="34" charset="0"/>
              </a:rPr>
              <a:t>field</a:t>
            </a:r>
            <a:r>
              <a:rPr lang="id-ID" sz="2400">
                <a:latin typeface="Verdana" pitchFamily="34" charset="0"/>
              </a:rPr>
              <a:t> untuk masing-masing </a:t>
            </a:r>
            <a:r>
              <a:rPr lang="id-ID" sz="2400" i="1">
                <a:latin typeface="Verdana" pitchFamily="34" charset="0"/>
              </a:rPr>
              <a:t>record</a:t>
            </a:r>
            <a:r>
              <a:rPr lang="id-ID" sz="2400">
                <a:latin typeface="Verdana" pitchFamily="34" charset="0"/>
              </a:rPr>
              <a:t>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>
                <a:latin typeface="Verdana" pitchFamily="34" charset="0"/>
                <a:cs typeface="Times New Roman" pitchFamily="18" charset="0"/>
              </a:rPr>
              <a:t>Kumpulan dari </a:t>
            </a:r>
            <a:r>
              <a:rPr lang="id-ID" i="1">
                <a:latin typeface="Verdana" pitchFamily="34" charset="0"/>
                <a:cs typeface="Times New Roman" pitchFamily="18" charset="0"/>
              </a:rPr>
              <a:t>field</a:t>
            </a:r>
            <a:r>
              <a:rPr lang="id-ID">
                <a:latin typeface="Verdana" pitchFamily="34" charset="0"/>
                <a:cs typeface="Times New Roman" pitchFamily="18" charset="0"/>
              </a:rPr>
              <a:t> membentuk suatu </a:t>
            </a:r>
            <a:r>
              <a:rPr lang="id-ID" i="1">
                <a:latin typeface="Verdana" pitchFamily="34" charset="0"/>
                <a:cs typeface="Times New Roman" pitchFamily="18" charset="0"/>
              </a:rPr>
              <a:t>record</a:t>
            </a:r>
            <a:r>
              <a:rPr lang="id-ID">
                <a:latin typeface="Verdana" pitchFamily="34" charset="0"/>
                <a:cs typeface="Times New Roman" pitchFamily="18" charset="0"/>
              </a:rPr>
              <a:t>.</a:t>
            </a:r>
          </a:p>
          <a:p>
            <a:r>
              <a:rPr lang="id-ID" i="1">
                <a:latin typeface="Verdana" pitchFamily="34" charset="0"/>
                <a:cs typeface="Times New Roman" pitchFamily="18" charset="0"/>
              </a:rPr>
              <a:t>Record</a:t>
            </a:r>
            <a:r>
              <a:rPr lang="id-ID">
                <a:latin typeface="Verdana" pitchFamily="34" charset="0"/>
                <a:cs typeface="Times New Roman" pitchFamily="18" charset="0"/>
              </a:rPr>
              <a:t> menggambarkan suatu unit data individu yang tertentu. Kumpulan dari </a:t>
            </a:r>
            <a:r>
              <a:rPr lang="id-ID" i="1">
                <a:latin typeface="Verdana" pitchFamily="34" charset="0"/>
                <a:cs typeface="Times New Roman" pitchFamily="18" charset="0"/>
              </a:rPr>
              <a:t>record</a:t>
            </a:r>
            <a:r>
              <a:rPr lang="id-ID">
                <a:latin typeface="Verdana" pitchFamily="34" charset="0"/>
                <a:cs typeface="Times New Roman" pitchFamily="18" charset="0"/>
              </a:rPr>
              <a:t> membentuk suatu </a:t>
            </a:r>
            <a:r>
              <a:rPr lang="id-ID" i="1">
                <a:latin typeface="Verdana" pitchFamily="34" charset="0"/>
                <a:cs typeface="Times New Roman" pitchFamily="18" charset="0"/>
              </a:rPr>
              <a:t>file</a:t>
            </a:r>
            <a:r>
              <a:rPr lang="id-ID">
                <a:latin typeface="Verdana" pitchFamily="34" charset="0"/>
                <a:cs typeface="Times New Roman" pitchFamily="18" charset="0"/>
              </a:rPr>
              <a:t>. Misalnya </a:t>
            </a:r>
            <a:r>
              <a:rPr lang="id-ID" i="1">
                <a:latin typeface="Verdana" pitchFamily="34" charset="0"/>
                <a:cs typeface="Times New Roman" pitchFamily="18" charset="0"/>
              </a:rPr>
              <a:t>file</a:t>
            </a:r>
            <a:r>
              <a:rPr lang="id-ID">
                <a:latin typeface="Verdana" pitchFamily="34" charset="0"/>
                <a:cs typeface="Times New Roman" pitchFamily="18" charset="0"/>
              </a:rPr>
              <a:t> personalia, tiap-tiap </a:t>
            </a:r>
            <a:r>
              <a:rPr lang="id-ID" i="1">
                <a:latin typeface="Verdana" pitchFamily="34" charset="0"/>
                <a:cs typeface="Times New Roman" pitchFamily="18" charset="0"/>
              </a:rPr>
              <a:t>record</a:t>
            </a:r>
            <a:r>
              <a:rPr lang="id-ID">
                <a:latin typeface="Verdana" pitchFamily="34" charset="0"/>
                <a:cs typeface="Times New Roman" pitchFamily="18" charset="0"/>
              </a:rPr>
              <a:t> dapat mewakili data tiap-tiap karyawan.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i="1">
                <a:latin typeface="Verdana" pitchFamily="34" charset="0"/>
                <a:cs typeface="Times New Roman" pitchFamily="18" charset="0"/>
              </a:rPr>
              <a:t>file </a:t>
            </a:r>
            <a:r>
              <a:rPr lang="id-ID">
                <a:latin typeface="Verdana" pitchFamily="34" charset="0"/>
                <a:cs typeface="Times New Roman" pitchFamily="18" charset="0"/>
              </a:rPr>
              <a:t>terdiri dari </a:t>
            </a:r>
            <a:r>
              <a:rPr lang="id-ID" i="1">
                <a:latin typeface="Verdana" pitchFamily="34" charset="0"/>
                <a:cs typeface="Times New Roman" pitchFamily="18" charset="0"/>
              </a:rPr>
              <a:t>record-record</a:t>
            </a:r>
            <a:r>
              <a:rPr lang="id-ID">
                <a:latin typeface="Verdana" pitchFamily="34" charset="0"/>
                <a:cs typeface="Times New Roman" pitchFamily="18" charset="0"/>
              </a:rPr>
              <a:t> yang menggambarkan satu kesatuan data yang sejenis. Misalnya </a:t>
            </a:r>
            <a:r>
              <a:rPr lang="id-ID" i="1">
                <a:latin typeface="Verdana" pitchFamily="34" charset="0"/>
                <a:cs typeface="Times New Roman" pitchFamily="18" charset="0"/>
              </a:rPr>
              <a:t>file</a:t>
            </a:r>
            <a:r>
              <a:rPr lang="id-ID">
                <a:latin typeface="Verdana" pitchFamily="34" charset="0"/>
                <a:cs typeface="Times New Roman" pitchFamily="18" charset="0"/>
              </a:rPr>
              <a:t> mata pelajaran berisi data tentang semua mata pelajaran yang ada.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>
                <a:latin typeface="Verdana" pitchFamily="34" charset="0"/>
                <a:cs typeface="Times New Roman" pitchFamily="18" charset="0"/>
              </a:rPr>
              <a:t>Kumpulan dari </a:t>
            </a:r>
            <a:r>
              <a:rPr lang="id-ID" i="1">
                <a:latin typeface="Verdana" pitchFamily="34" charset="0"/>
                <a:cs typeface="Times New Roman" pitchFamily="18" charset="0"/>
              </a:rPr>
              <a:t>file </a:t>
            </a:r>
            <a:r>
              <a:rPr lang="id-ID">
                <a:latin typeface="Verdana" pitchFamily="34" charset="0"/>
                <a:cs typeface="Times New Roman" pitchFamily="18" charset="0"/>
              </a:rPr>
              <a:t>/ tabel membentuk suatu basis data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File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1910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 Induk (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master 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)</a:t>
            </a:r>
            <a:endParaRPr lang="en-US" sz="2400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a.</a:t>
            </a:r>
            <a:r>
              <a:rPr lang="en-US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       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 induk acuan (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reference master file</a:t>
            </a:r>
            <a:endParaRPr lang="en-US" sz="2400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b.</a:t>
            </a:r>
            <a:r>
              <a:rPr lang="en-US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       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 induk dinamik (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dynamic master 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)</a:t>
            </a:r>
            <a:endParaRPr lang="en-US" sz="2400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 Transaksi (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transaction 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)</a:t>
            </a:r>
            <a:endParaRPr lang="en-US" sz="2400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 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input</a:t>
            </a:r>
            <a:endParaRPr lang="en-US" sz="2400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 Laporan (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Report 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)</a:t>
            </a:r>
            <a:endParaRPr lang="en-US" sz="2400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 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output file</a:t>
            </a:r>
            <a:endParaRPr lang="en-US" sz="2400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 Sejarah (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history 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)</a:t>
            </a:r>
            <a:endParaRPr lang="en-US" sz="2400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 arsip (archival file)</a:t>
            </a:r>
            <a:endParaRPr lang="en-US" sz="2400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File Pelindung (</a:t>
            </a:r>
            <a:r>
              <a:rPr lang="en-US" sz="2400" i="1">
                <a:solidFill>
                  <a:schemeClr val="folHlink"/>
                </a:solidFill>
                <a:latin typeface="Verdana" pitchFamily="34" charset="0"/>
              </a:rPr>
              <a:t>backup file</a:t>
            </a:r>
            <a:r>
              <a:rPr lang="en-US" sz="2400">
                <a:solidFill>
                  <a:schemeClr val="folHlink"/>
                </a:solidFill>
                <a:latin typeface="Verdan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6858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Coba sebutkan perangkat keras yang anda kenal ???</a:t>
            </a:r>
          </a:p>
        </p:txBody>
      </p:sp>
      <p:pic>
        <p:nvPicPr>
          <p:cNvPr id="602116" name="Picture 4" descr="pe01460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1693863"/>
            <a:ext cx="3051175" cy="3792537"/>
          </a:xfrm>
          <a:prstGeom prst="rect">
            <a:avLst/>
          </a:prstGeom>
          <a:noFill/>
        </p:spPr>
      </p:pic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2286000" y="5302250"/>
            <a:ext cx="6858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solidFill>
                  <a:srgbClr val="CC0000"/>
                </a:solidFill>
              </a:rPr>
              <a:t>Coba sebutkan perangkat keras yang akan datang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Komponen Basis Data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id-ID">
                <a:solidFill>
                  <a:schemeClr val="folHlink"/>
                </a:solidFill>
                <a:latin typeface="Verdana" pitchFamily="34" charset="0"/>
              </a:rPr>
              <a:t>Perangkat keras (</a:t>
            </a:r>
            <a:r>
              <a:rPr lang="id-ID" i="1">
                <a:solidFill>
                  <a:schemeClr val="folHlink"/>
                </a:solidFill>
                <a:latin typeface="Verdana" pitchFamily="34" charset="0"/>
              </a:rPr>
              <a:t>hardware</a:t>
            </a:r>
            <a:r>
              <a:rPr lang="id-ID">
                <a:solidFill>
                  <a:schemeClr val="folHlink"/>
                </a:solidFill>
                <a:latin typeface="Verdana" pitchFamily="34" charset="0"/>
              </a:rPr>
              <a:t>)</a:t>
            </a:r>
            <a:endParaRPr lang="id-ID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id-ID">
                <a:solidFill>
                  <a:schemeClr val="folHlink"/>
                </a:solidFill>
                <a:latin typeface="Verdana" pitchFamily="34" charset="0"/>
              </a:rPr>
              <a:t>Sistem operasi (</a:t>
            </a:r>
            <a:r>
              <a:rPr lang="id-ID" i="1">
                <a:solidFill>
                  <a:schemeClr val="folHlink"/>
                </a:solidFill>
                <a:latin typeface="Verdana" pitchFamily="34" charset="0"/>
              </a:rPr>
              <a:t>OS</a:t>
            </a:r>
            <a:endParaRPr lang="id-ID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id-ID">
                <a:solidFill>
                  <a:schemeClr val="folHlink"/>
                </a:solidFill>
                <a:latin typeface="Verdana" pitchFamily="34" charset="0"/>
              </a:rPr>
              <a:t>Basis data (</a:t>
            </a:r>
            <a:r>
              <a:rPr lang="id-ID" i="1">
                <a:solidFill>
                  <a:schemeClr val="folHlink"/>
                </a:solidFill>
                <a:latin typeface="Verdana" pitchFamily="34" charset="0"/>
              </a:rPr>
              <a:t>database</a:t>
            </a:r>
            <a:r>
              <a:rPr lang="id-ID">
                <a:solidFill>
                  <a:schemeClr val="folHlink"/>
                </a:solidFill>
                <a:latin typeface="Verdana" pitchFamily="34" charset="0"/>
              </a:rPr>
              <a:t>)</a:t>
            </a:r>
            <a:endParaRPr lang="id-ID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id-ID">
                <a:solidFill>
                  <a:schemeClr val="folHlink"/>
                </a:solidFill>
                <a:latin typeface="Verdana" pitchFamily="34" charset="0"/>
              </a:rPr>
              <a:t>Sistem pengelola basis data (DBMS)</a:t>
            </a:r>
            <a:endParaRPr lang="id-ID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id-ID">
                <a:solidFill>
                  <a:schemeClr val="folHlink"/>
                </a:solidFill>
                <a:latin typeface="Verdana" pitchFamily="34" charset="0"/>
              </a:rPr>
              <a:t>Pemakai (</a:t>
            </a:r>
            <a:r>
              <a:rPr lang="id-ID" i="1">
                <a:solidFill>
                  <a:schemeClr val="folHlink"/>
                </a:solidFill>
                <a:latin typeface="Verdana" pitchFamily="34" charset="0"/>
              </a:rPr>
              <a:t>user</a:t>
            </a:r>
            <a:r>
              <a:rPr lang="id-ID">
                <a:solidFill>
                  <a:schemeClr val="folHlink"/>
                </a:solidFill>
                <a:latin typeface="Verdana" pitchFamily="34" charset="0"/>
              </a:rPr>
              <a:t>)</a:t>
            </a:r>
            <a:endParaRPr lang="id-ID">
              <a:solidFill>
                <a:schemeClr val="folHlink"/>
              </a:solidFill>
              <a:latin typeface="Verdana" pitchFamily="34" charset="0"/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id-ID">
                <a:solidFill>
                  <a:schemeClr val="folHlink"/>
                </a:solidFill>
                <a:latin typeface="Verdana" pitchFamily="34" charset="0"/>
                <a:cs typeface="Times New Roman" pitchFamily="18" charset="0"/>
              </a:rPr>
              <a:t>Aplikasi lain (</a:t>
            </a:r>
            <a:r>
              <a:rPr lang="id-ID" i="1">
                <a:solidFill>
                  <a:schemeClr val="folHlink"/>
                </a:solidFill>
                <a:latin typeface="Verdana" pitchFamily="34" charset="0"/>
                <a:cs typeface="Times New Roman" pitchFamily="18" charset="0"/>
              </a:rPr>
              <a:t>opsional</a:t>
            </a:r>
            <a:r>
              <a:rPr lang="id-ID">
                <a:solidFill>
                  <a:schemeClr val="folHlink"/>
                </a:solidFill>
                <a:latin typeface="Verdana" pitchFamily="34" charset="0"/>
                <a:cs typeface="Times New Roman" pitchFamily="18" charset="0"/>
              </a:rPr>
              <a:t>)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352" name="Picture 8" descr="bd06639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715000"/>
            <a:ext cx="2133600" cy="1841500"/>
          </a:xfrm>
          <a:prstGeom prst="rect">
            <a:avLst/>
          </a:prstGeom>
          <a:noFill/>
        </p:spPr>
      </p:pic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/>
              <a:t>Perangkat Lunak</a:t>
            </a:r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1143000" y="1143000"/>
            <a:ext cx="7467600" cy="9461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800">
                <a:latin typeface="Times New Roman" pitchFamily="18" charset="0"/>
                <a:cs typeface="Times New Roman" pitchFamily="18" charset="0"/>
              </a:rPr>
              <a:t>instruksi-instruksi yang harus dilakukan oleh perangkat keras </a:t>
            </a: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1524000" y="2286000"/>
            <a:ext cx="6477000" cy="447833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Sistem Operasi</a:t>
            </a:r>
          </a:p>
          <a:p>
            <a:pPr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Bahasa Pemrograman</a:t>
            </a:r>
          </a:p>
          <a:p>
            <a:pPr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Aplikasi Pengolah Kata</a:t>
            </a:r>
          </a:p>
          <a:p>
            <a:pPr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Aplikasi Worksheet</a:t>
            </a:r>
          </a:p>
          <a:p>
            <a:pPr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Aplikasi Database</a:t>
            </a:r>
          </a:p>
          <a:p>
            <a:pPr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Aplikasi Gambar</a:t>
            </a:r>
          </a:p>
          <a:p>
            <a:pPr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Aplikasi Permainan / Games</a:t>
            </a:r>
          </a:p>
          <a:p>
            <a:pPr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Aplikasi Browser</a:t>
            </a:r>
          </a:p>
          <a:p>
            <a:pPr>
              <a:buFontTx/>
              <a:buChar char="•"/>
            </a:pPr>
            <a:r>
              <a:rPr kumimoji="1" lang="en-US" sz="3200">
                <a:latin typeface="Times New Roman" pitchFamily="18" charset="0"/>
                <a:cs typeface="Times New Roman" pitchFamily="18" charset="0"/>
              </a:rPr>
              <a:t> Aplikasi ….. </a:t>
            </a:r>
            <a:endParaRPr kumimoji="1" lang="en-US" sz="6000">
              <a:latin typeface="Times New Roman" pitchFamily="18" charset="0"/>
            </a:endParaRPr>
          </a:p>
        </p:txBody>
      </p:sp>
      <p:sp>
        <p:nvSpPr>
          <p:cNvPr id="569351" name="AutoShape 7"/>
          <p:cNvSpPr>
            <a:spLocks noChangeArrowheads="1"/>
          </p:cNvSpPr>
          <p:nvPr/>
        </p:nvSpPr>
        <p:spPr bwMode="auto">
          <a:xfrm>
            <a:off x="6019800" y="1676400"/>
            <a:ext cx="3124200" cy="3429000"/>
          </a:xfrm>
          <a:prstGeom prst="cloudCallout">
            <a:avLst>
              <a:gd name="adj1" fmla="val -23477"/>
              <a:gd name="adj2" fmla="val 75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Tidak ada Satu Perangkat Lunak untuk Semua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6858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Coba sebutkan perangkat lunak anda kenal ???</a:t>
            </a:r>
          </a:p>
        </p:txBody>
      </p:sp>
      <p:pic>
        <p:nvPicPr>
          <p:cNvPr id="603139" name="Picture 3" descr="pe01460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1693863"/>
            <a:ext cx="3051175" cy="3792537"/>
          </a:xfrm>
          <a:prstGeom prst="rect">
            <a:avLst/>
          </a:prstGeom>
          <a:noFill/>
        </p:spPr>
      </p:pic>
      <p:sp>
        <p:nvSpPr>
          <p:cNvPr id="603140" name="Text Box 4"/>
          <p:cNvSpPr txBox="1">
            <a:spLocks noChangeArrowheads="1"/>
          </p:cNvSpPr>
          <p:nvPr/>
        </p:nvSpPr>
        <p:spPr bwMode="auto">
          <a:xfrm>
            <a:off x="2286000" y="5302250"/>
            <a:ext cx="6858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solidFill>
                  <a:srgbClr val="CC0000"/>
                </a:solidFill>
              </a:rPr>
              <a:t>Perangkat lunak apa dapat anda hasilkan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999" name="Picture 7" descr="pe0200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71600" y="1143000"/>
            <a:ext cx="4225925" cy="4230688"/>
          </a:xfrm>
          <a:prstGeom prst="rect">
            <a:avLst/>
          </a:prstGeom>
          <a:noFill/>
        </p:spPr>
      </p:pic>
      <p:pic>
        <p:nvPicPr>
          <p:cNvPr id="596994" name="Picture 2" descr="bd0663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715000"/>
            <a:ext cx="2133600" cy="1841500"/>
          </a:xfrm>
          <a:prstGeom prst="rect">
            <a:avLst/>
          </a:prstGeom>
          <a:solidFill>
            <a:srgbClr val="CC0000">
              <a:alpha val="50000"/>
            </a:srgbClr>
          </a:solidFill>
        </p:spPr>
      </p:pic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685800"/>
          </a:xfrm>
        </p:spPr>
        <p:txBody>
          <a:bodyPr/>
          <a:lstStyle/>
          <a:p>
            <a:r>
              <a:rPr lang="en-US"/>
              <a:t>Pengguna / User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43000" y="1143000"/>
            <a:ext cx="7467600" cy="9461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800">
                <a:latin typeface="Times New Roman" pitchFamily="18" charset="0"/>
                <a:cs typeface="Times New Roman" pitchFamily="18" charset="0"/>
              </a:rPr>
              <a:t>orang-orang yang membuat program atau sekedar menggunakan program 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90600" y="2590800"/>
            <a:ext cx="4648200" cy="3990975"/>
          </a:xfrm>
          <a:prstGeom prst="rect">
            <a:avLst/>
          </a:prstGeom>
          <a:solidFill>
            <a:srgbClr val="1F4081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en-US" sz="3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Operator</a:t>
            </a:r>
          </a:p>
          <a:p>
            <a:pPr>
              <a:buFontTx/>
              <a:buChar char="•"/>
            </a:pPr>
            <a:r>
              <a:rPr kumimoji="1" lang="en-US" sz="3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Programmer</a:t>
            </a:r>
          </a:p>
          <a:p>
            <a:pPr>
              <a:buFontTx/>
              <a:buChar char="•"/>
            </a:pPr>
            <a:r>
              <a:rPr kumimoji="1" lang="en-US" sz="3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System Analyst</a:t>
            </a:r>
          </a:p>
          <a:p>
            <a:pPr>
              <a:buFontTx/>
              <a:buChar char="•"/>
            </a:pPr>
            <a:r>
              <a:rPr kumimoji="1" lang="en-US" sz="3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User Interface Designer</a:t>
            </a:r>
          </a:p>
          <a:p>
            <a:pPr>
              <a:buFontTx/>
              <a:buChar char="•"/>
            </a:pPr>
            <a:r>
              <a:rPr kumimoji="1" lang="en-US" sz="3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Web Designer</a:t>
            </a:r>
          </a:p>
          <a:p>
            <a:pPr>
              <a:buFontTx/>
              <a:buChar char="•"/>
            </a:pPr>
            <a:r>
              <a:rPr kumimoji="1" lang="en-US" sz="3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Web Programmer</a:t>
            </a:r>
          </a:p>
          <a:p>
            <a:pPr>
              <a:buFontTx/>
              <a:buChar char="•"/>
            </a:pPr>
            <a:r>
              <a:rPr kumimoji="1" lang="en-US" sz="3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Administrator</a:t>
            </a:r>
          </a:p>
          <a:p>
            <a:pPr>
              <a:buFontTx/>
              <a:buChar char="•"/>
            </a:pPr>
            <a:r>
              <a:rPr kumimoji="1" lang="en-US" sz="3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….</a:t>
            </a:r>
          </a:p>
        </p:txBody>
      </p:sp>
      <p:sp>
        <p:nvSpPr>
          <p:cNvPr id="596998" name="AutoShape 6"/>
          <p:cNvSpPr>
            <a:spLocks noChangeArrowheads="1"/>
          </p:cNvSpPr>
          <p:nvPr/>
        </p:nvSpPr>
        <p:spPr bwMode="auto">
          <a:xfrm>
            <a:off x="6019800" y="1676400"/>
            <a:ext cx="3124200" cy="3429000"/>
          </a:xfrm>
          <a:prstGeom prst="cloudCallout">
            <a:avLst>
              <a:gd name="adj1" fmla="val -23477"/>
              <a:gd name="adj2" fmla="val 7564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Tidak ada seorang pun yang dapat menguasai semuanya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090" name="Picture 2" descr="bd0491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8305800" cy="6858000"/>
          </a:xfrm>
          <a:prstGeom prst="rect">
            <a:avLst/>
          </a:prstGeom>
          <a:noFill/>
        </p:spPr>
      </p:pic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905000" y="5715000"/>
            <a:ext cx="6858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Spesialisasi dalam apa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72" name="Rectangle 56"/>
          <p:cNvSpPr>
            <a:spLocks noChangeArrowheads="1"/>
          </p:cNvSpPr>
          <p:nvPr/>
        </p:nvSpPr>
        <p:spPr bwMode="auto">
          <a:xfrm>
            <a:off x="0" y="5791200"/>
            <a:ext cx="9144000" cy="838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071" name="Rectangle 55"/>
          <p:cNvSpPr>
            <a:spLocks noChangeArrowheads="1"/>
          </p:cNvSpPr>
          <p:nvPr/>
        </p:nvSpPr>
        <p:spPr bwMode="auto">
          <a:xfrm>
            <a:off x="0" y="160020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070" name="Rectangle 54"/>
          <p:cNvSpPr>
            <a:spLocks noChangeArrowheads="1"/>
          </p:cNvSpPr>
          <p:nvPr/>
        </p:nvSpPr>
        <p:spPr bwMode="auto">
          <a:xfrm>
            <a:off x="0" y="2895600"/>
            <a:ext cx="91440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4000" b="1"/>
              <a:t>Hubungan Pengguna, PL &amp; PK</a:t>
            </a:r>
          </a:p>
        </p:txBody>
      </p:sp>
      <p:sp>
        <p:nvSpPr>
          <p:cNvPr id="598022" name="AutoShape 6"/>
          <p:cNvSpPr>
            <a:spLocks noChangeArrowheads="1"/>
          </p:cNvSpPr>
          <p:nvPr/>
        </p:nvSpPr>
        <p:spPr bwMode="auto">
          <a:xfrm>
            <a:off x="2578100" y="1238250"/>
            <a:ext cx="457200" cy="1825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8021" name="AutoShape 5"/>
          <p:cNvSpPr>
            <a:spLocks noChangeArrowheads="1"/>
          </p:cNvSpPr>
          <p:nvPr/>
        </p:nvSpPr>
        <p:spPr bwMode="auto">
          <a:xfrm>
            <a:off x="2578100" y="1238250"/>
            <a:ext cx="457200" cy="1825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304800" y="1676400"/>
            <a:ext cx="8458200" cy="4876800"/>
            <a:chOff x="-3" y="-3"/>
            <a:chExt cx="3382" cy="2790"/>
          </a:xfrm>
        </p:grpSpPr>
        <p:grpSp>
          <p:nvGrpSpPr>
            <p:cNvPr id="598065" name="Group 49"/>
            <p:cNvGrpSpPr>
              <a:grpSpLocks/>
            </p:cNvGrpSpPr>
            <p:nvPr/>
          </p:nvGrpSpPr>
          <p:grpSpPr bwMode="auto">
            <a:xfrm>
              <a:off x="0" y="0"/>
              <a:ext cx="3376" cy="2784"/>
              <a:chOff x="0" y="0"/>
              <a:chExt cx="3376" cy="2784"/>
            </a:xfrm>
          </p:grpSpPr>
          <p:grpSp>
            <p:nvGrpSpPr>
              <p:cNvPr id="598038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986" cy="384"/>
                <a:chOff x="0" y="0"/>
                <a:chExt cx="986" cy="384"/>
              </a:xfrm>
            </p:grpSpPr>
            <p:sp>
              <p:nvSpPr>
                <p:cNvPr id="59802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ctr"/>
                  <a:r>
                    <a:rPr kumimoji="1" lang="en-US" sz="2000" b="1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Pengguna Komputer</a:t>
                  </a:r>
                </a:p>
                <a:p>
                  <a:pPr algn="just" eaLnBrk="0" hangingPunct="0"/>
                  <a:endParaRPr kumimoji="1" lang="en-US" sz="4400" b="1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3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40" name="Group 24"/>
              <p:cNvGrpSpPr>
                <a:grpSpLocks/>
              </p:cNvGrpSpPr>
              <p:nvPr/>
            </p:nvGrpSpPr>
            <p:grpSpPr bwMode="auto">
              <a:xfrm>
                <a:off x="986" y="0"/>
                <a:ext cx="2390" cy="384"/>
                <a:chOff x="986" y="0"/>
                <a:chExt cx="2390" cy="384"/>
              </a:xfrm>
            </p:grpSpPr>
            <p:sp>
              <p:nvSpPr>
                <p:cNvPr id="598024" name="Rectangle 8"/>
                <p:cNvSpPr>
                  <a:spLocks noChangeArrowheads="1"/>
                </p:cNvSpPr>
                <p:nvPr/>
              </p:nvSpPr>
              <p:spPr bwMode="auto">
                <a:xfrm>
                  <a:off x="1029" y="0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Operator, Pemrogram, Analis Sistem, Administrator</a:t>
                  </a:r>
                  <a:endParaRPr kumimoji="1" lang="en-US" sz="4400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39" name="Rectangle 23"/>
                <p:cNvSpPr>
                  <a:spLocks noChangeArrowheads="1"/>
                </p:cNvSpPr>
                <p:nvPr/>
              </p:nvSpPr>
              <p:spPr bwMode="auto">
                <a:xfrm>
                  <a:off x="986" y="0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42" name="Group 26"/>
              <p:cNvGrpSpPr>
                <a:grpSpLocks/>
              </p:cNvGrpSpPr>
              <p:nvPr/>
            </p:nvGrpSpPr>
            <p:grpSpPr bwMode="auto">
              <a:xfrm>
                <a:off x="0" y="384"/>
                <a:ext cx="986" cy="384"/>
                <a:chOff x="0" y="384"/>
                <a:chExt cx="986" cy="384"/>
              </a:xfrm>
            </p:grpSpPr>
            <p:sp>
              <p:nvSpPr>
                <p:cNvPr id="598025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9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b="1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</a:p>
                <a:p>
                  <a:pPr algn="just" eaLnBrk="0" hangingPunct="0"/>
                  <a:endParaRPr kumimoji="1" lang="en-US" sz="4400" b="1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41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44" name="Group 28"/>
              <p:cNvGrpSpPr>
                <a:grpSpLocks/>
              </p:cNvGrpSpPr>
              <p:nvPr/>
            </p:nvGrpSpPr>
            <p:grpSpPr bwMode="auto">
              <a:xfrm>
                <a:off x="986" y="384"/>
                <a:ext cx="2390" cy="384"/>
                <a:chOff x="986" y="384"/>
                <a:chExt cx="2390" cy="384"/>
              </a:xfrm>
            </p:grpSpPr>
            <p:sp>
              <p:nvSpPr>
                <p:cNvPr id="5980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29" y="384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b="1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</a:p>
                <a:p>
                  <a:pPr algn="just" eaLnBrk="0" hangingPunct="0"/>
                  <a:endParaRPr kumimoji="1" lang="en-US" sz="4400" b="1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43" name="Rectangle 27"/>
                <p:cNvSpPr>
                  <a:spLocks noChangeArrowheads="1"/>
                </p:cNvSpPr>
                <p:nvPr/>
              </p:nvSpPr>
              <p:spPr bwMode="auto">
                <a:xfrm>
                  <a:off x="986" y="384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46" name="Group 30"/>
              <p:cNvGrpSpPr>
                <a:grpSpLocks/>
              </p:cNvGrpSpPr>
              <p:nvPr/>
            </p:nvGrpSpPr>
            <p:grpSpPr bwMode="auto">
              <a:xfrm>
                <a:off x="0" y="768"/>
                <a:ext cx="986" cy="480"/>
                <a:chOff x="0" y="768"/>
                <a:chExt cx="986" cy="480"/>
              </a:xfrm>
            </p:grpSpPr>
            <p:sp>
              <p:nvSpPr>
                <p:cNvPr id="598027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90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ctr"/>
                  <a:r>
                    <a:rPr kumimoji="1" lang="en-US" sz="2000" b="1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P/L Aplikasi</a:t>
                  </a:r>
                </a:p>
                <a:p>
                  <a:pPr algn="just" eaLnBrk="0" hangingPunct="0"/>
                  <a:endParaRPr kumimoji="1" lang="en-US" sz="4400" b="1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45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98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48" name="Group 32"/>
              <p:cNvGrpSpPr>
                <a:grpSpLocks/>
              </p:cNvGrpSpPr>
              <p:nvPr/>
            </p:nvGrpSpPr>
            <p:grpSpPr bwMode="auto">
              <a:xfrm>
                <a:off x="986" y="768"/>
                <a:ext cx="2390" cy="480"/>
                <a:chOff x="986" y="768"/>
                <a:chExt cx="2390" cy="480"/>
              </a:xfrm>
            </p:grpSpPr>
            <p:sp>
              <p:nvSpPr>
                <p:cNvPr id="5980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029" y="768"/>
                  <a:ext cx="230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Kelompok Pengolah kata, Basis Data, Pengolah Tabel, Browser, dsb</a:t>
                  </a:r>
                  <a:endParaRPr kumimoji="1" lang="en-US" sz="4400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47" name="Rectangle 31"/>
                <p:cNvSpPr>
                  <a:spLocks noChangeArrowheads="1"/>
                </p:cNvSpPr>
                <p:nvPr/>
              </p:nvSpPr>
              <p:spPr bwMode="auto">
                <a:xfrm>
                  <a:off x="986" y="768"/>
                  <a:ext cx="239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50" name="Group 34"/>
              <p:cNvGrpSpPr>
                <a:grpSpLocks/>
              </p:cNvGrpSpPr>
              <p:nvPr/>
            </p:nvGrpSpPr>
            <p:grpSpPr bwMode="auto">
              <a:xfrm>
                <a:off x="0" y="1248"/>
                <a:ext cx="986" cy="384"/>
                <a:chOff x="0" y="1248"/>
                <a:chExt cx="986" cy="384"/>
              </a:xfrm>
            </p:grpSpPr>
            <p:sp>
              <p:nvSpPr>
                <p:cNvPr id="598029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9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ctr"/>
                  <a:r>
                    <a:rPr kumimoji="1" lang="en-US" sz="2000" b="1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P/L Bahasa</a:t>
                  </a:r>
                </a:p>
                <a:p>
                  <a:pPr algn="just" eaLnBrk="0" hangingPunct="0"/>
                  <a:endParaRPr kumimoji="1" lang="en-US" sz="4400" b="1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49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52" name="Group 36"/>
              <p:cNvGrpSpPr>
                <a:grpSpLocks/>
              </p:cNvGrpSpPr>
              <p:nvPr/>
            </p:nvGrpSpPr>
            <p:grpSpPr bwMode="auto">
              <a:xfrm>
                <a:off x="986" y="1248"/>
                <a:ext cx="2390" cy="384"/>
                <a:chOff x="986" y="1248"/>
                <a:chExt cx="2390" cy="384"/>
              </a:xfrm>
            </p:grpSpPr>
            <p:sp>
              <p:nvSpPr>
                <p:cNvPr id="598030" name="Rectangle 14"/>
                <p:cNvSpPr>
                  <a:spLocks noChangeArrowheads="1"/>
                </p:cNvSpPr>
                <p:nvPr/>
              </p:nvSpPr>
              <p:spPr bwMode="auto">
                <a:xfrm>
                  <a:off x="1029" y="1248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Kelompok Bahasa tingkat rendah, Bahasa Tingkat Tinggi</a:t>
                  </a:r>
                  <a:endParaRPr kumimoji="1" lang="en-US" sz="4400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51" name="Rectangle 35"/>
                <p:cNvSpPr>
                  <a:spLocks noChangeArrowheads="1"/>
                </p:cNvSpPr>
                <p:nvPr/>
              </p:nvSpPr>
              <p:spPr bwMode="auto">
                <a:xfrm>
                  <a:off x="986" y="1248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54" name="Group 38"/>
              <p:cNvGrpSpPr>
                <a:grpSpLocks/>
              </p:cNvGrpSpPr>
              <p:nvPr/>
            </p:nvGrpSpPr>
            <p:grpSpPr bwMode="auto">
              <a:xfrm>
                <a:off x="0" y="1632"/>
                <a:ext cx="986" cy="384"/>
                <a:chOff x="0" y="1632"/>
                <a:chExt cx="986" cy="384"/>
              </a:xfrm>
            </p:grpSpPr>
            <p:sp>
              <p:nvSpPr>
                <p:cNvPr id="59803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9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ctr"/>
                  <a:r>
                    <a:rPr kumimoji="1" lang="en-US" sz="2000" b="1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P/L Sistem Operasi</a:t>
                  </a:r>
                </a:p>
                <a:p>
                  <a:pPr algn="just" eaLnBrk="0" hangingPunct="0"/>
                  <a:endParaRPr kumimoji="1" lang="en-US" sz="4400" b="1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53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56" name="Group 40"/>
              <p:cNvGrpSpPr>
                <a:grpSpLocks/>
              </p:cNvGrpSpPr>
              <p:nvPr/>
            </p:nvGrpSpPr>
            <p:grpSpPr bwMode="auto">
              <a:xfrm>
                <a:off x="986" y="1632"/>
                <a:ext cx="2390" cy="384"/>
                <a:chOff x="986" y="1632"/>
                <a:chExt cx="2390" cy="384"/>
              </a:xfrm>
            </p:grpSpPr>
            <p:sp>
              <p:nvSpPr>
                <p:cNvPr id="5980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29" y="1632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DOS, Unix, Windows dsb</a:t>
                  </a:r>
                  <a:endParaRPr kumimoji="1" lang="en-US" sz="4400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55" name="Rectangle 39"/>
                <p:cNvSpPr>
                  <a:spLocks noChangeArrowheads="1"/>
                </p:cNvSpPr>
                <p:nvPr/>
              </p:nvSpPr>
              <p:spPr bwMode="auto">
                <a:xfrm>
                  <a:off x="986" y="1632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58" name="Group 42"/>
              <p:cNvGrpSpPr>
                <a:grpSpLocks/>
              </p:cNvGrpSpPr>
              <p:nvPr/>
            </p:nvGrpSpPr>
            <p:grpSpPr bwMode="auto">
              <a:xfrm>
                <a:off x="0" y="2016"/>
                <a:ext cx="986" cy="384"/>
                <a:chOff x="0" y="2016"/>
                <a:chExt cx="986" cy="384"/>
              </a:xfrm>
            </p:grpSpPr>
            <p:sp>
              <p:nvSpPr>
                <p:cNvPr id="598033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9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b="1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</a:p>
                <a:p>
                  <a:pPr algn="just" eaLnBrk="0" hangingPunct="0"/>
                  <a:endParaRPr kumimoji="1" lang="en-US" sz="4400" b="1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57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60" name="Group 44"/>
              <p:cNvGrpSpPr>
                <a:grpSpLocks/>
              </p:cNvGrpSpPr>
              <p:nvPr/>
            </p:nvGrpSpPr>
            <p:grpSpPr bwMode="auto">
              <a:xfrm>
                <a:off x="986" y="2016"/>
                <a:ext cx="2390" cy="384"/>
                <a:chOff x="986" y="2016"/>
                <a:chExt cx="2390" cy="384"/>
              </a:xfrm>
            </p:grpSpPr>
            <p:sp>
              <p:nvSpPr>
                <p:cNvPr id="598034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9" y="2016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b="1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</a:p>
                <a:p>
                  <a:pPr algn="just" eaLnBrk="0" hangingPunct="0"/>
                  <a:endParaRPr kumimoji="1" lang="en-US" sz="4400" b="1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59" name="Rectangle 43"/>
                <p:cNvSpPr>
                  <a:spLocks noChangeArrowheads="1"/>
                </p:cNvSpPr>
                <p:nvPr/>
              </p:nvSpPr>
              <p:spPr bwMode="auto">
                <a:xfrm>
                  <a:off x="986" y="2016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62" name="Group 46"/>
              <p:cNvGrpSpPr>
                <a:grpSpLocks/>
              </p:cNvGrpSpPr>
              <p:nvPr/>
            </p:nvGrpSpPr>
            <p:grpSpPr bwMode="auto">
              <a:xfrm>
                <a:off x="0" y="2400"/>
                <a:ext cx="986" cy="384"/>
                <a:chOff x="0" y="2400"/>
                <a:chExt cx="986" cy="384"/>
              </a:xfrm>
            </p:grpSpPr>
            <p:sp>
              <p:nvSpPr>
                <p:cNvPr id="598035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9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ctr"/>
                  <a:r>
                    <a:rPr kumimoji="1" lang="en-US" sz="2000" b="1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Perangkat Keras</a:t>
                  </a:r>
                </a:p>
                <a:p>
                  <a:pPr algn="just" eaLnBrk="0" hangingPunct="0"/>
                  <a:endParaRPr kumimoji="1" lang="en-US" sz="4400" b="1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61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98064" name="Group 48"/>
              <p:cNvGrpSpPr>
                <a:grpSpLocks/>
              </p:cNvGrpSpPr>
              <p:nvPr/>
            </p:nvGrpSpPr>
            <p:grpSpPr bwMode="auto">
              <a:xfrm>
                <a:off x="986" y="2400"/>
                <a:ext cx="2390" cy="384"/>
                <a:chOff x="986" y="2400"/>
                <a:chExt cx="2390" cy="384"/>
              </a:xfrm>
            </p:grpSpPr>
            <p:sp>
              <p:nvSpPr>
                <p:cNvPr id="598036" name="Rectangle 20"/>
                <p:cNvSpPr>
                  <a:spLocks noChangeArrowheads="1"/>
                </p:cNvSpPr>
                <p:nvPr/>
              </p:nvSpPr>
              <p:spPr bwMode="auto">
                <a:xfrm>
                  <a:off x="1029" y="2400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Peralatan Masukan, Pemroses, Penyimpan dan Peralatan Keluaran</a:t>
                  </a:r>
                  <a:endParaRPr kumimoji="1" lang="en-US" sz="4400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063" name="Rectangle 47"/>
                <p:cNvSpPr>
                  <a:spLocks noChangeArrowheads="1"/>
                </p:cNvSpPr>
                <p:nvPr/>
              </p:nvSpPr>
              <p:spPr bwMode="auto">
                <a:xfrm>
                  <a:off x="986" y="2400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98066" name="Rectangle 50"/>
            <p:cNvSpPr>
              <a:spLocks noChangeArrowheads="1"/>
            </p:cNvSpPr>
            <p:nvPr/>
          </p:nvSpPr>
          <p:spPr bwMode="auto">
            <a:xfrm>
              <a:off x="-3" y="-3"/>
              <a:ext cx="3382" cy="279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>
              <a:prstShdw prst="shdw18" dist="17961" dir="13500000">
                <a:srgbClr val="A0A0A0">
                  <a:gamma/>
                  <a:shade val="60000"/>
                  <a:invGamma/>
                </a:srgbClr>
              </a:prstShdw>
            </a:effec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98068" name="AutoShape 52"/>
          <p:cNvSpPr>
            <a:spLocks noChangeArrowheads="1"/>
          </p:cNvSpPr>
          <p:nvPr/>
        </p:nvSpPr>
        <p:spPr bwMode="auto">
          <a:xfrm>
            <a:off x="1143000" y="2362200"/>
            <a:ext cx="762000" cy="685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069" name="AutoShape 53"/>
          <p:cNvSpPr>
            <a:spLocks noChangeArrowheads="1"/>
          </p:cNvSpPr>
          <p:nvPr/>
        </p:nvSpPr>
        <p:spPr bwMode="auto">
          <a:xfrm>
            <a:off x="1143000" y="5257800"/>
            <a:ext cx="762000" cy="685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/>
              </a:gs>
              <a:gs pos="100000">
                <a:srgbClr val="0099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526</TotalTime>
  <Words>1199</Words>
  <Application>Microsoft Office PowerPoint</Application>
  <PresentationFormat>On-screen Show (4:3)</PresentationFormat>
  <Paragraphs>332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.VnArial</vt:lpstr>
      <vt:lpstr>Arial</vt:lpstr>
      <vt:lpstr>Arial Narrow</vt:lpstr>
      <vt:lpstr>Californian FB</vt:lpstr>
      <vt:lpstr>Symbol</vt:lpstr>
      <vt:lpstr>Times New Roman</vt:lpstr>
      <vt:lpstr>Verdana</vt:lpstr>
      <vt:lpstr>Wingdings</vt:lpstr>
      <vt:lpstr>Factory</vt:lpstr>
      <vt:lpstr>Pertemuan - 1</vt:lpstr>
      <vt:lpstr>Pengenalan Komputer</vt:lpstr>
      <vt:lpstr>Perangkat Keras (Piranti)</vt:lpstr>
      <vt:lpstr>PowerPoint Presentation</vt:lpstr>
      <vt:lpstr>Perangkat Lunak</vt:lpstr>
      <vt:lpstr>PowerPoint Presentation</vt:lpstr>
      <vt:lpstr>Pengguna / User</vt:lpstr>
      <vt:lpstr>PowerPoint Presentation</vt:lpstr>
      <vt:lpstr>Hubungan Pengguna, PL &amp; PK</vt:lpstr>
      <vt:lpstr>PARADIGMA / REKAYASA PERANGKAT LUNAK</vt:lpstr>
      <vt:lpstr>Daur Hidup Klasik</vt:lpstr>
      <vt:lpstr>Prototipe</vt:lpstr>
      <vt:lpstr>Model Spiral </vt:lpstr>
      <vt:lpstr>Apa itu Struktur Data ?</vt:lpstr>
      <vt:lpstr>Algoritma …..</vt:lpstr>
      <vt:lpstr>Contoh Algoritma …..</vt:lpstr>
      <vt:lpstr>Contoh Algoritma Mencetak Absensi…..</vt:lpstr>
      <vt:lpstr>Struktur Data …..</vt:lpstr>
      <vt:lpstr>Contoh Struktur Data …..</vt:lpstr>
      <vt:lpstr>Contoh Struktur Data …..</vt:lpstr>
      <vt:lpstr>Contoh Struktur Data …..</vt:lpstr>
      <vt:lpstr>Contoh Struktur Data …..</vt:lpstr>
      <vt:lpstr>Contoh Struktur Data …..</vt:lpstr>
      <vt:lpstr>Contoh Struktur Data …..</vt:lpstr>
      <vt:lpstr>Contoh Struktur Data …..</vt:lpstr>
      <vt:lpstr>Struktur Data …..</vt:lpstr>
      <vt:lpstr>Contoh Operasi terhadap data</vt:lpstr>
      <vt:lpstr>Mengapa perlu SD</vt:lpstr>
      <vt:lpstr>PowerPoint Presentation</vt:lpstr>
      <vt:lpstr>PowerPoint Presentation</vt:lpstr>
      <vt:lpstr>PowerPoint Presentation</vt:lpstr>
      <vt:lpstr>PowerPoint Presentation</vt:lpstr>
      <vt:lpstr>Definisi</vt:lpstr>
      <vt:lpstr>Character</vt:lpstr>
      <vt:lpstr>Field</vt:lpstr>
      <vt:lpstr>Record</vt:lpstr>
      <vt:lpstr>File</vt:lpstr>
      <vt:lpstr>Database</vt:lpstr>
      <vt:lpstr>Tipe File</vt:lpstr>
      <vt:lpstr>Komponen Basis Data</vt:lpstr>
    </vt:vector>
  </TitlesOfParts>
  <Company>S1-IT Universitas Kristen Maranatha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subject>Pengenalan Struktur Data</dc:subject>
  <dc:creator>Teddy Marcus Zakaria, MT.</dc:creator>
  <cp:lastModifiedBy>ThinkPad</cp:lastModifiedBy>
  <cp:revision>83</cp:revision>
  <cp:lastPrinted>1601-01-01T00:00:00Z</cp:lastPrinted>
  <dcterms:created xsi:type="dcterms:W3CDTF">2004-08-18T01:36:14Z</dcterms:created>
  <dcterms:modified xsi:type="dcterms:W3CDTF">2019-03-11T01:34:49Z</dcterms:modified>
</cp:coreProperties>
</file>