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71" r:id="rId5"/>
    <p:sldId id="259" r:id="rId6"/>
    <p:sldId id="272" r:id="rId7"/>
    <p:sldId id="261" r:id="rId8"/>
    <p:sldId id="265" r:id="rId9"/>
    <p:sldId id="266" r:id="rId10"/>
    <p:sldId id="264" r:id="rId11"/>
    <p:sldId id="268" r:id="rId12"/>
    <p:sldId id="2283" r:id="rId13"/>
    <p:sldId id="2461" r:id="rId14"/>
    <p:sldId id="260" r:id="rId15"/>
    <p:sldId id="263" r:id="rId16"/>
    <p:sldId id="269" r:id="rId17"/>
    <p:sldId id="270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88"/>
    <p:restoredTop sz="93496"/>
  </p:normalViewPr>
  <p:slideViewPr>
    <p:cSldViewPr snapToGrid="0" snapToObjects="1">
      <p:cViewPr varScale="1">
        <p:scale>
          <a:sx n="97" d="100"/>
          <a:sy n="97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527A9-9CF9-D64D-A10E-8DB38EEE0C72}" type="datetimeFigureOut">
              <a:rPr lang="en-US" smtClean="0"/>
              <a:t>9/14/20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D9DF9-F17A-0247-980F-C8B2E7405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54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12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80079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D9DF9-F17A-0247-980F-C8B2E740540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63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3402-B5FB-6045-906D-2066D484DCE2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7DB2C5B-B31C-A748-90BE-73126B3D2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04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3402-B5FB-6045-906D-2066D484DCE2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2C5B-B31C-A748-90BE-73126B3D2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01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3402-B5FB-6045-906D-2066D484DCE2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2C5B-B31C-A748-90BE-73126B3D2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14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3402-B5FB-6045-906D-2066D484DCE2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2C5B-B31C-A748-90BE-73126B3D2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0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D4B3402-B5FB-6045-906D-2066D484DCE2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7DB2C5B-B31C-A748-90BE-73126B3D2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5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3402-B5FB-6045-906D-2066D484DCE2}" type="datetimeFigureOut">
              <a:rPr lang="en-US" smtClean="0"/>
              <a:t>9/14/20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2C5B-B31C-A748-90BE-73126B3D2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02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3402-B5FB-6045-906D-2066D484DCE2}" type="datetimeFigureOut">
              <a:rPr lang="en-US" smtClean="0"/>
              <a:t>9/14/20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2C5B-B31C-A748-90BE-73126B3D274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41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3402-B5FB-6045-906D-2066D484DCE2}" type="datetimeFigureOut">
              <a:rPr lang="en-US" smtClean="0"/>
              <a:t>9/14/20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2C5B-B31C-A748-90BE-73126B3D274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9408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3402-B5FB-6045-906D-2066D484DCE2}" type="datetimeFigureOut">
              <a:rPr lang="en-US" smtClean="0"/>
              <a:t>9/14/20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2C5B-B31C-A748-90BE-73126B3D2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5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3402-B5FB-6045-906D-2066D484DCE2}" type="datetimeFigureOut">
              <a:rPr lang="en-US" smtClean="0"/>
              <a:t>9/14/20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2C5B-B31C-A748-90BE-73126B3D2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99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3402-B5FB-6045-906D-2066D484DCE2}" type="datetimeFigureOut">
              <a:rPr lang="en-US" smtClean="0"/>
              <a:t>9/14/20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2C5B-B31C-A748-90BE-73126B3D2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D4B3402-B5FB-6045-906D-2066D484DCE2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7DB2C5B-B31C-A748-90BE-73126B3D2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65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valassalam/PW_phb" TargetMode="External"/><Relationship Id="rId2" Type="http://schemas.openxmlformats.org/officeDocument/2006/relationships/hyperlink" Target="https://www.apachefriends.org/download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2D877-1B93-5F44-BBAC-8150E2B5AC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Pemrogramman</a:t>
            </a:r>
            <a:r>
              <a:rPr lang="en-US" dirty="0"/>
              <a:t>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51757A-4719-BF4C-AC38-0B8EE6506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8735" y="5502303"/>
            <a:ext cx="7891272" cy="1069848"/>
          </a:xfrm>
        </p:spPr>
        <p:txBody>
          <a:bodyPr/>
          <a:lstStyle/>
          <a:p>
            <a:pPr algn="r"/>
            <a:r>
              <a:rPr lang="en-US" dirty="0" err="1"/>
              <a:t>M.Naufal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952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3EC5B-086F-644C-8DF9-DD4FC437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 YANG PERLU DISIAPKAN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212F3-638B-C34E-8146-87EE5C3C3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2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“JADI WEB DEVELOPER TIDAK PERLU IJAZAH KAMPUS TERNAMA BAHKAN IPK TINGGI”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 KESABARAN</a:t>
            </a:r>
          </a:p>
          <a:p>
            <a:r>
              <a:rPr lang="en-US" sz="2800" dirty="0"/>
              <a:t> KETELITIAN</a:t>
            </a:r>
          </a:p>
          <a:p>
            <a:r>
              <a:rPr lang="en-US" sz="2800" dirty="0"/>
              <a:t> SEMANGAT</a:t>
            </a:r>
          </a:p>
          <a:p>
            <a:r>
              <a:rPr lang="en-US" sz="2800" dirty="0"/>
              <a:t> SKILL DAN PENGALAMAN</a:t>
            </a:r>
          </a:p>
          <a:p>
            <a:r>
              <a:rPr lang="en-US" sz="2800" dirty="0"/>
              <a:t> IKUT BOOTCAMP / SERTIFIKASI	</a:t>
            </a:r>
          </a:p>
        </p:txBody>
      </p:sp>
    </p:spTree>
    <p:extLst>
      <p:ext uri="{BB962C8B-B14F-4D97-AF65-F5344CB8AC3E}">
        <p14:creationId xmlns:p14="http://schemas.microsoft.com/office/powerpoint/2010/main" val="1668156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35020-6FC7-034C-A1BF-D7749B9A1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BE443-6107-8E4B-9215-6787B089B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Install </a:t>
            </a:r>
            <a:r>
              <a:rPr lang="en-US" sz="2400" dirty="0" err="1"/>
              <a:t>xampp</a:t>
            </a:r>
            <a:r>
              <a:rPr lang="en-US" sz="2400" dirty="0"/>
              <a:t> </a:t>
            </a:r>
            <a:r>
              <a:rPr lang="en-US" sz="2400" dirty="0" err="1"/>
              <a:t>terbaru</a:t>
            </a:r>
            <a:r>
              <a:rPr lang="en-US" sz="2400" dirty="0"/>
              <a:t>  </a:t>
            </a:r>
            <a:r>
              <a:rPr lang="en-US" sz="2400" dirty="0">
                <a:hlinkClick r:id="rId2"/>
              </a:rPr>
              <a:t>https://www.apachefriends.org/download.html</a:t>
            </a:r>
            <a:endParaRPr lang="en-US" sz="2400" dirty="0"/>
          </a:p>
          <a:p>
            <a:r>
              <a:rPr lang="en-US" sz="2400" dirty="0"/>
              <a:t>Install text editor </a:t>
            </a:r>
            <a:r>
              <a:rPr lang="en-US" sz="2400" dirty="0" err="1"/>
              <a:t>boleh</a:t>
            </a:r>
            <a:r>
              <a:rPr lang="en-US" sz="2400" dirty="0"/>
              <a:t> VS Code </a:t>
            </a:r>
            <a:r>
              <a:rPr lang="en-US" sz="2400" dirty="0" err="1"/>
              <a:t>atau</a:t>
            </a:r>
            <a:r>
              <a:rPr lang="en-US" sz="2400" dirty="0"/>
              <a:t> Sublime text</a:t>
            </a:r>
          </a:p>
          <a:p>
            <a:r>
              <a:rPr lang="en-US" sz="2400" dirty="0" err="1"/>
              <a:t>Pantengin</a:t>
            </a:r>
            <a:r>
              <a:rPr lang="en-US" sz="2400" dirty="0"/>
              <a:t> git update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pertemuan</a:t>
            </a:r>
            <a:r>
              <a:rPr lang="en-US" sz="2400" dirty="0"/>
              <a:t> </a:t>
            </a:r>
            <a:r>
              <a:rPr lang="en-US" sz="2400" dirty="0">
                <a:hlinkClick r:id="rId3"/>
              </a:rPr>
              <a:t>https://github.com/novalassalam/PW_phb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2696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826" y="152400"/>
            <a:ext cx="9746974" cy="6397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id-ID" dirty="0"/>
              <a:t>IEEE</a:t>
            </a:r>
            <a:r>
              <a:rPr lang="en-US" dirty="0"/>
              <a:t>/ACM</a:t>
            </a:r>
            <a:r>
              <a:rPr lang="id-ID" dirty="0"/>
              <a:t> Computing Curricula 2005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752600" y="838201"/>
            <a:ext cx="3200400" cy="3095625"/>
          </a:xfrm>
          <a:prstGeom prst="ellipse">
            <a:avLst/>
          </a:prstGeom>
          <a:solidFill>
            <a:srgbClr val="CCFF99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id-ID" sz="3000" b="1" dirty="0">
                <a:solidFill>
                  <a:srgbClr val="C00000"/>
                </a:solidFill>
                <a:latin typeface="Calibri" panose="020F0502020204030204" pitchFamily="34" charset="0"/>
              </a:rPr>
              <a:t>Computer</a:t>
            </a:r>
            <a:br>
              <a:rPr kumimoji="1" lang="id-ID" sz="3000" b="1" dirty="0">
                <a:solidFill>
                  <a:srgbClr val="C00000"/>
                </a:solidFill>
                <a:latin typeface="Calibri" panose="020F0502020204030204" pitchFamily="34" charset="0"/>
              </a:rPr>
            </a:br>
            <a:r>
              <a:rPr kumimoji="1" lang="id-ID" sz="3000" b="1" dirty="0">
                <a:solidFill>
                  <a:srgbClr val="C00000"/>
                </a:solidFill>
                <a:latin typeface="Calibri" panose="020F0502020204030204" pitchFamily="34" charset="0"/>
              </a:rPr>
              <a:t>Engineering (CE)</a:t>
            </a:r>
            <a:endParaRPr lang="id-ID" sz="3000" b="1" dirty="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pPr algn="ctr">
              <a:defRPr/>
            </a:pPr>
            <a:r>
              <a:rPr lang="id-ID" sz="2000" dirty="0">
                <a:latin typeface="Calibri" panose="020F0502020204030204" pitchFamily="34" charset="0"/>
              </a:rPr>
              <a:t>pengembangan </a:t>
            </a:r>
            <a:r>
              <a:rPr lang="id-ID" sz="2000" dirty="0">
                <a:solidFill>
                  <a:srgbClr val="0070C0"/>
                </a:solidFill>
                <a:latin typeface="Calibri" panose="020F0502020204030204" pitchFamily="34" charset="0"/>
              </a:rPr>
              <a:t>sistem</a:t>
            </a:r>
            <a:br>
              <a:rPr lang="id-ID" sz="2000" dirty="0">
                <a:solidFill>
                  <a:srgbClr val="0070C0"/>
                </a:solidFill>
                <a:latin typeface="Calibri" panose="020F0502020204030204" pitchFamily="34" charset="0"/>
              </a:rPr>
            </a:br>
            <a:r>
              <a:rPr lang="id-ID" sz="2000" dirty="0">
                <a:solidFill>
                  <a:srgbClr val="0070C0"/>
                </a:solidFill>
                <a:latin typeface="Calibri" panose="020F0502020204030204" pitchFamily="34" charset="0"/>
              </a:rPr>
              <a:t>terintegrasi</a:t>
            </a:r>
            <a:br>
              <a:rPr lang="id-ID" sz="2000" dirty="0">
                <a:solidFill>
                  <a:srgbClr val="0070C0"/>
                </a:solidFill>
                <a:latin typeface="Calibri" panose="020F0502020204030204" pitchFamily="34" charset="0"/>
              </a:rPr>
            </a:br>
            <a:r>
              <a:rPr lang="id-ID" sz="2000" dirty="0">
                <a:latin typeface="Calibri" panose="020F0502020204030204" pitchFamily="34" charset="0"/>
              </a:rPr>
              <a:t>(software dan hardware)</a:t>
            </a:r>
            <a:endParaRPr lang="en-US" sz="2000" dirty="0">
              <a:latin typeface="Calibri" panose="020F0502020204030204" pitchFamily="34" charset="0"/>
            </a:endParaRPr>
          </a:p>
          <a:p>
            <a:pPr algn="ctr">
              <a:defRPr/>
            </a:pPr>
            <a:endParaRPr kumimoji="1" lang="en-US" sz="2200" dirty="0">
              <a:latin typeface="Calibri" panose="020F0502020204030204" pitchFamily="34" charset="0"/>
            </a:endParaRPr>
          </a:p>
          <a:p>
            <a:pPr algn="ctr">
              <a:defRPr/>
            </a:pPr>
            <a:r>
              <a:rPr kumimoji="1" lang="en-US" sz="2200" dirty="0">
                <a:solidFill>
                  <a:srgbClr val="FF0000"/>
                </a:solidFill>
                <a:latin typeface="Calibri" panose="020F0502020204030204" pitchFamily="34" charset="0"/>
              </a:rPr>
              <a:t>Computer Engineer</a:t>
            </a:r>
            <a:endParaRPr kumimoji="1" lang="id-ID" sz="220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algn="ctr">
              <a:defRPr/>
            </a:pPr>
            <a:endParaRPr kumimoji="1" lang="id-ID" sz="2300" dirty="0">
              <a:latin typeface="Calibri" panose="020F0502020204030204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648200" y="1143001"/>
            <a:ext cx="3357586" cy="3357563"/>
          </a:xfrm>
          <a:prstGeom prst="ellipse">
            <a:avLst/>
          </a:prstGeom>
          <a:solidFill>
            <a:srgbClr val="DDDDDD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id-ID" sz="3200" b="1" dirty="0">
                <a:solidFill>
                  <a:srgbClr val="C00000"/>
                </a:solidFill>
                <a:latin typeface="Calibri" panose="020F0502020204030204" pitchFamily="34" charset="0"/>
              </a:rPr>
              <a:t>Information</a:t>
            </a:r>
          </a:p>
          <a:p>
            <a:pPr algn="ctr">
              <a:defRPr/>
            </a:pPr>
            <a:r>
              <a:rPr kumimoji="1" lang="id-ID" sz="3200" b="1" dirty="0">
                <a:solidFill>
                  <a:srgbClr val="C00000"/>
                </a:solidFill>
                <a:latin typeface="Calibri" panose="020F0502020204030204" pitchFamily="34" charset="0"/>
              </a:rPr>
              <a:t>System (IS)</a:t>
            </a:r>
            <a:endParaRPr lang="id-ID" sz="3200" b="1" dirty="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pPr algn="ctr">
              <a:defRPr/>
            </a:pPr>
            <a:r>
              <a:rPr lang="id-ID" sz="2400" dirty="0">
                <a:latin typeface="Calibri" panose="020F0502020204030204" pitchFamily="34" charset="0"/>
              </a:rPr>
              <a:t> </a:t>
            </a:r>
            <a:r>
              <a:rPr lang="sv-SE" sz="2000" dirty="0">
                <a:solidFill>
                  <a:srgbClr val="0070C0"/>
                </a:solidFill>
                <a:latin typeface="Calibri" panose="020F0502020204030204" pitchFamily="34" charset="0"/>
              </a:rPr>
              <a:t>analisa kebutuhan dan</a:t>
            </a:r>
            <a:br>
              <a:rPr lang="id-ID" sz="2000" dirty="0">
                <a:solidFill>
                  <a:srgbClr val="0070C0"/>
                </a:solidFill>
                <a:latin typeface="Calibri" panose="020F0502020204030204" pitchFamily="34" charset="0"/>
              </a:rPr>
            </a:br>
            <a:r>
              <a:rPr lang="sv-SE" sz="2000" dirty="0">
                <a:solidFill>
                  <a:srgbClr val="0070C0"/>
                </a:solidFill>
                <a:latin typeface="Calibri" panose="020F0502020204030204" pitchFamily="34" charset="0"/>
              </a:rPr>
              <a:t>proses bisnis</a:t>
            </a:r>
            <a:br>
              <a:rPr lang="id-ID" sz="2000" dirty="0">
                <a:latin typeface="Calibri" panose="020F0502020204030204" pitchFamily="34" charset="0"/>
              </a:rPr>
            </a:br>
            <a:r>
              <a:rPr lang="id-ID" sz="2000" dirty="0">
                <a:latin typeface="Calibri" panose="020F0502020204030204" pitchFamily="34" charset="0"/>
              </a:rPr>
              <a:t>serta d</a:t>
            </a:r>
            <a:r>
              <a:rPr lang="sv-SE" sz="2000" dirty="0">
                <a:latin typeface="Calibri" panose="020F0502020204030204" pitchFamily="34" charset="0"/>
              </a:rPr>
              <a:t>esain sistem</a:t>
            </a:r>
          </a:p>
          <a:p>
            <a:pPr algn="ctr">
              <a:defRPr/>
            </a:pPr>
            <a:endParaRPr kumimoji="1" lang="sv-SE" sz="2400" dirty="0">
              <a:latin typeface="Calibri" panose="020F0502020204030204" pitchFamily="34" charset="0"/>
            </a:endParaRPr>
          </a:p>
          <a:p>
            <a:pPr algn="ctr">
              <a:defRPr/>
            </a:pPr>
            <a:r>
              <a:rPr kumimoji="1" lang="sv-SE" sz="2400" dirty="0">
                <a:solidFill>
                  <a:srgbClr val="FF0000"/>
                </a:solidFill>
                <a:latin typeface="Calibri" panose="020F0502020204030204" pitchFamily="34" charset="0"/>
              </a:rPr>
              <a:t>System Analyst</a:t>
            </a:r>
            <a:endParaRPr kumimoji="1" lang="id-ID" sz="24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209801" y="3500438"/>
            <a:ext cx="3571875" cy="3357562"/>
          </a:xfrm>
          <a:prstGeom prst="ellipse">
            <a:avLst/>
          </a:prstGeom>
          <a:solidFill>
            <a:srgbClr val="99CC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id-ID" sz="3200" b="1">
                <a:solidFill>
                  <a:srgbClr val="C00000"/>
                </a:solidFill>
                <a:latin typeface="Calibri" panose="020F0502020204030204" pitchFamily="34" charset="0"/>
              </a:rPr>
              <a:t>Information</a:t>
            </a:r>
          </a:p>
          <a:p>
            <a:pPr algn="ctr">
              <a:defRPr/>
            </a:pPr>
            <a:r>
              <a:rPr kumimoji="1" lang="id-ID" sz="3200" b="1">
                <a:solidFill>
                  <a:srgbClr val="C00000"/>
                </a:solidFill>
                <a:latin typeface="Calibri" panose="020F0502020204030204" pitchFamily="34" charset="0"/>
              </a:rPr>
              <a:t>Technology (IT)</a:t>
            </a:r>
            <a:endParaRPr lang="id-ID" sz="3200" b="1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pPr algn="ctr">
              <a:defRPr/>
            </a:pPr>
            <a:r>
              <a:rPr lang="id-ID" sz="2200">
                <a:latin typeface="Calibri" panose="020F0502020204030204" pitchFamily="34" charset="0"/>
              </a:rPr>
              <a:t> </a:t>
            </a:r>
            <a:r>
              <a:rPr lang="id-ID" sz="2000">
                <a:latin typeface="Calibri" panose="020F0502020204030204" pitchFamily="34" charset="0"/>
              </a:rPr>
              <a:t>pengembangan dan pengelolaan </a:t>
            </a:r>
            <a:br>
              <a:rPr lang="id-ID" sz="2000">
                <a:latin typeface="Calibri" panose="020F0502020204030204" pitchFamily="34" charset="0"/>
              </a:rPr>
            </a:br>
            <a:r>
              <a:rPr lang="id-ID" sz="2000">
                <a:solidFill>
                  <a:srgbClr val="0070C0"/>
                </a:solidFill>
                <a:latin typeface="Calibri" panose="020F0502020204030204" pitchFamily="34" charset="0"/>
              </a:rPr>
              <a:t>infrastruktur</a:t>
            </a:r>
            <a:r>
              <a:rPr lang="id-ID" sz="2000">
                <a:latin typeface="Calibri" panose="020F0502020204030204" pitchFamily="34" charset="0"/>
              </a:rPr>
              <a:t> IT</a:t>
            </a:r>
            <a:endParaRPr lang="en-US" sz="2000">
              <a:latin typeface="Calibri" panose="020F0502020204030204" pitchFamily="34" charset="0"/>
            </a:endParaRPr>
          </a:p>
          <a:p>
            <a:pPr algn="ctr">
              <a:defRPr/>
            </a:pPr>
            <a:endParaRPr lang="en-US" sz="2400">
              <a:latin typeface="Calibri" panose="020F0502020204030204" pitchFamily="34" charset="0"/>
            </a:endParaRPr>
          </a:p>
          <a:p>
            <a:pPr algn="ctr">
              <a:defRPr/>
            </a:pPr>
            <a:r>
              <a:rPr kumimoji="1" lang="en-US" sz="2400">
                <a:solidFill>
                  <a:srgbClr val="FF0000"/>
                </a:solidFill>
                <a:latin typeface="Calibri" panose="020F0502020204030204" pitchFamily="34" charset="0"/>
              </a:rPr>
              <a:t>Network Engineer</a:t>
            </a:r>
            <a:endParaRPr kumimoji="1" lang="id-ID" sz="240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7472330" y="838201"/>
            <a:ext cx="3195670" cy="3171843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id-ID" sz="3200" b="1">
                <a:solidFill>
                  <a:srgbClr val="C00000"/>
                </a:solidFill>
                <a:latin typeface="Calibri" panose="020F0502020204030204" pitchFamily="34" charset="0"/>
              </a:rPr>
              <a:t>Computer</a:t>
            </a:r>
            <a:br>
              <a:rPr kumimoji="1" lang="id-ID" sz="3200" b="1">
                <a:solidFill>
                  <a:srgbClr val="C00000"/>
                </a:solidFill>
                <a:latin typeface="Calibri" panose="020F0502020204030204" pitchFamily="34" charset="0"/>
              </a:rPr>
            </a:br>
            <a:r>
              <a:rPr kumimoji="1" lang="id-ID" sz="3200" b="1">
                <a:solidFill>
                  <a:srgbClr val="C00000"/>
                </a:solidFill>
                <a:latin typeface="Calibri" panose="020F0502020204030204" pitchFamily="34" charset="0"/>
              </a:rPr>
              <a:t>Science (CS)</a:t>
            </a:r>
            <a:endParaRPr lang="id-ID" sz="3200" b="1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pPr algn="ctr">
              <a:defRPr/>
            </a:pPr>
            <a:r>
              <a:rPr lang="id-ID" sz="2400">
                <a:latin typeface="Calibri" panose="020F0502020204030204" pitchFamily="34" charset="0"/>
              </a:rPr>
              <a:t> </a:t>
            </a:r>
            <a:r>
              <a:rPr lang="id-ID" sz="2000">
                <a:solidFill>
                  <a:srgbClr val="0070C0"/>
                </a:solidFill>
                <a:latin typeface="Calibri" panose="020F0502020204030204" pitchFamily="34" charset="0"/>
              </a:rPr>
              <a:t>konsep computing </a:t>
            </a:r>
            <a:r>
              <a:rPr lang="id-ID" sz="2000">
                <a:latin typeface="Calibri" panose="020F0502020204030204" pitchFamily="34" charset="0"/>
              </a:rPr>
              <a:t>dan</a:t>
            </a:r>
          </a:p>
          <a:p>
            <a:pPr algn="ctr">
              <a:defRPr/>
            </a:pPr>
            <a:r>
              <a:rPr lang="id-ID" sz="2000">
                <a:latin typeface="Calibri" panose="020F0502020204030204" pitchFamily="34" charset="0"/>
              </a:rPr>
              <a:t>pengembangan </a:t>
            </a:r>
            <a:r>
              <a:rPr lang="id-ID" sz="2000">
                <a:solidFill>
                  <a:srgbClr val="0070C0"/>
                </a:solidFill>
                <a:latin typeface="Calibri" panose="020F0502020204030204" pitchFamily="34" charset="0"/>
              </a:rPr>
              <a:t>software</a:t>
            </a:r>
            <a:endParaRPr kumimoji="1" lang="id-ID" sz="2000">
              <a:solidFill>
                <a:srgbClr val="0070C0"/>
              </a:solidFill>
              <a:latin typeface="Calibri" panose="020F0502020204030204" pitchFamily="34" charset="0"/>
            </a:endParaRPr>
          </a:p>
          <a:p>
            <a:pPr algn="ctr">
              <a:defRPr/>
            </a:pPr>
            <a:endParaRPr kumimoji="1" lang="en-US" sz="2400">
              <a:latin typeface="Calibri" panose="020F0502020204030204" pitchFamily="34" charset="0"/>
            </a:endParaRPr>
          </a:p>
          <a:p>
            <a:pPr algn="ctr">
              <a:defRPr/>
            </a:pPr>
            <a:r>
              <a:rPr kumimoji="1" lang="en-US" sz="2400">
                <a:solidFill>
                  <a:srgbClr val="FF0000"/>
                </a:solidFill>
                <a:latin typeface="Calibri" panose="020F0502020204030204" pitchFamily="34" charset="0"/>
              </a:rPr>
              <a:t>Computer Scientist</a:t>
            </a:r>
            <a:endParaRPr kumimoji="1" lang="id-ID" sz="240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6781800" y="3676624"/>
            <a:ext cx="3443286" cy="3181376"/>
          </a:xfrm>
          <a:prstGeom prst="ellipse">
            <a:avLst/>
          </a:prstGeom>
          <a:solidFill>
            <a:srgbClr val="FFCC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id-ID" sz="3200" b="1">
                <a:solidFill>
                  <a:srgbClr val="C00000"/>
                </a:solidFill>
                <a:latin typeface="Calibri" panose="020F0502020204030204" pitchFamily="34" charset="0"/>
              </a:rPr>
              <a:t>Software</a:t>
            </a:r>
            <a:br>
              <a:rPr kumimoji="1" lang="id-ID" sz="3200" b="1">
                <a:solidFill>
                  <a:srgbClr val="C00000"/>
                </a:solidFill>
                <a:latin typeface="Calibri" panose="020F0502020204030204" pitchFamily="34" charset="0"/>
              </a:rPr>
            </a:br>
            <a:r>
              <a:rPr kumimoji="1" lang="id-ID" sz="3200" b="1">
                <a:solidFill>
                  <a:srgbClr val="C00000"/>
                </a:solidFill>
                <a:latin typeface="Calibri" panose="020F0502020204030204" pitchFamily="34" charset="0"/>
              </a:rPr>
              <a:t>Engineering (SE)</a:t>
            </a:r>
            <a:endParaRPr lang="id-ID" sz="3200" b="1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pPr algn="ctr">
              <a:defRPr/>
            </a:pPr>
            <a:r>
              <a:rPr lang="id-ID" sz="2000">
                <a:solidFill>
                  <a:srgbClr val="0070C0"/>
                </a:solidFill>
                <a:latin typeface="Calibri" panose="020F0502020204030204" pitchFamily="34" charset="0"/>
              </a:rPr>
              <a:t> pengembangan software</a:t>
            </a:r>
          </a:p>
          <a:p>
            <a:pPr algn="ctr">
              <a:defRPr/>
            </a:pPr>
            <a:r>
              <a:rPr lang="id-ID" sz="2000">
                <a:latin typeface="Calibri" panose="020F0502020204030204" pitchFamily="34" charset="0"/>
              </a:rPr>
              <a:t>dan pengelolaan tahapan</a:t>
            </a:r>
          </a:p>
          <a:p>
            <a:pPr algn="ctr">
              <a:defRPr/>
            </a:pPr>
            <a:r>
              <a:rPr lang="id-ID" sz="2000">
                <a:latin typeface="Calibri" panose="020F0502020204030204" pitchFamily="34" charset="0"/>
              </a:rPr>
              <a:t>SDLC</a:t>
            </a:r>
            <a:endParaRPr lang="en-US" sz="2000">
              <a:latin typeface="Calibri" panose="020F0502020204030204" pitchFamily="34" charset="0"/>
            </a:endParaRPr>
          </a:p>
          <a:p>
            <a:pPr algn="ctr">
              <a:defRPr/>
            </a:pPr>
            <a:endParaRPr lang="en-US" sz="2400">
              <a:latin typeface="Calibri" panose="020F0502020204030204" pitchFamily="34" charset="0"/>
            </a:endParaRPr>
          </a:p>
          <a:p>
            <a:pPr algn="ctr">
              <a:defRPr/>
            </a:pPr>
            <a:r>
              <a:rPr lang="en-US" sz="2400">
                <a:solidFill>
                  <a:srgbClr val="FF0000"/>
                </a:solidFill>
                <a:latin typeface="Calibri" panose="020F0502020204030204" pitchFamily="34" charset="0"/>
              </a:rPr>
              <a:t>Software Engineer</a:t>
            </a:r>
            <a:br>
              <a:rPr lang="id-ID" sz="2400">
                <a:solidFill>
                  <a:srgbClr val="FF0000"/>
                </a:solidFill>
                <a:latin typeface="Calibri" panose="020F0502020204030204" pitchFamily="34" charset="0"/>
              </a:rPr>
            </a:br>
            <a:endParaRPr kumimoji="1" lang="id-ID" sz="240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56D63A-BEA2-4575-AD94-91A00D53B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714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087" y="530086"/>
            <a:ext cx="9604513" cy="30811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id-ID" dirty="0"/>
              <a:t>IEEE</a:t>
            </a:r>
            <a:r>
              <a:rPr lang="en-US" dirty="0"/>
              <a:t>/ACM</a:t>
            </a:r>
            <a:r>
              <a:rPr lang="id-ID" dirty="0"/>
              <a:t> Computing Curricula 2005</a:t>
            </a:r>
          </a:p>
        </p:txBody>
      </p:sp>
      <p:pic>
        <p:nvPicPr>
          <p:cNvPr id="10" name="Picture 9" descr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" t="1254" r="522" b="931"/>
          <a:stretch/>
        </p:blipFill>
        <p:spPr bwMode="auto">
          <a:xfrm>
            <a:off x="3193773" y="985961"/>
            <a:ext cx="7911549" cy="587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865AC6-7CE7-44E5-B564-B0EC2B52F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88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14:switch dir="r"/>
      </p:transition>
    </mc:Choice>
    <mc:Fallback xmlns="">
      <p:transition spd="slow" advClick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BAED8-47B3-794F-AB9B-2577B136D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B55F2-15C3-E748-9375-E56CE898C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ID" b="1" dirty="0">
                <a:solidFill>
                  <a:schemeClr val="accent1">
                    <a:lumMod val="75000"/>
                  </a:schemeClr>
                </a:solidFill>
              </a:rPr>
              <a:t>HTML</a:t>
            </a:r>
            <a:r>
              <a:rPr lang="en-ID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ID" i="1" dirty="0">
                <a:solidFill>
                  <a:schemeClr val="accent1">
                    <a:lumMod val="75000"/>
                  </a:schemeClr>
                </a:solidFill>
              </a:rPr>
              <a:t>Hyper Text </a:t>
            </a:r>
            <a:r>
              <a:rPr lang="en-ID" i="1" dirty="0" err="1">
                <a:solidFill>
                  <a:schemeClr val="accent1">
                    <a:lumMod val="75000"/>
                  </a:schemeClr>
                </a:solidFill>
              </a:rPr>
              <a:t>Markup</a:t>
            </a:r>
            <a:r>
              <a:rPr lang="en-ID" i="1" dirty="0">
                <a:solidFill>
                  <a:schemeClr val="accent1">
                    <a:lumMod val="75000"/>
                  </a:schemeClr>
                </a:solidFill>
              </a:rPr>
              <a:t> Language</a:t>
            </a:r>
            <a:r>
              <a:rPr lang="en-ID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n-ID" b="1" dirty="0">
                <a:solidFill>
                  <a:schemeClr val="accent1">
                    <a:lumMod val="75000"/>
                  </a:schemeClr>
                </a:solidFill>
              </a:rPr>
              <a:t>Format </a:t>
            </a:r>
            <a:r>
              <a:rPr lang="en-ID" b="1" dirty="0" err="1">
                <a:solidFill>
                  <a:schemeClr val="accent1">
                    <a:lumMod val="75000"/>
                  </a:schemeClr>
                </a:solidFill>
              </a:rPr>
              <a:t>umum</a:t>
            </a:r>
            <a:r>
              <a:rPr lang="en-ID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D" dirty="0">
                <a:solidFill>
                  <a:schemeClr val="accent1">
                    <a:lumMod val="75000"/>
                  </a:schemeClr>
                </a:solidFill>
              </a:rPr>
              <a:t>yang </a:t>
            </a:r>
            <a:r>
              <a:rPr lang="en-ID" dirty="0" err="1">
                <a:solidFill>
                  <a:schemeClr val="accent1">
                    <a:lumMod val="75000"/>
                  </a:schemeClr>
                </a:solidFill>
              </a:rPr>
              <a:t>digunakan</a:t>
            </a:r>
            <a:r>
              <a:rPr lang="en-ID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75000"/>
                  </a:schemeClr>
                </a:solidFill>
              </a:rPr>
              <a:t>dalam</a:t>
            </a:r>
            <a:r>
              <a:rPr lang="en-ID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75000"/>
                  </a:schemeClr>
                </a:solidFill>
              </a:rPr>
              <a:t>pemrograman</a:t>
            </a:r>
            <a:r>
              <a:rPr lang="en-ID" dirty="0">
                <a:solidFill>
                  <a:schemeClr val="accent1">
                    <a:lumMod val="75000"/>
                  </a:schemeClr>
                </a:solidFill>
              </a:rPr>
              <a:t> web, </a:t>
            </a:r>
            <a:r>
              <a:rPr lang="en-ID" dirty="0" err="1">
                <a:solidFill>
                  <a:schemeClr val="accent1">
                    <a:lumMod val="75000"/>
                  </a:schemeClr>
                </a:solidFill>
              </a:rPr>
              <a:t>termasuk</a:t>
            </a:r>
            <a:r>
              <a:rPr lang="en-ID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75000"/>
                  </a:schemeClr>
                </a:solidFill>
              </a:rPr>
              <a:t>kemampuan</a:t>
            </a:r>
            <a:r>
              <a:rPr lang="en-ID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75000"/>
                  </a:schemeClr>
                </a:solidFill>
              </a:rPr>
              <a:t>untuk</a:t>
            </a:r>
            <a:r>
              <a:rPr lang="en-ID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75000"/>
                  </a:schemeClr>
                </a:solidFill>
              </a:rPr>
              <a:t>menghubungkan</a:t>
            </a:r>
            <a:r>
              <a:rPr lang="en-ID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75000"/>
                  </a:schemeClr>
                </a:solidFill>
              </a:rPr>
              <a:t>satu</a:t>
            </a:r>
            <a:r>
              <a:rPr lang="en-ID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75000"/>
                  </a:schemeClr>
                </a:solidFill>
              </a:rPr>
              <a:t>dokumen</a:t>
            </a:r>
            <a:r>
              <a:rPr lang="en-ID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75000"/>
                  </a:schemeClr>
                </a:solidFill>
              </a:rPr>
              <a:t>ke</a:t>
            </a:r>
            <a:r>
              <a:rPr lang="en-ID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75000"/>
                  </a:schemeClr>
                </a:solidFill>
              </a:rPr>
              <a:t>dokumen</a:t>
            </a:r>
            <a:r>
              <a:rPr lang="en-ID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75000"/>
                  </a:schemeClr>
                </a:solidFill>
              </a:rPr>
              <a:t>lainnya</a:t>
            </a:r>
            <a:r>
              <a:rPr lang="en-ID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algn="just"/>
            <a:r>
              <a:rPr lang="en-ID" b="1" dirty="0">
                <a:solidFill>
                  <a:schemeClr val="accent1">
                    <a:lumMod val="75000"/>
                  </a:schemeClr>
                </a:solidFill>
              </a:rPr>
              <a:t>URI</a:t>
            </a:r>
            <a:r>
              <a:rPr lang="en-ID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ID" i="1" dirty="0">
                <a:solidFill>
                  <a:schemeClr val="accent1">
                    <a:lumMod val="75000"/>
                  </a:schemeClr>
                </a:solidFill>
              </a:rPr>
              <a:t>Uniform Resource Identifier</a:t>
            </a:r>
            <a:r>
              <a:rPr lang="en-ID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n-ID" dirty="0" err="1">
                <a:solidFill>
                  <a:schemeClr val="accent1">
                    <a:lumMod val="75000"/>
                  </a:schemeClr>
                </a:solidFill>
              </a:rPr>
              <a:t>Merupakan</a:t>
            </a:r>
            <a:r>
              <a:rPr lang="en-ID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75000"/>
                  </a:schemeClr>
                </a:solidFill>
              </a:rPr>
              <a:t>sebuah</a:t>
            </a:r>
            <a:r>
              <a:rPr lang="en-ID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D" b="1" dirty="0" err="1">
                <a:solidFill>
                  <a:schemeClr val="accent1">
                    <a:lumMod val="75000"/>
                  </a:schemeClr>
                </a:solidFill>
              </a:rPr>
              <a:t>alamat</a:t>
            </a:r>
            <a:r>
              <a:rPr lang="en-ID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D" b="1" dirty="0" err="1">
                <a:solidFill>
                  <a:schemeClr val="accent1">
                    <a:lumMod val="75000"/>
                  </a:schemeClr>
                </a:solidFill>
              </a:rPr>
              <a:t>unik</a:t>
            </a:r>
            <a:r>
              <a:rPr lang="en-ID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D" dirty="0">
                <a:solidFill>
                  <a:schemeClr val="accent1">
                    <a:lumMod val="75000"/>
                  </a:schemeClr>
                </a:solidFill>
              </a:rPr>
              <a:t>yang </a:t>
            </a:r>
            <a:r>
              <a:rPr lang="en-ID" dirty="0" err="1">
                <a:solidFill>
                  <a:schemeClr val="accent1">
                    <a:lumMod val="75000"/>
                  </a:schemeClr>
                </a:solidFill>
              </a:rPr>
              <a:t>menjadi</a:t>
            </a:r>
            <a:r>
              <a:rPr lang="en-ID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75000"/>
                  </a:schemeClr>
                </a:solidFill>
              </a:rPr>
              <a:t>ciri</a:t>
            </a:r>
            <a:r>
              <a:rPr lang="en-ID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75000"/>
                  </a:schemeClr>
                </a:solidFill>
              </a:rPr>
              <a:t>dari</a:t>
            </a:r>
            <a:r>
              <a:rPr lang="en-ID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75000"/>
                  </a:schemeClr>
                </a:solidFill>
              </a:rPr>
              <a:t>sebuah</a:t>
            </a:r>
            <a:r>
              <a:rPr lang="en-ID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75000"/>
                  </a:schemeClr>
                </a:solidFill>
              </a:rPr>
              <a:t>dokumen</a:t>
            </a:r>
            <a:r>
              <a:rPr lang="en-ID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75000"/>
                  </a:schemeClr>
                </a:solidFill>
              </a:rPr>
              <a:t>pada</a:t>
            </a:r>
            <a:r>
              <a:rPr lang="en-ID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75000"/>
                  </a:schemeClr>
                </a:solidFill>
              </a:rPr>
              <a:t>suatu</a:t>
            </a:r>
            <a:r>
              <a:rPr lang="en-ID" dirty="0">
                <a:solidFill>
                  <a:schemeClr val="accent1">
                    <a:lumMod val="75000"/>
                  </a:schemeClr>
                </a:solidFill>
              </a:rPr>
              <a:t> web.</a:t>
            </a:r>
          </a:p>
          <a:p>
            <a:pPr algn="just"/>
            <a:r>
              <a:rPr lang="en-ID" b="1" dirty="0">
                <a:solidFill>
                  <a:schemeClr val="accent1">
                    <a:lumMod val="75000"/>
                  </a:schemeClr>
                </a:solidFill>
              </a:rPr>
              <a:t>HTTP</a:t>
            </a:r>
            <a:r>
              <a:rPr lang="en-ID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ID" i="1" dirty="0" err="1">
                <a:solidFill>
                  <a:schemeClr val="accent1">
                    <a:lumMod val="75000"/>
                  </a:schemeClr>
                </a:solidFill>
              </a:rPr>
              <a:t>HyperText</a:t>
            </a:r>
            <a:r>
              <a:rPr lang="en-ID" i="1" dirty="0">
                <a:solidFill>
                  <a:schemeClr val="accent1">
                    <a:lumMod val="75000"/>
                  </a:schemeClr>
                </a:solidFill>
              </a:rPr>
              <a:t> Transfer Protocol</a:t>
            </a:r>
            <a:r>
              <a:rPr lang="en-ID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n-ID" dirty="0" err="1">
                <a:solidFill>
                  <a:schemeClr val="accent1">
                    <a:lumMod val="75000"/>
                  </a:schemeClr>
                </a:solidFill>
              </a:rPr>
              <a:t>Sebuah</a:t>
            </a:r>
            <a:r>
              <a:rPr lang="en-ID" dirty="0">
                <a:solidFill>
                  <a:schemeClr val="accent1">
                    <a:lumMod val="75000"/>
                  </a:schemeClr>
                </a:solidFill>
              </a:rPr>
              <a:t> protocol yang </a:t>
            </a:r>
            <a:r>
              <a:rPr lang="en-ID" dirty="0" err="1">
                <a:solidFill>
                  <a:schemeClr val="accent1">
                    <a:lumMod val="75000"/>
                  </a:schemeClr>
                </a:solidFill>
              </a:rPr>
              <a:t>digunakan</a:t>
            </a:r>
            <a:r>
              <a:rPr lang="en-ID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75000"/>
                  </a:schemeClr>
                </a:solidFill>
              </a:rPr>
              <a:t>untuk</a:t>
            </a:r>
            <a:r>
              <a:rPr lang="en-ID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D" b="1" dirty="0" err="1">
                <a:solidFill>
                  <a:schemeClr val="accent1">
                    <a:lumMod val="75000"/>
                  </a:schemeClr>
                </a:solidFill>
              </a:rPr>
              <a:t>menghubungkan</a:t>
            </a:r>
            <a:r>
              <a:rPr lang="en-ID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75000"/>
                  </a:schemeClr>
                </a:solidFill>
              </a:rPr>
              <a:t>setiap</a:t>
            </a:r>
            <a:r>
              <a:rPr lang="en-ID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75000"/>
                  </a:schemeClr>
                </a:solidFill>
              </a:rPr>
              <a:t>dokumen</a:t>
            </a:r>
            <a:r>
              <a:rPr lang="en-ID" dirty="0">
                <a:solidFill>
                  <a:schemeClr val="accent1">
                    <a:lumMod val="75000"/>
                  </a:schemeClr>
                </a:solidFill>
              </a:rPr>
              <a:t> yang </a:t>
            </a:r>
            <a:r>
              <a:rPr lang="en-ID" dirty="0" err="1">
                <a:solidFill>
                  <a:schemeClr val="accent1">
                    <a:lumMod val="75000"/>
                  </a:schemeClr>
                </a:solidFill>
              </a:rPr>
              <a:t>tersebar</a:t>
            </a:r>
            <a:r>
              <a:rPr lang="en-ID" dirty="0">
                <a:solidFill>
                  <a:schemeClr val="accent1">
                    <a:lumMod val="75000"/>
                  </a:schemeClr>
                </a:solidFill>
              </a:rPr>
              <a:t> di internet.</a:t>
            </a:r>
          </a:p>
          <a:p>
            <a:pPr algn="just"/>
            <a:r>
              <a:rPr lang="en-ID" b="1" dirty="0">
                <a:solidFill>
                  <a:srgbClr val="FFC000"/>
                </a:solidFill>
              </a:rPr>
              <a:t>CSS</a:t>
            </a:r>
            <a:r>
              <a:rPr lang="en-ID" dirty="0">
                <a:solidFill>
                  <a:srgbClr val="FFC000"/>
                </a:solidFill>
              </a:rPr>
              <a:t> :  </a:t>
            </a:r>
            <a:r>
              <a:rPr lang="en-ID" i="1" dirty="0">
                <a:solidFill>
                  <a:srgbClr val="FFC000"/>
                </a:solidFill>
              </a:rPr>
              <a:t>Cascading Style Sheets</a:t>
            </a:r>
            <a:r>
              <a:rPr lang="en-ID" dirty="0">
                <a:solidFill>
                  <a:srgbClr val="FFC000"/>
                </a:solidFill>
              </a:rPr>
              <a:t>. </a:t>
            </a:r>
            <a:r>
              <a:rPr lang="en-ID" dirty="0" err="1">
                <a:solidFill>
                  <a:srgbClr val="FFC000"/>
                </a:solidFill>
              </a:rPr>
              <a:t>Melakukan</a:t>
            </a:r>
            <a:r>
              <a:rPr lang="en-ID" dirty="0">
                <a:solidFill>
                  <a:srgbClr val="FFC000"/>
                </a:solidFill>
              </a:rPr>
              <a:t> </a:t>
            </a:r>
            <a:r>
              <a:rPr lang="en-ID" b="1" dirty="0">
                <a:solidFill>
                  <a:srgbClr val="FFC000"/>
                </a:solidFill>
              </a:rPr>
              <a:t>mark-up</a:t>
            </a:r>
            <a:r>
              <a:rPr lang="en-ID" dirty="0">
                <a:solidFill>
                  <a:srgbClr val="FFC000"/>
                </a:solidFill>
              </a:rPr>
              <a:t> </a:t>
            </a:r>
            <a:r>
              <a:rPr lang="en-ID" dirty="0" err="1">
                <a:solidFill>
                  <a:srgbClr val="FFC000"/>
                </a:solidFill>
              </a:rPr>
              <a:t>pada</a:t>
            </a:r>
            <a:r>
              <a:rPr lang="en-ID" dirty="0">
                <a:solidFill>
                  <a:srgbClr val="FFC000"/>
                </a:solidFill>
              </a:rPr>
              <a:t> </a:t>
            </a:r>
            <a:r>
              <a:rPr lang="en-ID" dirty="0" err="1">
                <a:solidFill>
                  <a:srgbClr val="FFC000"/>
                </a:solidFill>
              </a:rPr>
              <a:t>tampilan</a:t>
            </a:r>
            <a:r>
              <a:rPr lang="en-ID" dirty="0">
                <a:solidFill>
                  <a:srgbClr val="FFC000"/>
                </a:solidFill>
              </a:rPr>
              <a:t> website.</a:t>
            </a:r>
          </a:p>
          <a:p>
            <a:r>
              <a:rPr lang="en-US" b="1" dirty="0">
                <a:solidFill>
                  <a:srgbClr val="FFC000"/>
                </a:solidFill>
              </a:rPr>
              <a:t>MESIN</a:t>
            </a:r>
            <a:r>
              <a:rPr lang="en-US" dirty="0">
                <a:solidFill>
                  <a:srgbClr val="FFC000"/>
                </a:solidFill>
              </a:rPr>
              <a:t> (ASP.NET, PHP, PYTHON). </a:t>
            </a:r>
            <a:r>
              <a:rPr lang="en-US" dirty="0" err="1">
                <a:solidFill>
                  <a:srgbClr val="FFC000"/>
                </a:solidFill>
              </a:rPr>
              <a:t>Memuat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isi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konten</a:t>
            </a:r>
            <a:r>
              <a:rPr lang="en-US" dirty="0">
                <a:solidFill>
                  <a:srgbClr val="FFC000"/>
                </a:solidFill>
              </a:rPr>
              <a:t> yang </a:t>
            </a:r>
            <a:r>
              <a:rPr lang="en-US" dirty="0" err="1">
                <a:solidFill>
                  <a:srgbClr val="FFC000"/>
                </a:solidFill>
              </a:rPr>
              <a:t>akan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ditampilkan</a:t>
            </a:r>
            <a:r>
              <a:rPr lang="en-US" dirty="0">
                <a:solidFill>
                  <a:srgbClr val="FFC000"/>
                </a:solidFill>
              </a:rPr>
              <a:t>, </a:t>
            </a:r>
            <a:r>
              <a:rPr lang="en-US" dirty="0" err="1">
                <a:solidFill>
                  <a:srgbClr val="FFC000"/>
                </a:solidFill>
              </a:rPr>
              <a:t>maupun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logika</a:t>
            </a:r>
            <a:r>
              <a:rPr lang="en-US" dirty="0">
                <a:solidFill>
                  <a:srgbClr val="FFC000"/>
                </a:solidFill>
              </a:rPr>
              <a:t>.</a:t>
            </a:r>
          </a:p>
          <a:p>
            <a:r>
              <a:rPr lang="en-US" b="1" dirty="0">
                <a:solidFill>
                  <a:srgbClr val="FFC000"/>
                </a:solidFill>
              </a:rPr>
              <a:t>DATABASE</a:t>
            </a:r>
            <a:r>
              <a:rPr lang="en-US" dirty="0">
                <a:solidFill>
                  <a:srgbClr val="FFC000"/>
                </a:solidFill>
              </a:rPr>
              <a:t> (MYSQL, ORACLE). </a:t>
            </a:r>
            <a:r>
              <a:rPr lang="en-US" b="1" dirty="0" err="1">
                <a:solidFill>
                  <a:srgbClr val="FFC000"/>
                </a:solidFill>
              </a:rPr>
              <a:t>Penyimpanan</a:t>
            </a:r>
            <a:r>
              <a:rPr lang="en-US" b="1" dirty="0">
                <a:solidFill>
                  <a:srgbClr val="FFC000"/>
                </a:solidFill>
              </a:rPr>
              <a:t> data </a:t>
            </a:r>
            <a:r>
              <a:rPr lang="en-US" dirty="0" err="1">
                <a:solidFill>
                  <a:srgbClr val="FFC000"/>
                </a:solidFill>
              </a:rPr>
              <a:t>pada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sebuah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webite</a:t>
            </a:r>
            <a:r>
              <a:rPr lang="en-US" dirty="0">
                <a:solidFill>
                  <a:srgbClr val="FFC000"/>
                </a:solidFill>
              </a:rPr>
              <a:t>.</a:t>
            </a:r>
          </a:p>
          <a:p>
            <a:r>
              <a:rPr lang="en-US" b="1" dirty="0">
                <a:solidFill>
                  <a:srgbClr val="92D050"/>
                </a:solidFill>
              </a:rPr>
              <a:t>ANIMASI</a:t>
            </a:r>
            <a:r>
              <a:rPr lang="en-US" dirty="0">
                <a:solidFill>
                  <a:srgbClr val="92D050"/>
                </a:solidFill>
              </a:rPr>
              <a:t> (JAVASCRIPT)</a:t>
            </a:r>
          </a:p>
          <a:p>
            <a:r>
              <a:rPr lang="en-US" b="1" dirty="0">
                <a:solidFill>
                  <a:srgbClr val="92D050"/>
                </a:solidFill>
              </a:rPr>
              <a:t>STORAGE</a:t>
            </a:r>
            <a:r>
              <a:rPr lang="en-US" dirty="0">
                <a:solidFill>
                  <a:srgbClr val="92D050"/>
                </a:solidFill>
              </a:rPr>
              <a:t> (COOKIE,SESSION)</a:t>
            </a:r>
          </a:p>
          <a:p>
            <a:endParaRPr lang="en-US" dirty="0">
              <a:solidFill>
                <a:srgbClr val="FFC000"/>
              </a:solidFill>
            </a:endParaRPr>
          </a:p>
          <a:p>
            <a:pPr algn="just"/>
            <a:endParaRPr lang="en-ID" dirty="0">
              <a:solidFill>
                <a:srgbClr val="FFC000"/>
              </a:solidFill>
            </a:endParaRPr>
          </a:p>
          <a:p>
            <a:pPr algn="just"/>
            <a:endParaRPr lang="en-ID" dirty="0">
              <a:solidFill>
                <a:srgbClr val="FFC000"/>
              </a:solidFill>
            </a:endParaRPr>
          </a:p>
          <a:p>
            <a:pPr algn="just"/>
            <a:endParaRPr lang="en-ID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639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56E4F-02A4-E849-9467-08E820327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Macam</a:t>
            </a:r>
            <a:r>
              <a:rPr lang="en-US" dirty="0"/>
              <a:t>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ED005-0385-DD4E-A546-65BC207EB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err="1"/>
              <a:t>Statis</a:t>
            </a:r>
            <a:r>
              <a:rPr lang="en-US" dirty="0"/>
              <a:t> : Isi </a:t>
            </a:r>
            <a:r>
              <a:rPr lang="en-US" dirty="0" err="1"/>
              <a:t>konten</a:t>
            </a:r>
            <a:r>
              <a:rPr lang="en-US" dirty="0"/>
              <a:t> web </a:t>
            </a:r>
            <a:r>
              <a:rPr lang="en-US" dirty="0" err="1"/>
              <a:t>statis</a:t>
            </a:r>
            <a:r>
              <a:rPr lang="en-US" dirty="0"/>
              <a:t> (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bisa</a:t>
            </a:r>
            <a:r>
              <a:rPr lang="en-US" b="1" dirty="0"/>
              <a:t> </a:t>
            </a:r>
            <a:r>
              <a:rPr lang="en-US" b="1" dirty="0" err="1"/>
              <a:t>diubah</a:t>
            </a:r>
            <a:r>
              <a:rPr lang="en-US" dirty="0"/>
              <a:t>). Ex : web </a:t>
            </a:r>
            <a:r>
              <a:rPr lang="en-US" dirty="0" err="1"/>
              <a:t>profil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Web </a:t>
            </a:r>
            <a:r>
              <a:rPr lang="en-US" dirty="0" err="1"/>
              <a:t>dinamis</a:t>
            </a:r>
            <a:r>
              <a:rPr lang="en-US" dirty="0"/>
              <a:t>: (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konten</a:t>
            </a:r>
            <a:r>
              <a:rPr lang="en-US" dirty="0"/>
              <a:t> </a:t>
            </a:r>
            <a:r>
              <a:rPr lang="en-US" b="1" dirty="0" err="1"/>
              <a:t>dapat</a:t>
            </a:r>
            <a:r>
              <a:rPr lang="en-US" b="1" dirty="0"/>
              <a:t> </a:t>
            </a:r>
            <a:r>
              <a:rPr lang="en-US" b="1" dirty="0" err="1"/>
              <a:t>diubah</a:t>
            </a:r>
            <a:r>
              <a:rPr lang="en-US" dirty="0"/>
              <a:t>). Ex : web </a:t>
            </a:r>
            <a:r>
              <a:rPr lang="en-US" dirty="0" err="1"/>
              <a:t>excommerce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175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CA8C0-7A30-0246-BE1D-DB04928BF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F5916-8A41-2B4A-ADBC-E1B514118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TUJUAN :</a:t>
            </a:r>
          </a:p>
          <a:p>
            <a:pPr marL="0" indent="0">
              <a:buNone/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Setelah mempelajari materi ini diharapkan </a:t>
            </a:r>
            <a:r>
              <a:rPr lang="id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anda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dapat memahami struktur dasar dari dokumen HTML.</a:t>
            </a:r>
          </a:p>
          <a:p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 :</a:t>
            </a:r>
          </a:p>
          <a:p>
            <a:pPr marL="0" indent="0">
              <a:buNone/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Struktur dasar dokumen </a:t>
            </a:r>
            <a:r>
              <a:rPr lang="id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d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d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d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id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d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d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tittle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d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41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45CD1-A205-1B48-8B88-42C001616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 ITU HTML?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B3548-21D0-E242-8B17-E40FEED37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d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(</a:t>
            </a:r>
            <a:r>
              <a:rPr lang="id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hypertext</a:t>
            </a:r>
            <a:r>
              <a:rPr lang="id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markup</a:t>
            </a:r>
            <a:r>
              <a:rPr lang="id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id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adalah bahasa program yang digunakan untuk </a:t>
            </a:r>
            <a:r>
              <a:rPr lang="id-ID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menulis format dokumen </a:t>
            </a:r>
            <a:r>
              <a:rPr lang="id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yang dapat digunakan dalam web. </a:t>
            </a:r>
          </a:p>
          <a:p>
            <a:pPr marL="0" indent="0" algn="just">
              <a:buNone/>
            </a:pPr>
            <a:r>
              <a:rPr lang="id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Dengan HTML, teks ASCII (</a:t>
            </a:r>
            <a:r>
              <a:rPr lang="id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id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*.</a:t>
            </a:r>
            <a:r>
              <a:rPr lang="id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Txt</a:t>
            </a:r>
            <a:r>
              <a:rPr lang="id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dapat dipoles (di-mark-</a:t>
            </a:r>
            <a:r>
              <a:rPr lang="id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id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dengan kode-kode tertentu yang disebut tak untuk menjadi dokumen HTML (</a:t>
            </a:r>
            <a:r>
              <a:rPr lang="id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id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*.</a:t>
            </a:r>
            <a:r>
              <a:rPr lang="id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</a:t>
            </a:r>
            <a:r>
              <a:rPr lang="id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atau *.</a:t>
            </a:r>
            <a:r>
              <a:rPr lang="id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id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728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6F9E1-D8FD-434D-8097-CE2A85A5F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B8AF3-E665-5C49-A14C-3AE00E138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/>
            <a:endParaRPr lang="en-US" sz="2400" dirty="0"/>
          </a:p>
          <a:p>
            <a:pPr algn="r"/>
            <a:endParaRPr lang="en-US" sz="2400" dirty="0"/>
          </a:p>
          <a:p>
            <a:pPr algn="r"/>
            <a:endParaRPr lang="en-US" sz="2400" dirty="0"/>
          </a:p>
          <a:p>
            <a:pPr algn="r"/>
            <a:endParaRPr lang="en-US" sz="2400" dirty="0"/>
          </a:p>
          <a:p>
            <a:pPr algn="r"/>
            <a:endParaRPr lang="en-US" sz="2400" dirty="0"/>
          </a:p>
          <a:p>
            <a:pPr algn="r"/>
            <a:endParaRPr lang="en-US" sz="2400" dirty="0"/>
          </a:p>
          <a:p>
            <a:pPr algn="r"/>
            <a:endParaRPr lang="en-US" sz="2400" dirty="0"/>
          </a:p>
          <a:p>
            <a:pPr algn="r"/>
            <a:r>
              <a:rPr lang="en-US" sz="2400" dirty="0"/>
              <a:t>Next </a:t>
            </a:r>
            <a:r>
              <a:rPr lang="en-US" sz="2400" dirty="0" err="1"/>
              <a:t>modul</a:t>
            </a:r>
            <a:r>
              <a:rPr lang="en-US" sz="2400" dirty="0"/>
              <a:t> html P. 1-30</a:t>
            </a:r>
          </a:p>
        </p:txBody>
      </p:sp>
    </p:spTree>
    <p:extLst>
      <p:ext uri="{BB962C8B-B14F-4D97-AF65-F5344CB8AC3E}">
        <p14:creationId xmlns:p14="http://schemas.microsoft.com/office/powerpoint/2010/main" val="3019013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A1567-D189-BD47-8738-544A58119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CC93E-2D77-9F41-B9CD-7E90CCCA0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618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B98DB-5138-6945-8639-5B49C44FB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Pengantar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0AE86-73D7-154D-91E8-F62718D1A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1" dirty="0"/>
              <a:t>TUJUAN :</a:t>
            </a:r>
          </a:p>
          <a:p>
            <a:pPr marL="0" indent="0">
              <a:buNone/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Setelah mempelajari materi ini diharapkan </a:t>
            </a:r>
            <a:r>
              <a:rPr lang="id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anda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dapat mengerti apa yang dimaksud dengan </a:t>
            </a:r>
            <a:r>
              <a:rPr lang="id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serta peluang bisnis </a:t>
            </a:r>
            <a:r>
              <a:rPr lang="id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didalamnya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d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 :</a:t>
            </a:r>
          </a:p>
          <a:p>
            <a:pPr marL="0" indent="0">
              <a:buNone/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Pengertian </a:t>
            </a:r>
            <a:r>
              <a:rPr lang="id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perkembangan </a:t>
            </a:r>
            <a:r>
              <a:rPr lang="id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kegunaan </a:t>
            </a:r>
            <a:r>
              <a:rPr lang="id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 peluang menjadi web developer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63587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58A9B-3908-3E49-9622-B8EA53971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website?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78C5D-4EB3-434F-B00E-D966564E2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 algn="just">
              <a:buNone/>
            </a:pPr>
            <a:r>
              <a:rPr lang="en-ID" sz="2400" dirty="0"/>
              <a:t>Sir Timothy John, </a:t>
            </a:r>
            <a:r>
              <a:rPr lang="en-ID" sz="2400" dirty="0" err="1"/>
              <a:t>tim</a:t>
            </a:r>
            <a:r>
              <a:rPr lang="en-ID" sz="2400" dirty="0"/>
              <a:t> burners-Lee. </a:t>
            </a:r>
            <a:r>
              <a:rPr lang="en-ID" sz="2400" dirty="0" err="1"/>
              <a:t>Pada</a:t>
            </a:r>
            <a:r>
              <a:rPr lang="en-ID" sz="2400" dirty="0"/>
              <a:t> </a:t>
            </a:r>
            <a:r>
              <a:rPr lang="en-ID" sz="2400" dirty="0" err="1"/>
              <a:t>tahun</a:t>
            </a:r>
            <a:r>
              <a:rPr lang="en-ID" sz="2400" dirty="0"/>
              <a:t> 1991 website </a:t>
            </a:r>
            <a:r>
              <a:rPr lang="en-ID" sz="2400" dirty="0" err="1"/>
              <a:t>terhubung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jaringan</a:t>
            </a:r>
            <a:r>
              <a:rPr lang="en-ID" sz="2400" dirty="0"/>
              <a:t>, </a:t>
            </a:r>
            <a:r>
              <a:rPr lang="en-ID" sz="2400" dirty="0" err="1"/>
              <a:t>tujuan</a:t>
            </a:r>
            <a:r>
              <a:rPr lang="en-ID" sz="2400" dirty="0"/>
              <a:t> </a:t>
            </a:r>
            <a:r>
              <a:rPr lang="en-ID" sz="2400" dirty="0" err="1"/>
              <a:t>pembuatan</a:t>
            </a:r>
            <a:r>
              <a:rPr lang="en-ID" sz="2400" dirty="0"/>
              <a:t> website </a:t>
            </a:r>
            <a:r>
              <a:rPr lang="en-ID" sz="2400" dirty="0" err="1"/>
              <a:t>sendiri</a:t>
            </a:r>
            <a:r>
              <a:rPr lang="en-ID" sz="2400" dirty="0"/>
              <a:t> </a:t>
            </a:r>
            <a:r>
              <a:rPr lang="en-ID" sz="2400" dirty="0" err="1"/>
              <a:t>adalah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b="1" dirty="0" err="1"/>
              <a:t>mempermudah</a:t>
            </a:r>
            <a:r>
              <a:rPr lang="en-ID" sz="2400" b="1" dirty="0"/>
              <a:t> </a:t>
            </a:r>
            <a:r>
              <a:rPr lang="en-ID" sz="2400" b="1" dirty="0" err="1"/>
              <a:t>tukar-menukar</a:t>
            </a:r>
            <a:r>
              <a:rPr lang="en-ID" sz="2400" b="1" dirty="0"/>
              <a:t> </a:t>
            </a:r>
            <a:r>
              <a:rPr lang="en-ID" sz="2400" b="1" dirty="0" err="1"/>
              <a:t>dan</a:t>
            </a:r>
            <a:r>
              <a:rPr lang="en-ID" sz="2400" b="1" dirty="0"/>
              <a:t> </a:t>
            </a:r>
            <a:r>
              <a:rPr lang="en-ID" sz="2400" b="1" dirty="0" err="1"/>
              <a:t>memperbarui</a:t>
            </a:r>
            <a:r>
              <a:rPr lang="en-ID" sz="2400" b="1" dirty="0"/>
              <a:t> </a:t>
            </a:r>
            <a:r>
              <a:rPr lang="en-ID" sz="2400" b="1" dirty="0" err="1"/>
              <a:t>informasi</a:t>
            </a:r>
            <a:r>
              <a:rPr lang="en-ID" sz="2400" dirty="0"/>
              <a:t> </a:t>
            </a:r>
            <a:r>
              <a:rPr lang="en-ID" sz="2400" dirty="0" err="1"/>
              <a:t>kepada</a:t>
            </a:r>
            <a:r>
              <a:rPr lang="en-ID" sz="2400" dirty="0"/>
              <a:t> </a:t>
            </a:r>
            <a:r>
              <a:rPr lang="en-ID" sz="2400" dirty="0" err="1"/>
              <a:t>sesama</a:t>
            </a:r>
            <a:r>
              <a:rPr lang="en-ID" sz="2400" dirty="0"/>
              <a:t> </a:t>
            </a:r>
            <a:r>
              <a:rPr lang="en-ID" sz="2400" dirty="0" err="1"/>
              <a:t>peneliti</a:t>
            </a:r>
            <a:r>
              <a:rPr lang="en-ID" sz="2400" dirty="0"/>
              <a:t> di </a:t>
            </a:r>
            <a:r>
              <a:rPr lang="en-ID" sz="2400" dirty="0" err="1"/>
              <a:t>tempat</a:t>
            </a:r>
            <a:r>
              <a:rPr lang="en-ID" sz="2400" dirty="0"/>
              <a:t> </a:t>
            </a:r>
            <a:r>
              <a:rPr lang="en-ID" sz="2400" dirty="0" err="1"/>
              <a:t>mereka</a:t>
            </a:r>
            <a:r>
              <a:rPr lang="en-ID" sz="2400" dirty="0"/>
              <a:t> </a:t>
            </a:r>
            <a:r>
              <a:rPr lang="en-ID" sz="2400" dirty="0" err="1"/>
              <a:t>bekerja</a:t>
            </a:r>
            <a:r>
              <a:rPr lang="en-ID" sz="2400" dirty="0"/>
              <a:t>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7008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108A6-D013-D949-B5AA-7A54AC9DC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Perkembangan</a:t>
            </a:r>
            <a:r>
              <a:rPr lang="en-US" dirty="0"/>
              <a:t> website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A133E3-E34B-4546-9847-57477BEA4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292" y="5222417"/>
            <a:ext cx="10058400" cy="4050792"/>
          </a:xfrm>
        </p:spPr>
        <p:txBody>
          <a:bodyPr/>
          <a:lstStyle/>
          <a:p>
            <a:r>
              <a:rPr lang="en-US" dirty="0"/>
              <a:t>WEB 1 </a:t>
            </a:r>
            <a:r>
              <a:rPr lang="en-ID" b="1" dirty="0"/>
              <a:t>(1990–2000)</a:t>
            </a:r>
            <a:r>
              <a:rPr lang="en-US" dirty="0"/>
              <a:t>  : STATIS</a:t>
            </a:r>
          </a:p>
          <a:p>
            <a:r>
              <a:rPr lang="en-US" dirty="0"/>
              <a:t>WEB 2 </a:t>
            </a:r>
            <a:r>
              <a:rPr lang="en-ID" b="1" dirty="0"/>
              <a:t>(2001–2010) </a:t>
            </a:r>
            <a:r>
              <a:rPr lang="en-US" dirty="0"/>
              <a:t>:  WEB INTERAKTIF &amp; DINAMIS</a:t>
            </a:r>
          </a:p>
          <a:p>
            <a:r>
              <a:rPr lang="en-US" dirty="0"/>
              <a:t>WEB 3 </a:t>
            </a:r>
            <a:r>
              <a:rPr lang="en-US" b="1" dirty="0"/>
              <a:t>(2005-NOW) </a:t>
            </a:r>
            <a:r>
              <a:rPr lang="en-US" dirty="0"/>
              <a:t>: MOBILE DAN SMART HOME </a:t>
            </a:r>
          </a:p>
        </p:txBody>
      </p:sp>
      <p:pic>
        <p:nvPicPr>
          <p:cNvPr id="1028" name="Picture 4" descr="Basic Definitions of Web 1.0, Web 2.0 and Web 3.0 | F5 Buddy">
            <a:extLst>
              <a:ext uri="{FF2B5EF4-FFF2-40B4-BE49-F238E27FC236}">
                <a16:creationId xmlns:a16="http://schemas.microsoft.com/office/drawing/2014/main" id="{FE388E49-FC21-504F-88A2-7650D1BA3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834" y="1949440"/>
            <a:ext cx="6319631" cy="327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720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8C822-6782-9B4D-91E6-16A7FB022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apa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CB962-D23B-A246-9633-19F919A69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Media </a:t>
            </a:r>
            <a:r>
              <a:rPr lang="en-US" sz="2800" dirty="0" err="1"/>
              <a:t>Promosi</a:t>
            </a:r>
            <a:endParaRPr lang="en-US" sz="2800" dirty="0"/>
          </a:p>
          <a:p>
            <a:r>
              <a:rPr lang="en-US" sz="2800" dirty="0" err="1"/>
              <a:t>Decission</a:t>
            </a:r>
            <a:r>
              <a:rPr lang="en-US" sz="2800" dirty="0"/>
              <a:t> support (SPK)</a:t>
            </a:r>
          </a:p>
          <a:p>
            <a:r>
              <a:rPr lang="en-US" sz="2800" dirty="0"/>
              <a:t>Media </a:t>
            </a:r>
            <a:r>
              <a:rPr lang="en-US" sz="2800" dirty="0" err="1"/>
              <a:t>pembelajaran</a:t>
            </a:r>
            <a:endParaRPr lang="en-US" sz="2800" dirty="0"/>
          </a:p>
          <a:p>
            <a:r>
              <a:rPr lang="en-US" sz="2800" dirty="0"/>
              <a:t>Medical system</a:t>
            </a:r>
          </a:p>
          <a:p>
            <a:r>
              <a:rPr lang="en-US" sz="2800" dirty="0"/>
              <a:t>Media </a:t>
            </a:r>
            <a:r>
              <a:rPr lang="en-US" sz="2800" dirty="0" err="1"/>
              <a:t>komunikasi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476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46F31-0DA0-9B4D-99CA-2BC800C3D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you need to learn web programming?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14C3B-AC81-DB4B-ABF3-CE37F11CE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452712"/>
            <a:ext cx="10058400" cy="4050792"/>
          </a:xfrm>
        </p:spPr>
        <p:txBody>
          <a:bodyPr>
            <a:normAutofit/>
          </a:bodyPr>
          <a:lstStyle/>
          <a:p>
            <a:r>
              <a:rPr lang="en-US" sz="2200" dirty="0"/>
              <a:t>Banyak </a:t>
            </a:r>
            <a:r>
              <a:rPr lang="en-US" sz="2200" dirty="0" err="1"/>
              <a:t>lowongan</a:t>
            </a:r>
            <a:r>
              <a:rPr lang="en-US" sz="2200" dirty="0"/>
              <a:t> </a:t>
            </a:r>
            <a:r>
              <a:rPr lang="en-US" sz="2200" dirty="0" err="1"/>
              <a:t>pekerjaan</a:t>
            </a:r>
            <a:endParaRPr lang="en-US" sz="2200" dirty="0"/>
          </a:p>
          <a:p>
            <a:r>
              <a:rPr lang="en-US" sz="2200" dirty="0" err="1"/>
              <a:t>Pendapatan</a:t>
            </a:r>
            <a:r>
              <a:rPr lang="en-US" sz="2200" dirty="0"/>
              <a:t> yang </a:t>
            </a:r>
            <a:r>
              <a:rPr lang="en-US" sz="2200" dirty="0" err="1"/>
              <a:t>besar</a:t>
            </a:r>
            <a:endParaRPr lang="en-US" sz="2200" dirty="0"/>
          </a:p>
          <a:p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perlu</a:t>
            </a:r>
            <a:r>
              <a:rPr lang="en-US" sz="2200" dirty="0"/>
              <a:t> </a:t>
            </a:r>
            <a:r>
              <a:rPr lang="en-US" sz="2200" dirty="0" err="1"/>
              <a:t>buang</a:t>
            </a:r>
            <a:r>
              <a:rPr lang="en-US" sz="2200" dirty="0"/>
              <a:t> </a:t>
            </a:r>
            <a:r>
              <a:rPr lang="en-US" sz="2200" dirty="0" err="1"/>
              <a:t>banyak</a:t>
            </a:r>
            <a:r>
              <a:rPr lang="en-US" sz="2200" dirty="0"/>
              <a:t> </a:t>
            </a:r>
            <a:r>
              <a:rPr lang="en-US" sz="2200" dirty="0" err="1"/>
              <a:t>waktu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mempelajarinya</a:t>
            </a:r>
            <a:endParaRPr lang="en-US" sz="2200" dirty="0"/>
          </a:p>
          <a:p>
            <a:r>
              <a:rPr lang="en-US" sz="2200" dirty="0" err="1"/>
              <a:t>Bisa</a:t>
            </a:r>
            <a:r>
              <a:rPr lang="en-US" sz="2200" dirty="0"/>
              <a:t> </a:t>
            </a:r>
            <a:r>
              <a:rPr lang="en-US" sz="2200" dirty="0" err="1"/>
              <a:t>bekerja</a:t>
            </a:r>
            <a:r>
              <a:rPr lang="en-US" sz="2200" dirty="0"/>
              <a:t> </a:t>
            </a:r>
            <a:r>
              <a:rPr lang="en-US" sz="2200" dirty="0" err="1"/>
              <a:t>dimana</a:t>
            </a:r>
            <a:r>
              <a:rPr lang="en-US" sz="2200" dirty="0"/>
              <a:t> </a:t>
            </a:r>
            <a:r>
              <a:rPr lang="en-US" sz="2200" dirty="0" err="1"/>
              <a:t>saja</a:t>
            </a:r>
            <a:endParaRPr lang="en-US" sz="2200" dirty="0"/>
          </a:p>
          <a:p>
            <a:r>
              <a:rPr lang="en-US" sz="2200" dirty="0" err="1"/>
              <a:t>Kerja</a:t>
            </a:r>
            <a:r>
              <a:rPr lang="en-US" sz="2200" dirty="0"/>
              <a:t> di </a:t>
            </a:r>
            <a:r>
              <a:rPr lang="en-US" sz="2200" dirty="0" err="1"/>
              <a:t>perusahaan</a:t>
            </a:r>
            <a:r>
              <a:rPr lang="en-US" sz="2200" dirty="0"/>
              <a:t> </a:t>
            </a:r>
            <a:r>
              <a:rPr lang="en-US" sz="2200" dirty="0" err="1"/>
              <a:t>besar</a:t>
            </a:r>
            <a:endParaRPr lang="en-US" sz="2200" dirty="0"/>
          </a:p>
          <a:p>
            <a:r>
              <a:rPr lang="en-US" sz="2200" dirty="0" err="1"/>
              <a:t>Tersedia</a:t>
            </a:r>
            <a:r>
              <a:rPr lang="en-US" sz="2200" dirty="0"/>
              <a:t> </a:t>
            </a:r>
            <a:r>
              <a:rPr lang="en-US" sz="2200" dirty="0" err="1"/>
              <a:t>pekerjaan</a:t>
            </a:r>
            <a:r>
              <a:rPr lang="en-US" sz="2200" dirty="0"/>
              <a:t> freelance</a:t>
            </a:r>
          </a:p>
          <a:p>
            <a:r>
              <a:rPr lang="en-US" sz="2200" dirty="0"/>
              <a:t>Masa </a:t>
            </a:r>
            <a:r>
              <a:rPr lang="en-US" sz="2200" dirty="0" err="1"/>
              <a:t>kini</a:t>
            </a:r>
            <a:r>
              <a:rPr lang="en-US" sz="2200" dirty="0"/>
              <a:t>, </a:t>
            </a:r>
            <a:r>
              <a:rPr lang="en-US" sz="2200" dirty="0" err="1"/>
              <a:t>semua</a:t>
            </a:r>
            <a:r>
              <a:rPr lang="en-US" sz="2200" dirty="0"/>
              <a:t> </a:t>
            </a:r>
            <a:r>
              <a:rPr lang="en-US" sz="2200" dirty="0" err="1"/>
              <a:t>membutuhkan</a:t>
            </a:r>
            <a:r>
              <a:rPr lang="en-US" sz="2200" dirty="0"/>
              <a:t> website </a:t>
            </a:r>
            <a:r>
              <a:rPr lang="en-US" sz="2200" dirty="0" err="1"/>
              <a:t>sebagai</a:t>
            </a:r>
            <a:r>
              <a:rPr lang="en-US" sz="2200" dirty="0"/>
              <a:t> </a:t>
            </a:r>
            <a:r>
              <a:rPr lang="en-US" sz="2200" dirty="0" err="1"/>
              <a:t>penghubung</a:t>
            </a:r>
            <a:endParaRPr lang="en-US" sz="2200" dirty="0"/>
          </a:p>
        </p:txBody>
      </p:sp>
      <p:pic>
        <p:nvPicPr>
          <p:cNvPr id="2056" name="Picture 8" descr="http://creiden.com/wp-content/uploads/2017/01/Ui-Developer.jpg">
            <a:extLst>
              <a:ext uri="{FF2B5EF4-FFF2-40B4-BE49-F238E27FC236}">
                <a16:creationId xmlns:a16="http://schemas.microsoft.com/office/drawing/2014/main" id="{F2B2FC70-47D3-7746-B607-BEC16F86D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868557"/>
            <a:ext cx="3657600" cy="14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599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9654C-8A69-7540-AA2B-EFB748ACD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Tipikal</a:t>
            </a:r>
            <a:r>
              <a:rPr lang="en-US" dirty="0"/>
              <a:t> web developer </a:t>
            </a:r>
            <a:br>
              <a:rPr lang="en-US" dirty="0"/>
            </a:br>
            <a:r>
              <a:rPr lang="en-US" dirty="0"/>
              <a:t>NEWBIE - ADVANCE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F848D-8278-314F-A88A-A4EF014CB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532226"/>
            <a:ext cx="10058400" cy="405079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92D050"/>
                </a:solidFill>
              </a:rPr>
              <a:t>Web </a:t>
            </a:r>
            <a:r>
              <a:rPr lang="en-US" sz="2400" dirty="0" err="1">
                <a:solidFill>
                  <a:srgbClr val="92D050"/>
                </a:solidFill>
              </a:rPr>
              <a:t>desainer</a:t>
            </a:r>
            <a:r>
              <a:rPr lang="en-US" sz="2400" dirty="0">
                <a:solidFill>
                  <a:srgbClr val="92D050"/>
                </a:solidFill>
              </a:rPr>
              <a:t> (</a:t>
            </a:r>
            <a:r>
              <a:rPr lang="en-US" sz="2400" dirty="0" err="1">
                <a:solidFill>
                  <a:srgbClr val="92D050"/>
                </a:solidFill>
              </a:rPr>
              <a:t>tampilan</a:t>
            </a:r>
            <a:r>
              <a:rPr lang="en-US" sz="2400" dirty="0">
                <a:solidFill>
                  <a:srgbClr val="92D050"/>
                </a:solidFill>
              </a:rPr>
              <a:t>, </a:t>
            </a:r>
            <a:r>
              <a:rPr lang="en-US" sz="2400" dirty="0" err="1">
                <a:solidFill>
                  <a:srgbClr val="92D050"/>
                </a:solidFill>
              </a:rPr>
              <a:t>animasi</a:t>
            </a:r>
            <a:r>
              <a:rPr lang="en-US" sz="2400" dirty="0">
                <a:solidFill>
                  <a:srgbClr val="92D050"/>
                </a:solidFill>
              </a:rPr>
              <a:t>)</a:t>
            </a:r>
          </a:p>
          <a:p>
            <a:r>
              <a:rPr lang="en-US" sz="2400" dirty="0">
                <a:solidFill>
                  <a:srgbClr val="FFC000"/>
                </a:solidFill>
              </a:rPr>
              <a:t>Front end developer (</a:t>
            </a:r>
            <a:r>
              <a:rPr lang="en-US" sz="2400" dirty="0" err="1">
                <a:solidFill>
                  <a:srgbClr val="FFC000"/>
                </a:solidFill>
              </a:rPr>
              <a:t>berkaitan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dengan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desain</a:t>
            </a:r>
            <a:r>
              <a:rPr lang="en-US" sz="2400" dirty="0">
                <a:solidFill>
                  <a:srgbClr val="FFC000"/>
                </a:solidFill>
              </a:rPr>
              <a:t> interface, </a:t>
            </a:r>
            <a:r>
              <a:rPr lang="en-US" sz="2400" dirty="0" err="1">
                <a:solidFill>
                  <a:srgbClr val="FFC000"/>
                </a:solidFill>
              </a:rPr>
              <a:t>animasi</a:t>
            </a:r>
            <a:r>
              <a:rPr lang="en-US" sz="2400" dirty="0">
                <a:solidFill>
                  <a:srgbClr val="FFC000"/>
                </a:solidFill>
              </a:rPr>
              <a:t>, </a:t>
            </a:r>
            <a:r>
              <a:rPr lang="en-US" sz="2400" dirty="0" err="1">
                <a:solidFill>
                  <a:srgbClr val="FFC000"/>
                </a:solidFill>
              </a:rPr>
              <a:t>isi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konten</a:t>
            </a:r>
            <a:r>
              <a:rPr lang="en-US" sz="2400" dirty="0">
                <a:solidFill>
                  <a:srgbClr val="FFC000"/>
                </a:solidFill>
              </a:rPr>
              <a:t>)</a:t>
            </a:r>
          </a:p>
          <a:p>
            <a:r>
              <a:rPr lang="en-US" sz="2400" dirty="0">
                <a:solidFill>
                  <a:srgbClr val="FFC000"/>
                </a:solidFill>
              </a:rPr>
              <a:t>Quality control (</a:t>
            </a:r>
            <a:r>
              <a:rPr lang="en-US" sz="2400" dirty="0" err="1">
                <a:solidFill>
                  <a:srgbClr val="FFC000"/>
                </a:solidFill>
              </a:rPr>
              <a:t>kualitas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isi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konten</a:t>
            </a:r>
            <a:r>
              <a:rPr lang="en-US" sz="2400" dirty="0">
                <a:solidFill>
                  <a:srgbClr val="FFC000"/>
                </a:solidFill>
              </a:rPr>
              <a:t> website </a:t>
            </a:r>
            <a:r>
              <a:rPr lang="en-US" sz="2400" dirty="0" err="1">
                <a:solidFill>
                  <a:srgbClr val="FFC000"/>
                </a:solidFill>
              </a:rPr>
              <a:t>sebagaimana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mestinya</a:t>
            </a:r>
            <a:r>
              <a:rPr lang="en-US" sz="2400" dirty="0">
                <a:solidFill>
                  <a:srgbClr val="FFC000"/>
                </a:solidFill>
              </a:rPr>
              <a:t>)</a:t>
            </a:r>
          </a:p>
          <a:p>
            <a:r>
              <a:rPr lang="en-US" sz="2400" dirty="0">
                <a:solidFill>
                  <a:srgbClr val="FFC000"/>
                </a:solidFill>
              </a:rPr>
              <a:t>API developer (</a:t>
            </a:r>
            <a:r>
              <a:rPr lang="en-US" sz="2400" dirty="0" err="1">
                <a:solidFill>
                  <a:srgbClr val="FFC000"/>
                </a:solidFill>
              </a:rPr>
              <a:t>komunikasi</a:t>
            </a:r>
            <a:r>
              <a:rPr lang="en-US" sz="2400" dirty="0">
                <a:solidFill>
                  <a:srgbClr val="FFC000"/>
                </a:solidFill>
              </a:rPr>
              <a:t> website </a:t>
            </a:r>
            <a:r>
              <a:rPr lang="en-US" sz="2400" dirty="0" err="1">
                <a:solidFill>
                  <a:srgbClr val="FFC000"/>
                </a:solidFill>
              </a:rPr>
              <a:t>dengan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berbagai</a:t>
            </a:r>
            <a:r>
              <a:rPr lang="en-US" sz="2400" dirty="0">
                <a:solidFill>
                  <a:srgbClr val="FFC000"/>
                </a:solidFill>
              </a:rPr>
              <a:t> platform)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Web security /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pentester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(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keamanan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website, ex :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sql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injection, password).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Back end developer (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mesin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utama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Full Stack web developer (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keseluruhan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7975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25C53-1639-2848-960A-410408583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630406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en-US" dirty="0"/>
              <a:t>TIPIKAL WEB DEVELOPER</a:t>
            </a:r>
            <a:br>
              <a:rPr lang="en-US" dirty="0"/>
            </a:br>
            <a:r>
              <a:rPr lang="en-US" dirty="0"/>
              <a:t>ADVANCE - EXPERT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44E6E-7175-DE40-89A7-B42565EA5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452712"/>
            <a:ext cx="10058400" cy="4050792"/>
          </a:xfrm>
        </p:spPr>
        <p:txBody>
          <a:bodyPr>
            <a:normAutofit/>
          </a:bodyPr>
          <a:lstStyle/>
          <a:p>
            <a:r>
              <a:rPr lang="en-US" sz="2400" dirty="0"/>
              <a:t>PROJECT LEADER</a:t>
            </a:r>
          </a:p>
          <a:p>
            <a:r>
              <a:rPr lang="en-US" sz="2400" dirty="0"/>
              <a:t>SYSTEM ANALYST</a:t>
            </a:r>
          </a:p>
          <a:p>
            <a:r>
              <a:rPr lang="en-US" sz="2400" dirty="0"/>
              <a:t>BISNIS ANALYST</a:t>
            </a:r>
          </a:p>
          <a:p>
            <a:r>
              <a:rPr lang="en-US" sz="2400" dirty="0"/>
              <a:t>PROJECT MANAGER</a:t>
            </a:r>
          </a:p>
        </p:txBody>
      </p:sp>
    </p:spTree>
    <p:extLst>
      <p:ext uri="{BB962C8B-B14F-4D97-AF65-F5344CB8AC3E}">
        <p14:creationId xmlns:p14="http://schemas.microsoft.com/office/powerpoint/2010/main" val="5004166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EC0ABB6B-0403-4ECD-A984-CF47A9FD5399}"/>
  <p:tag name="GENSWF_ADVANCE_TIME" val="5.001"/>
  <p:tag name="TIMING" val="|0.001|1|1|1|1"/>
  <p:tag name="ISPRING_CUSTOM_TIMING_US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{A6ADE186-FCAB-604B-8029-8DD8A7524FB1}tf10001070</Template>
  <TotalTime>381</TotalTime>
  <Words>597</Words>
  <Application>Microsoft Macintosh PowerPoint</Application>
  <PresentationFormat>Widescreen</PresentationFormat>
  <Paragraphs>118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游ゴシック</vt:lpstr>
      <vt:lpstr>Arial</vt:lpstr>
      <vt:lpstr>Calibri</vt:lpstr>
      <vt:lpstr>Rockwell</vt:lpstr>
      <vt:lpstr>Rockwell Condensed</vt:lpstr>
      <vt:lpstr>Rockwell Extra Bold</vt:lpstr>
      <vt:lpstr>Times New Roman</vt:lpstr>
      <vt:lpstr>Wingdings</vt:lpstr>
      <vt:lpstr>Wood Type</vt:lpstr>
      <vt:lpstr>Pemrogramman website</vt:lpstr>
      <vt:lpstr>PowerPoint Presentation</vt:lpstr>
      <vt:lpstr>1. Pengantar</vt:lpstr>
      <vt:lpstr>Apa itu website?</vt:lpstr>
      <vt:lpstr>Perkembangan website</vt:lpstr>
      <vt:lpstr>Website digunAkan untuk apa</vt:lpstr>
      <vt:lpstr>why you need to learn web programming? </vt:lpstr>
      <vt:lpstr>Tipikal web developer  NEWBIE - ADVANCE</vt:lpstr>
      <vt:lpstr>TIPIKAL WEB DEVELOPER ADVANCE - EXPERT </vt:lpstr>
      <vt:lpstr>APA YANG PERLU DISIAPKAN ?</vt:lpstr>
      <vt:lpstr>Bahan belajar pemrograman web</vt:lpstr>
      <vt:lpstr>IEEE/ACM Computing Curricula 2005</vt:lpstr>
      <vt:lpstr>IEEE/ACM Computing Curricula 2005</vt:lpstr>
      <vt:lpstr>Komponen utama web</vt:lpstr>
      <vt:lpstr>Macam web</vt:lpstr>
      <vt:lpstr>2. HTML</vt:lpstr>
      <vt:lpstr>APA ITU HTML?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Pemrogramman website</dc:title>
  <dc:creator>Microsoft Office User</dc:creator>
  <cp:lastModifiedBy>Microsoft Office User</cp:lastModifiedBy>
  <cp:revision>11</cp:revision>
  <dcterms:created xsi:type="dcterms:W3CDTF">2020-09-14T02:37:48Z</dcterms:created>
  <dcterms:modified xsi:type="dcterms:W3CDTF">2020-09-14T08:59:37Z</dcterms:modified>
</cp:coreProperties>
</file>